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329" r:id="rId5"/>
    <p:sldId id="270" r:id="rId6"/>
    <p:sldId id="275" r:id="rId7"/>
    <p:sldId id="292" r:id="rId8"/>
    <p:sldId id="264" r:id="rId9"/>
    <p:sldId id="295" r:id="rId10"/>
    <p:sldId id="310" r:id="rId11"/>
    <p:sldId id="308" r:id="rId12"/>
    <p:sldId id="312" r:id="rId13"/>
    <p:sldId id="288" r:id="rId14"/>
    <p:sldId id="278" r:id="rId15"/>
    <p:sldId id="301" r:id="rId16"/>
    <p:sldId id="279" r:id="rId17"/>
    <p:sldId id="280" r:id="rId18"/>
    <p:sldId id="302" r:id="rId19"/>
    <p:sldId id="291" r:id="rId20"/>
    <p:sldId id="305" r:id="rId21"/>
    <p:sldId id="307" r:id="rId22"/>
    <p:sldId id="306" r:id="rId23"/>
    <p:sldId id="289" r:id="rId24"/>
    <p:sldId id="303" r:id="rId25"/>
    <p:sldId id="299" r:id="rId26"/>
    <p:sldId id="328" r:id="rId27"/>
    <p:sldId id="5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Ward" initials="PW" lastIdx="44" clrIdx="0">
    <p:extLst>
      <p:ext uri="{19B8F6BF-5375-455C-9EA6-DF929625EA0E}">
        <p15:presenceInfo xmlns:p15="http://schemas.microsoft.com/office/powerpoint/2012/main" userId="S-1-5-21-3000120069-850728346-3097708181-5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C4D600"/>
    <a:srgbClr val="333F48"/>
    <a:srgbClr val="009999"/>
    <a:srgbClr val="ED7D31"/>
    <a:srgbClr val="7F7F7F"/>
    <a:srgbClr val="D9D9D9"/>
    <a:srgbClr val="FFFFFF"/>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92115" autoAdjust="0"/>
  </p:normalViewPr>
  <p:slideViewPr>
    <p:cSldViewPr snapToGrid="0">
      <p:cViewPr varScale="1">
        <p:scale>
          <a:sx n="59" d="100"/>
          <a:sy n="59" d="100"/>
        </p:scale>
        <p:origin x="88" y="84"/>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18/03/2022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5</a:t>
            </a:fld>
            <a:endParaRPr lang="en-GB" dirty="0"/>
          </a:p>
        </p:txBody>
      </p:sp>
    </p:spTree>
    <p:extLst>
      <p:ext uri="{BB962C8B-B14F-4D97-AF65-F5344CB8AC3E}">
        <p14:creationId xmlns:p14="http://schemas.microsoft.com/office/powerpoint/2010/main" val="276947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64282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b="1" dirty="0">
                <a:solidFill>
                  <a:schemeClr val="tx2"/>
                </a:solidFill>
                <a:latin typeface="Century Gothic" panose="020B0502020202020204" pitchFamily="34" charset="0"/>
                <a:ea typeface="Calibri" panose="020F0502020204030204" pitchFamily="34" charset="0"/>
              </a:rPr>
              <a:t>Customer centric, small and agile, </a:t>
            </a:r>
          </a:p>
          <a:p>
            <a:pPr marL="171450" indent="-171450">
              <a:spcAft>
                <a:spcPts val="600"/>
              </a:spcAft>
              <a:buFontTx/>
              <a:buChar char="-"/>
            </a:pPr>
            <a:r>
              <a:rPr lang="en-US" sz="1200" dirty="0">
                <a:solidFill>
                  <a:schemeClr val="tx2"/>
                </a:solidFill>
                <a:latin typeface="Century Gothic" panose="020B0502020202020204" pitchFamily="34" charset="0"/>
                <a:ea typeface="Calibri" panose="020F0502020204030204" pitchFamily="34" charset="0"/>
              </a:rPr>
              <a:t>We offer tailored made and competitive products, solutions and services to our customers, </a:t>
            </a:r>
          </a:p>
          <a:p>
            <a:pPr marL="171450" indent="-171450">
              <a:spcAft>
                <a:spcPts val="600"/>
              </a:spcAft>
              <a:buFontTx/>
              <a:buChar char="-"/>
            </a:pPr>
            <a:r>
              <a:rPr lang="en-US" sz="1200" dirty="0">
                <a:solidFill>
                  <a:schemeClr val="tx2"/>
                </a:solidFill>
                <a:latin typeface="Century Gothic" panose="020B0502020202020204" pitchFamily="34" charset="0"/>
                <a:ea typeface="Calibri" panose="020F0502020204030204" pitchFamily="34" charset="0"/>
              </a:rPr>
              <a:t>We deliver differentiated protection and condition monitoring solutions with highly demanding requirements to the power generation industry and other adjacent markets</a:t>
            </a:r>
            <a:endParaRPr lang="en-US" dirty="0">
              <a:solidFill>
                <a:schemeClr val="tx2"/>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10</a:t>
            </a:fld>
            <a:endParaRPr lang="en-GB" dirty="0"/>
          </a:p>
        </p:txBody>
      </p:sp>
    </p:spTree>
    <p:extLst>
      <p:ext uri="{BB962C8B-B14F-4D97-AF65-F5344CB8AC3E}">
        <p14:creationId xmlns:p14="http://schemas.microsoft.com/office/powerpoint/2010/main" val="159653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16</a:t>
            </a:fld>
            <a:endParaRPr lang="en-GB" dirty="0"/>
          </a:p>
        </p:txBody>
      </p:sp>
    </p:spTree>
    <p:extLst>
      <p:ext uri="{BB962C8B-B14F-4D97-AF65-F5344CB8AC3E}">
        <p14:creationId xmlns:p14="http://schemas.microsoft.com/office/powerpoint/2010/main" val="80527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18</a:t>
            </a:fld>
            <a:endParaRPr lang="en-GB" dirty="0"/>
          </a:p>
        </p:txBody>
      </p:sp>
    </p:spTree>
    <p:extLst>
      <p:ext uri="{BB962C8B-B14F-4D97-AF65-F5344CB8AC3E}">
        <p14:creationId xmlns:p14="http://schemas.microsoft.com/office/powerpoint/2010/main" val="70582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22</a:t>
            </a:fld>
            <a:endParaRPr lang="en-GB" dirty="0"/>
          </a:p>
        </p:txBody>
      </p:sp>
    </p:spTree>
    <p:extLst>
      <p:ext uri="{BB962C8B-B14F-4D97-AF65-F5344CB8AC3E}">
        <p14:creationId xmlns:p14="http://schemas.microsoft.com/office/powerpoint/2010/main" val="315859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1040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E38CD-E6D3-4E7F-89E7-6D98B593A373}"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90BB4-1247-4C17-B188-53DE7EC6E4B2}"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9833402-C986-4FA9-8A9D-359F3AD897C5}"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589C1D60-A615-440A-B08D-1451675DA1CD}"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699A9743-7320-40EC-A59C-86575ED696E5}"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Meggitt SA vibro-meter Energy –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AD722FA-2E50-4B97-A3B4-4952FB469E00}"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CBA9C856-53ED-4C93-B44F-84FC6090F249}"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1C6C58B-BA0C-4AC0-8B7D-FA296207D38D}"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42EBD602-4187-4365-BC25-B23A99423807}"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FC511A2-0E3F-4A78-8095-545DB7B4059C}"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394C9146-0C3B-4D92-9606-A50F57FB7B95}"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SA vibro-meter Energy – Presentation</a:t>
            </a:r>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8B95B1-30A0-4A50-A7D9-00CC67E9D4FD}"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A8BE3A-A2A8-46FC-824D-77A1A46F2447}"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591BF135-61A5-4110-8AE2-3AAF47BF34C5}"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r>
              <a:rPr lang="en-GB"/>
              <a:t>Meggitt SA vibro-meter Energy –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B595FD48-1E68-4F7B-9861-DE540D7223A7}"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a:t>Meggitt SA vibro-meter Energy –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F7ECA4D9-040C-4BAC-892C-8CEE2AD4C0E1}" type="datetime1">
              <a:rPr lang="en-US" smtClean="0"/>
              <a:t>3/18/2022</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GB"/>
              <a:t>Meggitt SA vibro-meter Energy – Presentation</a:t>
            </a:r>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35.emf"/><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587" y="2707825"/>
            <a:ext cx="11160000" cy="2309800"/>
          </a:xfrm>
        </p:spPr>
        <p:txBody>
          <a:bodyPr/>
          <a:lstStyle/>
          <a:p>
            <a:r>
              <a:rPr lang="en-US" sz="6600" dirty="0"/>
              <a:t>Energy presentation</a:t>
            </a:r>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55806" y="2628834"/>
            <a:ext cx="4984371" cy="599440"/>
          </a:xfrm>
          <a:prstGeom prst="rect">
            <a:avLst/>
          </a:prstGeom>
        </p:spPr>
      </p:pic>
    </p:spTree>
    <p:extLst>
      <p:ext uri="{BB962C8B-B14F-4D97-AF65-F5344CB8AC3E}">
        <p14:creationId xmlns:p14="http://schemas.microsoft.com/office/powerpoint/2010/main" val="33877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DCF-2DE5-4195-B008-4DF76EB1928D}"/>
              </a:ext>
            </a:extLst>
          </p:cNvPr>
          <p:cNvSpPr>
            <a:spLocks noGrp="1"/>
          </p:cNvSpPr>
          <p:nvPr>
            <p:ph type="title"/>
          </p:nvPr>
        </p:nvSpPr>
        <p:spPr>
          <a:xfrm>
            <a:off x="539750" y="1054880"/>
            <a:ext cx="11172575" cy="404811"/>
          </a:xfrm>
        </p:spPr>
        <p:txBody>
          <a:bodyPr/>
          <a:lstStyle/>
          <a:p>
            <a:r>
              <a:rPr lang="en-GB" sz="2000" cap="none" dirty="0">
                <a:solidFill>
                  <a:schemeClr val="accent1"/>
                </a:solidFill>
              </a:rPr>
              <a:t>Portfolio overview  </a:t>
            </a:r>
          </a:p>
        </p:txBody>
      </p:sp>
      <p:sp>
        <p:nvSpPr>
          <p:cNvPr id="4" name="Date Placeholder 3">
            <a:extLst>
              <a:ext uri="{FF2B5EF4-FFF2-40B4-BE49-F238E27FC236}">
                <a16:creationId xmlns:a16="http://schemas.microsoft.com/office/drawing/2014/main" id="{4CA39FD2-94BE-4D3D-AC82-AD553EE13C43}"/>
              </a:ext>
            </a:extLst>
          </p:cNvPr>
          <p:cNvSpPr>
            <a:spLocks noGrp="1"/>
          </p:cNvSpPr>
          <p:nvPr>
            <p:ph type="dt" sz="half" idx="4294967295"/>
          </p:nvPr>
        </p:nvSpPr>
        <p:spPr>
          <a:xfrm>
            <a:off x="0" y="6542088"/>
            <a:ext cx="1079500" cy="122237"/>
          </a:xfrm>
        </p:spPr>
        <p:txBody>
          <a:bodyPr/>
          <a:lstStyle/>
          <a:p>
            <a:fld id="{08B359D8-EBA7-44CE-8F41-51B916B8D7B6}" type="datetime1">
              <a:rPr lang="en-US" smtClean="0"/>
              <a:t>3/18/2022</a:t>
            </a:fld>
            <a:endParaRPr lang="en-GB" dirty="0"/>
          </a:p>
        </p:txBody>
      </p:sp>
      <p:sp>
        <p:nvSpPr>
          <p:cNvPr id="6" name="Slide Number Placeholder 5">
            <a:extLst>
              <a:ext uri="{FF2B5EF4-FFF2-40B4-BE49-F238E27FC236}">
                <a16:creationId xmlns:a16="http://schemas.microsoft.com/office/drawing/2014/main" id="{8A7D5842-BB6F-48EC-A02E-045CAE22AB77}"/>
              </a:ext>
            </a:extLst>
          </p:cNvPr>
          <p:cNvSpPr>
            <a:spLocks noGrp="1"/>
          </p:cNvSpPr>
          <p:nvPr>
            <p:ph type="sldNum" sz="quarter" idx="4294967295"/>
          </p:nvPr>
        </p:nvSpPr>
        <p:spPr>
          <a:xfrm>
            <a:off x="0" y="6362700"/>
            <a:ext cx="360363" cy="123825"/>
          </a:xfrm>
        </p:spPr>
        <p:txBody>
          <a:bodyPr/>
          <a:lstStyle/>
          <a:p>
            <a:fld id="{240553F3-40B0-4BFA-8684-D942AF6EAA45}" type="slidenum">
              <a:rPr lang="en-GB" smtClean="0"/>
              <a:pPr/>
              <a:t>10</a:t>
            </a:fld>
            <a:endParaRPr lang="en-GB"/>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094" y="588313"/>
            <a:ext cx="4984371" cy="599440"/>
          </a:xfrm>
          <a:prstGeom prst="rect">
            <a:avLst/>
          </a:prstGeom>
        </p:spPr>
      </p:pic>
      <p:sp>
        <p:nvSpPr>
          <p:cNvPr id="15" name="Rectangle 14"/>
          <p:cNvSpPr/>
          <p:nvPr/>
        </p:nvSpPr>
        <p:spPr>
          <a:xfrm>
            <a:off x="2013995" y="5213718"/>
            <a:ext cx="7998106" cy="584775"/>
          </a:xfrm>
          <a:prstGeom prst="rect">
            <a:avLst/>
          </a:prstGeom>
          <a:solidFill>
            <a:schemeClr val="accent6"/>
          </a:solidFill>
        </p:spPr>
        <p:txBody>
          <a:bodyPr wrap="square">
            <a:spAutoFit/>
          </a:bodyPr>
          <a:lstStyle/>
          <a:p>
            <a:pPr lvl="0" algn="ctr">
              <a:spcAft>
                <a:spcPts val="600"/>
              </a:spcAft>
            </a:pPr>
            <a:r>
              <a:rPr lang="en-US" sz="1600" dirty="0">
                <a:latin typeface="Century Gothic" panose="020B0502020202020204" pitchFamily="34" charset="0"/>
                <a:ea typeface="Calibri" panose="020F0502020204030204" pitchFamily="34" charset="0"/>
              </a:rPr>
              <a:t>Our products, solutions and services enable our customers to reliably operate </a:t>
            </a:r>
            <a:br>
              <a:rPr lang="en-US" sz="1600" dirty="0">
                <a:latin typeface="Century Gothic" panose="020B0502020202020204" pitchFamily="34" charset="0"/>
                <a:ea typeface="Calibri" panose="020F0502020204030204" pitchFamily="34" charset="0"/>
              </a:rPr>
            </a:br>
            <a:r>
              <a:rPr lang="en-US" sz="1600" dirty="0">
                <a:latin typeface="Century Gothic" panose="020B0502020202020204" pitchFamily="34" charset="0"/>
                <a:ea typeface="Calibri" panose="020F0502020204030204" pitchFamily="34" charset="0"/>
              </a:rPr>
              <a:t>critical infrastructure without disruption</a:t>
            </a:r>
          </a:p>
        </p:txBody>
      </p:sp>
      <p:grpSp>
        <p:nvGrpSpPr>
          <p:cNvPr id="22" name="Group 21"/>
          <p:cNvGrpSpPr/>
          <p:nvPr/>
        </p:nvGrpSpPr>
        <p:grpSpPr>
          <a:xfrm>
            <a:off x="7916223" y="2695674"/>
            <a:ext cx="2927350" cy="2021653"/>
            <a:chOff x="8008821" y="3438769"/>
            <a:chExt cx="2927350" cy="2021653"/>
          </a:xfrm>
        </p:grpSpPr>
        <p:sp>
          <p:nvSpPr>
            <p:cNvPr id="10" name="Rectangle 9"/>
            <p:cNvSpPr/>
            <p:nvPr/>
          </p:nvSpPr>
          <p:spPr>
            <a:xfrm>
              <a:off x="8008821" y="4721758"/>
              <a:ext cx="2927350" cy="738664"/>
            </a:xfrm>
            <a:prstGeom prst="rect">
              <a:avLst/>
            </a:prstGeom>
          </p:spPr>
          <p:txBody>
            <a:bodyPr wrap="square">
              <a:spAutoFit/>
            </a:bodyPr>
            <a:lstStyle/>
            <a:p>
              <a:pPr marL="0" lvl="1" algn="ctr">
                <a:spcAft>
                  <a:spcPts val="600"/>
                </a:spcAft>
              </a:pPr>
              <a:r>
                <a:rPr lang="en-US" sz="1400" dirty="0">
                  <a:latin typeface="Century Gothic" panose="020B0502020202020204" pitchFamily="34" charset="0"/>
                  <a:ea typeface="Calibri" panose="020F0502020204030204" pitchFamily="34" charset="0"/>
                </a:rPr>
                <a:t>Delivers and supports our product and solutions portfolio, including services</a:t>
              </a:r>
            </a:p>
          </p:txBody>
        </p:sp>
        <p:sp>
          <p:nvSpPr>
            <p:cNvPr id="13" name="Rectangle 12"/>
            <p:cNvSpPr/>
            <p:nvPr/>
          </p:nvSpPr>
          <p:spPr>
            <a:xfrm>
              <a:off x="8074533" y="4036130"/>
              <a:ext cx="2795926" cy="646331"/>
            </a:xfrm>
            <a:prstGeom prst="rect">
              <a:avLst/>
            </a:prstGeom>
          </p:spPr>
          <p:txBody>
            <a:bodyPr wrap="squar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4 Regional </a:t>
              </a:r>
            </a:p>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Field Service Centers </a:t>
              </a:r>
              <a:endParaRPr lang="en-US" b="1" dirty="0">
                <a:solidFill>
                  <a:schemeClr val="accent1"/>
                </a:solidFill>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6484" y="3438769"/>
              <a:ext cx="572024" cy="572024"/>
            </a:xfrm>
            <a:prstGeom prst="rect">
              <a:avLst/>
            </a:prstGeom>
          </p:spPr>
        </p:pic>
      </p:grpSp>
      <p:grpSp>
        <p:nvGrpSpPr>
          <p:cNvPr id="21" name="Group 20"/>
          <p:cNvGrpSpPr/>
          <p:nvPr/>
        </p:nvGrpSpPr>
        <p:grpSpPr>
          <a:xfrm>
            <a:off x="4285846" y="2516931"/>
            <a:ext cx="3050685" cy="1961681"/>
            <a:chOff x="4378444" y="3260026"/>
            <a:chExt cx="3050685" cy="1961681"/>
          </a:xfrm>
        </p:grpSpPr>
        <p:sp>
          <p:nvSpPr>
            <p:cNvPr id="9" name="Rectangle 8"/>
            <p:cNvSpPr/>
            <p:nvPr/>
          </p:nvSpPr>
          <p:spPr>
            <a:xfrm>
              <a:off x="4378444" y="4698487"/>
              <a:ext cx="3050685" cy="523220"/>
            </a:xfrm>
            <a:prstGeom prst="rect">
              <a:avLst/>
            </a:prstGeom>
          </p:spPr>
          <p:txBody>
            <a:bodyPr wrap="square">
              <a:spAutoFit/>
            </a:bodyPr>
            <a:lstStyle/>
            <a:p>
              <a:pPr marL="0" lvl="1" algn="ctr">
                <a:spcAft>
                  <a:spcPts val="600"/>
                </a:spcAft>
              </a:pPr>
              <a:r>
                <a:rPr lang="en-US" sz="1400" dirty="0">
                  <a:latin typeface="Century Gothic" panose="020B0502020202020204" pitchFamily="34" charset="0"/>
                  <a:ea typeface="Calibri" panose="020F0502020204030204" pitchFamily="34" charset="0"/>
                </a:rPr>
                <a:t>Offers fully integrated solutions and value to our customers</a:t>
              </a:r>
            </a:p>
          </p:txBody>
        </p:sp>
        <p:sp>
          <p:nvSpPr>
            <p:cNvPr id="12" name="Rectangle 11"/>
            <p:cNvSpPr/>
            <p:nvPr/>
          </p:nvSpPr>
          <p:spPr>
            <a:xfrm>
              <a:off x="4683415" y="3968103"/>
              <a:ext cx="2581156" cy="646331"/>
            </a:xfrm>
            <a:prstGeom prst="rect">
              <a:avLst/>
            </a:prstGeom>
          </p:spPr>
          <p:txBody>
            <a:bodyPr wrap="non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Technical </a:t>
              </a:r>
            </a:p>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Center of Excellence </a:t>
              </a:r>
              <a:endParaRPr lang="en-US" b="1" dirty="0">
                <a:solidFill>
                  <a:schemeClr val="accent1"/>
                </a:solidFill>
              </a:endParaRPr>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0139" y="3260026"/>
              <a:ext cx="647294" cy="647294"/>
            </a:xfrm>
            <a:prstGeom prst="rect">
              <a:avLst/>
            </a:prstGeom>
          </p:spPr>
        </p:pic>
      </p:grpSp>
      <p:grpSp>
        <p:nvGrpSpPr>
          <p:cNvPr id="20" name="Group 19"/>
          <p:cNvGrpSpPr/>
          <p:nvPr/>
        </p:nvGrpSpPr>
        <p:grpSpPr>
          <a:xfrm>
            <a:off x="764651" y="2675028"/>
            <a:ext cx="2794930" cy="1934975"/>
            <a:chOff x="857249" y="3418123"/>
            <a:chExt cx="2794930" cy="1934975"/>
          </a:xfrm>
        </p:grpSpPr>
        <p:sp>
          <p:nvSpPr>
            <p:cNvPr id="8" name="Rectangle 7"/>
            <p:cNvSpPr/>
            <p:nvPr/>
          </p:nvSpPr>
          <p:spPr>
            <a:xfrm>
              <a:off x="857249" y="4614434"/>
              <a:ext cx="2794930" cy="738664"/>
            </a:xfrm>
            <a:prstGeom prst="rect">
              <a:avLst/>
            </a:prstGeom>
          </p:spPr>
          <p:txBody>
            <a:bodyPr wrap="square">
              <a:spAutoFit/>
            </a:bodyPr>
            <a:lstStyle/>
            <a:p>
              <a:pPr algn="ctr">
                <a:spcAft>
                  <a:spcPts val="600"/>
                </a:spcAft>
              </a:pPr>
              <a:r>
                <a:rPr lang="en-US" sz="1400" dirty="0">
                  <a:latin typeface="Century Gothic" panose="020B0502020202020204" pitchFamily="34" charset="0"/>
                  <a:ea typeface="Calibri" panose="020F0502020204030204" pitchFamily="34" charset="0"/>
                </a:rPr>
                <a:t>Product portfolio performance, development and maintenance</a:t>
              </a:r>
            </a:p>
          </p:txBody>
        </p:sp>
        <p:sp>
          <p:nvSpPr>
            <p:cNvPr id="11" name="Rectangle 10"/>
            <p:cNvSpPr/>
            <p:nvPr/>
          </p:nvSpPr>
          <p:spPr>
            <a:xfrm>
              <a:off x="1336737" y="4100058"/>
              <a:ext cx="1923925" cy="369332"/>
            </a:xfrm>
            <a:prstGeom prst="rect">
              <a:avLst/>
            </a:prstGeom>
          </p:spPr>
          <p:txBody>
            <a:bodyPr wrap="none">
              <a:spAutoFit/>
            </a:bodyPr>
            <a:lstStyle/>
            <a:p>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3 Product Lines </a:t>
              </a:r>
              <a:endParaRPr lang="en-US" b="1" dirty="0">
                <a:solidFill>
                  <a:schemeClr val="accent1"/>
                </a:solidFill>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71610" y="3418123"/>
              <a:ext cx="566209" cy="566209"/>
            </a:xfrm>
            <a:prstGeom prst="rect">
              <a:avLst/>
            </a:prstGeom>
          </p:spPr>
        </p:pic>
      </p:grpSp>
    </p:spTree>
    <p:extLst>
      <p:ext uri="{BB962C8B-B14F-4D97-AF65-F5344CB8AC3E}">
        <p14:creationId xmlns:p14="http://schemas.microsoft.com/office/powerpoint/2010/main" val="30197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48D7AF-8681-441F-B50D-12E18C3001B4}"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11</a:t>
            </a:fld>
            <a:endParaRPr lang="en-GB"/>
          </a:p>
        </p:txBody>
      </p:sp>
      <p:pic>
        <p:nvPicPr>
          <p:cNvPr id="15" name="Content Placeholder 6"/>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41925" y="390838"/>
            <a:ext cx="1972580" cy="377810"/>
          </a:xfrm>
        </p:spPr>
      </p:pic>
      <p:sp>
        <p:nvSpPr>
          <p:cNvPr id="4" name="Rectangle 3"/>
          <p:cNvSpPr/>
          <p:nvPr/>
        </p:nvSpPr>
        <p:spPr>
          <a:xfrm>
            <a:off x="8719940" y="2188094"/>
            <a:ext cx="1255910" cy="767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website&#10;&#10;Description automatically generated">
            <a:extLst>
              <a:ext uri="{FF2B5EF4-FFF2-40B4-BE49-F238E27FC236}">
                <a16:creationId xmlns:a16="http://schemas.microsoft.com/office/drawing/2014/main" id="{440BF283-A85C-4162-A4A1-9AD012724CD8}"/>
              </a:ext>
            </a:extLst>
          </p:cNvPr>
          <p:cNvPicPr>
            <a:picLocks noChangeAspect="1"/>
          </p:cNvPicPr>
          <p:nvPr/>
        </p:nvPicPr>
        <p:blipFill>
          <a:blip r:embed="rId3"/>
          <a:stretch>
            <a:fillRect/>
          </a:stretch>
        </p:blipFill>
        <p:spPr>
          <a:xfrm>
            <a:off x="2598552" y="390838"/>
            <a:ext cx="9129159" cy="5784677"/>
          </a:xfrm>
          <a:prstGeom prst="rect">
            <a:avLst/>
          </a:prstGeom>
        </p:spPr>
      </p:pic>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162" y="1671891"/>
            <a:ext cx="11160000" cy="3166809"/>
          </a:xfrm>
        </p:spPr>
        <p:txBody>
          <a:bodyPr/>
          <a:lstStyle/>
          <a:p>
            <a:r>
              <a:rPr lang="en-US" sz="6600" dirty="0"/>
              <a:t>Sensors &amp;</a:t>
            </a:r>
            <a:br>
              <a:rPr lang="en-US" sz="6600" dirty="0"/>
            </a:br>
            <a:r>
              <a:rPr lang="en-US" sz="6600" dirty="0"/>
              <a:t>measurement chains</a:t>
            </a:r>
          </a:p>
        </p:txBody>
      </p:sp>
      <p:sp>
        <p:nvSpPr>
          <p:cNvPr id="3" name="Title 19"/>
          <p:cNvSpPr txBox="1">
            <a:spLocks/>
          </p:cNvSpPr>
          <p:nvPr/>
        </p:nvSpPr>
        <p:spPr>
          <a:xfrm>
            <a:off x="538162" y="4268028"/>
            <a:ext cx="9044846" cy="459314"/>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1400" b="0" dirty="0">
                <a:solidFill>
                  <a:schemeClr val="bg1"/>
                </a:solidFill>
              </a:rPr>
              <a:t>Sensors / measurement chains to monitor critical plant and equipment </a:t>
            </a:r>
            <a:endParaRPr lang="en-US" sz="1200" b="0" dirty="0">
              <a:solidFill>
                <a:schemeClr val="bg1"/>
              </a:solidFill>
            </a:endParaRPr>
          </a:p>
        </p:txBody>
      </p:sp>
    </p:spTree>
    <p:extLst>
      <p:ext uri="{BB962C8B-B14F-4D97-AF65-F5344CB8AC3E}">
        <p14:creationId xmlns:p14="http://schemas.microsoft.com/office/powerpoint/2010/main" val="41422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17855"/>
            <a:ext cx="11172576" cy="680400"/>
          </a:xfrm>
        </p:spPr>
        <p:txBody>
          <a:bodyPr vert="horz" lIns="0" tIns="0" rIns="0" bIns="0" rtlCol="0" anchor="b">
            <a:noAutofit/>
          </a:bodyPr>
          <a:lstStyle/>
          <a:p>
            <a:pPr>
              <a:lnSpc>
                <a:spcPct val="75000"/>
              </a:lnSpc>
            </a:pPr>
            <a:r>
              <a:rPr lang="en-US" cap="all" dirty="0">
                <a:solidFill>
                  <a:prstClr val="black"/>
                </a:solidFill>
              </a:rPr>
              <a:t>Sensing solutions for harsh environments</a:t>
            </a:r>
            <a:endParaRPr lang="fr-CH" cap="all" dirty="0">
              <a:solidFill>
                <a:prstClr val="black"/>
              </a:solidFill>
            </a:endParaRPr>
          </a:p>
        </p:txBody>
      </p:sp>
      <p:sp>
        <p:nvSpPr>
          <p:cNvPr id="4" name="Text Placeholder 3"/>
          <p:cNvSpPr>
            <a:spLocks noGrp="1"/>
          </p:cNvSpPr>
          <p:nvPr>
            <p:ph type="body" sz="half" idx="2"/>
          </p:nvPr>
        </p:nvSpPr>
        <p:spPr>
          <a:xfrm>
            <a:off x="540000" y="1040716"/>
            <a:ext cx="11172576" cy="288000"/>
          </a:xfrm>
        </p:spPr>
        <p:txBody>
          <a:bodyPr/>
          <a:lstStyle/>
          <a:p>
            <a:r>
              <a:rPr lang="fr-CH" dirty="0" err="1"/>
              <a:t>Gas</a:t>
            </a:r>
            <a:r>
              <a:rPr lang="fr-CH" dirty="0"/>
              <a:t> turbines </a:t>
            </a:r>
          </a:p>
        </p:txBody>
      </p:sp>
      <p:sp>
        <p:nvSpPr>
          <p:cNvPr id="5" name="Date Placeholder 4"/>
          <p:cNvSpPr>
            <a:spLocks noGrp="1"/>
          </p:cNvSpPr>
          <p:nvPr>
            <p:ph type="dt" sz="half" idx="10"/>
          </p:nvPr>
        </p:nvSpPr>
        <p:spPr/>
        <p:txBody>
          <a:bodyPr/>
          <a:lstStyle/>
          <a:p>
            <a:fld id="{64692A10-D9BA-4CC2-85D1-B056F2F735B0}"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SA vibro-meter Energy –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13</a:t>
            </a:fld>
            <a:endParaRPr lang="en-GB"/>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10071" y="2003592"/>
            <a:ext cx="4699326" cy="2757068"/>
          </a:xfrm>
          <a:prstGeom prst="rect">
            <a:avLst/>
          </a:prstGeom>
        </p:spPr>
      </p:pic>
      <p:sp>
        <p:nvSpPr>
          <p:cNvPr id="18" name="TextBox 17"/>
          <p:cNvSpPr txBox="1"/>
          <p:nvPr/>
        </p:nvSpPr>
        <p:spPr>
          <a:xfrm>
            <a:off x="8751690" y="4561485"/>
            <a:ext cx="2714598" cy="1123384"/>
          </a:xfrm>
          <a:prstGeom prst="rect">
            <a:avLst/>
          </a:prstGeom>
          <a:solidFill>
            <a:schemeClr val="bg1"/>
          </a:solidFill>
          <a:ln w="19050">
            <a:noFill/>
          </a:ln>
        </p:spPr>
        <p:txBody>
          <a:bodyPr wrap="square" rtlCol="0">
            <a:spAutoFit/>
          </a:bodyPr>
          <a:lstStyle>
            <a:defPPr>
              <a:defRPr lang="en-US"/>
            </a:defPPr>
            <a:lvl1pPr algn="ctr">
              <a:defRPr sz="1200" b="1">
                <a:solidFill>
                  <a:schemeClr val="accent1"/>
                </a:solidFill>
              </a:defRPr>
            </a:lvl1pPr>
          </a:lstStyle>
          <a:p>
            <a:r>
              <a:rPr lang="en-GB" sz="1400" dirty="0">
                <a:solidFill>
                  <a:schemeClr val="tx1"/>
                </a:solidFill>
              </a:rPr>
              <a:t>Combustion</a:t>
            </a:r>
          </a:p>
          <a:p>
            <a:r>
              <a:rPr lang="en-GB" sz="1100" b="0" dirty="0">
                <a:solidFill>
                  <a:schemeClr val="tx1"/>
                </a:solidFill>
              </a:rPr>
              <a:t>(dynamic pressure sensors)</a:t>
            </a: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l="18713" t="32547" r="42636" b="6131"/>
          <a:stretch/>
        </p:blipFill>
        <p:spPr>
          <a:xfrm>
            <a:off x="9261423" y="5046910"/>
            <a:ext cx="1479883" cy="1045033"/>
          </a:xfrm>
          <a:prstGeom prst="rect">
            <a:avLst/>
          </a:prstGeom>
        </p:spPr>
      </p:pic>
      <p:sp>
        <p:nvSpPr>
          <p:cNvPr id="28" name="TextBox 27"/>
          <p:cNvSpPr txBox="1"/>
          <p:nvPr/>
        </p:nvSpPr>
        <p:spPr>
          <a:xfrm>
            <a:off x="271451" y="2432587"/>
            <a:ext cx="3021099" cy="1123384"/>
          </a:xfrm>
          <a:prstGeom prst="rect">
            <a:avLst/>
          </a:prstGeom>
          <a:solidFill>
            <a:schemeClr val="bg1"/>
          </a:solidFill>
          <a:ln w="19050">
            <a:noFill/>
          </a:ln>
        </p:spPr>
        <p:txBody>
          <a:bodyPr wrap="square" rtlCol="0">
            <a:spAutoFit/>
          </a:bodyPr>
          <a:lstStyle/>
          <a:p>
            <a:pPr algn="ctr"/>
            <a:r>
              <a:rPr lang="en-GB" sz="1400" b="1" dirty="0"/>
              <a:t>Displacement - Position - Speed</a:t>
            </a:r>
          </a:p>
          <a:p>
            <a:pPr algn="ctr"/>
            <a:r>
              <a:rPr lang="en-GB" sz="1100" dirty="0"/>
              <a:t>(proximity sensors)</a:t>
            </a:r>
            <a:endParaRPr lang="en-GB" sz="1400" b="1" dirty="0"/>
          </a:p>
          <a:p>
            <a:pPr algn="ctr"/>
            <a:endParaRPr lang="en-GB" sz="1400" b="1" dirty="0"/>
          </a:p>
          <a:p>
            <a:pPr algn="ctr"/>
            <a:endParaRPr lang="en-GB" sz="1400" b="1" dirty="0"/>
          </a:p>
          <a:p>
            <a:pPr algn="ctr"/>
            <a:endParaRPr lang="en-GB" sz="1400" b="1" dirty="0"/>
          </a:p>
        </p:txBody>
      </p:sp>
      <p:cxnSp>
        <p:nvCxnSpPr>
          <p:cNvPr id="29" name="Straight Connector 28"/>
          <p:cNvCxnSpPr>
            <a:stCxn id="28" idx="2"/>
          </p:cNvCxnSpPr>
          <p:nvPr/>
        </p:nvCxnSpPr>
        <p:spPr>
          <a:xfrm>
            <a:off x="1782001" y="3555971"/>
            <a:ext cx="1647656" cy="139624"/>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99569" y="3610973"/>
            <a:ext cx="1801885" cy="483947"/>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72649" y="1463853"/>
            <a:ext cx="2230326" cy="1123384"/>
          </a:xfrm>
          <a:prstGeom prst="rect">
            <a:avLst/>
          </a:prstGeom>
          <a:solidFill>
            <a:schemeClr val="bg1"/>
          </a:solidFill>
          <a:ln w="19050">
            <a:noFill/>
          </a:ln>
        </p:spPr>
        <p:txBody>
          <a:bodyPr wrap="square" rtlCol="0">
            <a:spAutoFit/>
          </a:bodyPr>
          <a:lstStyle/>
          <a:p>
            <a:pPr algn="ctr"/>
            <a:r>
              <a:rPr lang="en-GB" sz="1400" b="1" dirty="0"/>
              <a:t>Absolute vibration</a:t>
            </a:r>
          </a:p>
          <a:p>
            <a:pPr algn="ctr"/>
            <a:r>
              <a:rPr lang="en-GB" sz="1100" dirty="0"/>
              <a:t>(accelerometers)</a:t>
            </a:r>
          </a:p>
          <a:p>
            <a:pPr algn="ctr"/>
            <a:endParaRPr lang="en-GB" sz="1400" b="1" dirty="0"/>
          </a:p>
          <a:p>
            <a:pPr algn="ctr"/>
            <a:endParaRPr lang="en-GB" sz="1400" b="1" dirty="0"/>
          </a:p>
          <a:p>
            <a:pPr algn="ctr"/>
            <a:endParaRPr lang="en-GB" sz="1400" b="1" dirty="0"/>
          </a:p>
        </p:txBody>
      </p:sp>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l="22426" t="14510" r="41764" b="19023"/>
          <a:stretch/>
        </p:blipFill>
        <p:spPr>
          <a:xfrm>
            <a:off x="9739723" y="2002061"/>
            <a:ext cx="1496178" cy="1118637"/>
          </a:xfrm>
          <a:prstGeom prst="rect">
            <a:avLst/>
          </a:prstGeom>
        </p:spPr>
      </p:pic>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773" y="2864412"/>
            <a:ext cx="1800887" cy="1246027"/>
          </a:xfrm>
          <a:prstGeom prst="rect">
            <a:avLst/>
          </a:prstGeom>
        </p:spPr>
      </p:pic>
      <p:cxnSp>
        <p:nvCxnSpPr>
          <p:cNvPr id="19" name="Straight Connector 18"/>
          <p:cNvCxnSpPr>
            <a:stCxn id="15" idx="1"/>
          </p:cNvCxnSpPr>
          <p:nvPr/>
        </p:nvCxnSpPr>
        <p:spPr>
          <a:xfrm flipH="1" flipV="1">
            <a:off x="5706319" y="4081059"/>
            <a:ext cx="3555104" cy="1488368"/>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7" idx="1"/>
          </p:cNvCxnSpPr>
          <p:nvPr/>
        </p:nvCxnSpPr>
        <p:spPr>
          <a:xfrm flipH="1">
            <a:off x="6933235" y="2561380"/>
            <a:ext cx="2806488" cy="402842"/>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1"/>
          </p:cNvCxnSpPr>
          <p:nvPr/>
        </p:nvCxnSpPr>
        <p:spPr>
          <a:xfrm flipH="1">
            <a:off x="5098649" y="2561380"/>
            <a:ext cx="4641074" cy="78892"/>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3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33839"/>
            <a:ext cx="11172576" cy="680400"/>
          </a:xfrm>
        </p:spPr>
        <p:txBody>
          <a:bodyPr vert="horz" lIns="0" tIns="0" rIns="0" bIns="0" rtlCol="0" anchor="b">
            <a:noAutofit/>
          </a:bodyPr>
          <a:lstStyle/>
          <a:p>
            <a:pPr>
              <a:lnSpc>
                <a:spcPct val="75000"/>
              </a:lnSpc>
            </a:pPr>
            <a:r>
              <a:rPr lang="en-US" cap="all" dirty="0">
                <a:solidFill>
                  <a:prstClr val="black"/>
                </a:solidFill>
              </a:rPr>
              <a:t>Sensing solutions</a:t>
            </a:r>
            <a:endParaRPr lang="fr-CH" cap="all" dirty="0">
              <a:solidFill>
                <a:prstClr val="black"/>
              </a:solidFill>
            </a:endParaRPr>
          </a:p>
        </p:txBody>
      </p:sp>
      <p:sp>
        <p:nvSpPr>
          <p:cNvPr id="4" name="Text Placeholder 3"/>
          <p:cNvSpPr>
            <a:spLocks noGrp="1"/>
          </p:cNvSpPr>
          <p:nvPr>
            <p:ph type="body" sz="half" idx="2"/>
          </p:nvPr>
        </p:nvSpPr>
        <p:spPr>
          <a:xfrm>
            <a:off x="540000" y="1055823"/>
            <a:ext cx="11172576" cy="288000"/>
          </a:xfrm>
        </p:spPr>
        <p:txBody>
          <a:bodyPr/>
          <a:lstStyle/>
          <a:p>
            <a:r>
              <a:rPr lang="fr-CH" dirty="0"/>
              <a:t>Hydro turbines </a:t>
            </a:r>
          </a:p>
        </p:txBody>
      </p:sp>
      <p:sp>
        <p:nvSpPr>
          <p:cNvPr id="5" name="Date Placeholder 4"/>
          <p:cNvSpPr>
            <a:spLocks noGrp="1"/>
          </p:cNvSpPr>
          <p:nvPr>
            <p:ph type="dt" sz="half" idx="10"/>
          </p:nvPr>
        </p:nvSpPr>
        <p:spPr>
          <a:xfrm>
            <a:off x="540000" y="6541428"/>
            <a:ext cx="1080000" cy="123111"/>
          </a:xfrm>
        </p:spPr>
        <p:txBody>
          <a:bodyPr/>
          <a:lstStyle/>
          <a:p>
            <a:fld id="{AB8D916A-C262-4B83-B82C-DA30CDD6E7E1}"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SA vibro-meter Energy –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14</a:t>
            </a:fld>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1659" y="2200470"/>
            <a:ext cx="3476929" cy="2964741"/>
          </a:xfrm>
          <a:prstGeom prst="rect">
            <a:avLst/>
          </a:prstGeom>
        </p:spPr>
      </p:pic>
      <p:sp>
        <p:nvSpPr>
          <p:cNvPr id="9" name="TextBox 8"/>
          <p:cNvSpPr txBox="1"/>
          <p:nvPr/>
        </p:nvSpPr>
        <p:spPr>
          <a:xfrm>
            <a:off x="7691456" y="1281590"/>
            <a:ext cx="2230326" cy="1031051"/>
          </a:xfrm>
          <a:prstGeom prst="rect">
            <a:avLst/>
          </a:prstGeom>
          <a:solidFill>
            <a:schemeClr val="bg1"/>
          </a:solidFill>
          <a:ln w="19050">
            <a:noFill/>
          </a:ln>
        </p:spPr>
        <p:txBody>
          <a:bodyPr wrap="square" rtlCol="0">
            <a:spAutoFit/>
          </a:bodyPr>
          <a:lstStyle/>
          <a:p>
            <a:pPr algn="ctr"/>
            <a:r>
              <a:rPr lang="en-GB" sz="1400" b="1" dirty="0"/>
              <a:t>Absolute vibration</a:t>
            </a:r>
          </a:p>
          <a:p>
            <a:pPr algn="ctr"/>
            <a:r>
              <a:rPr lang="en-GB" sz="1100" dirty="0"/>
              <a:t>(accelerometers)</a:t>
            </a:r>
          </a:p>
          <a:p>
            <a:pPr algn="ctr"/>
            <a:endParaRPr lang="en-GB" sz="1100" dirty="0"/>
          </a:p>
          <a:p>
            <a:pPr algn="ctr"/>
            <a:endParaRPr lang="en-GB" sz="1100" dirty="0"/>
          </a:p>
          <a:p>
            <a:pPr algn="ctr"/>
            <a:endParaRPr lang="en-GB" sz="1400" b="1" dirty="0"/>
          </a:p>
        </p:txBody>
      </p:sp>
      <p:sp>
        <p:nvSpPr>
          <p:cNvPr id="12" name="TextBox 11"/>
          <p:cNvSpPr txBox="1"/>
          <p:nvPr/>
        </p:nvSpPr>
        <p:spPr>
          <a:xfrm>
            <a:off x="68473" y="4327543"/>
            <a:ext cx="3014399" cy="1123384"/>
          </a:xfrm>
          <a:prstGeom prst="rect">
            <a:avLst/>
          </a:prstGeom>
          <a:solidFill>
            <a:schemeClr val="bg1"/>
          </a:solidFill>
          <a:ln w="19050">
            <a:noFill/>
          </a:ln>
        </p:spPr>
        <p:txBody>
          <a:bodyPr wrap="square" rtlCol="0">
            <a:spAutoFit/>
          </a:bodyPr>
          <a:lstStyle/>
          <a:p>
            <a:pPr algn="ctr"/>
            <a:r>
              <a:rPr lang="en-GB" sz="1400" b="1" dirty="0"/>
              <a:t>Displacement - Position - Speed</a:t>
            </a:r>
          </a:p>
          <a:p>
            <a:pPr algn="ctr"/>
            <a:r>
              <a:rPr lang="en-GB" sz="1100" dirty="0"/>
              <a:t>(proximity sensors)</a:t>
            </a:r>
          </a:p>
          <a:p>
            <a:pPr algn="ctr"/>
            <a:endParaRPr lang="en-GB" sz="1400" b="1" dirty="0"/>
          </a:p>
          <a:p>
            <a:pPr algn="ctr"/>
            <a:endParaRPr lang="en-GB" sz="1400" b="1" dirty="0"/>
          </a:p>
          <a:p>
            <a:pPr algn="ctr"/>
            <a:endParaRPr lang="en-GB" sz="1400" b="1" dirty="0"/>
          </a:p>
        </p:txBody>
      </p:sp>
      <p:cxnSp>
        <p:nvCxnSpPr>
          <p:cNvPr id="13" name="Straight Connector 12"/>
          <p:cNvCxnSpPr>
            <a:stCxn id="40" idx="3"/>
          </p:cNvCxnSpPr>
          <p:nvPr/>
        </p:nvCxnSpPr>
        <p:spPr>
          <a:xfrm flipV="1">
            <a:off x="2158374" y="4060661"/>
            <a:ext cx="3345388" cy="1335264"/>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0" idx="3"/>
          </p:cNvCxnSpPr>
          <p:nvPr/>
        </p:nvCxnSpPr>
        <p:spPr>
          <a:xfrm flipV="1">
            <a:off x="2158374" y="4763971"/>
            <a:ext cx="2972184" cy="631954"/>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85507" y="2818099"/>
            <a:ext cx="2217528" cy="1123384"/>
          </a:xfrm>
          <a:prstGeom prst="rect">
            <a:avLst/>
          </a:prstGeom>
          <a:solidFill>
            <a:schemeClr val="bg1"/>
          </a:solidFill>
          <a:ln w="19050">
            <a:noFill/>
          </a:ln>
        </p:spPr>
        <p:txBody>
          <a:bodyPr wrap="square" rtlCol="0">
            <a:spAutoFit/>
          </a:bodyPr>
          <a:lstStyle/>
          <a:p>
            <a:pPr algn="ctr"/>
            <a:r>
              <a:rPr lang="en-GB" sz="1400" b="1" dirty="0"/>
              <a:t>Vibration as velocity</a:t>
            </a:r>
          </a:p>
          <a:p>
            <a:pPr algn="ctr"/>
            <a:r>
              <a:rPr lang="en-GB" sz="1100" dirty="0"/>
              <a:t>(velocity sensors)</a:t>
            </a:r>
          </a:p>
          <a:p>
            <a:pPr algn="ctr"/>
            <a:endParaRPr lang="en-GB" sz="1400" b="1" dirty="0"/>
          </a:p>
          <a:p>
            <a:pPr algn="ctr"/>
            <a:endParaRPr lang="en-GB" sz="1400" b="1" dirty="0"/>
          </a:p>
          <a:p>
            <a:pPr algn="ctr"/>
            <a:endParaRPr lang="en-GB" sz="1400" b="1" dirty="0"/>
          </a:p>
        </p:txBody>
      </p:sp>
      <p:sp>
        <p:nvSpPr>
          <p:cNvPr id="20" name="TextBox 19"/>
          <p:cNvSpPr txBox="1"/>
          <p:nvPr/>
        </p:nvSpPr>
        <p:spPr>
          <a:xfrm>
            <a:off x="8860187" y="4834233"/>
            <a:ext cx="2239682" cy="1123384"/>
          </a:xfrm>
          <a:prstGeom prst="rect">
            <a:avLst/>
          </a:prstGeom>
          <a:noFill/>
          <a:ln w="19050">
            <a:noFill/>
          </a:ln>
        </p:spPr>
        <p:txBody>
          <a:bodyPr wrap="square" rtlCol="0">
            <a:spAutoFit/>
          </a:bodyPr>
          <a:lstStyle/>
          <a:p>
            <a:pPr algn="ctr"/>
            <a:r>
              <a:rPr lang="en-GB" sz="1400" b="1" dirty="0"/>
              <a:t>Winding current </a:t>
            </a:r>
          </a:p>
          <a:p>
            <a:pPr algn="ctr"/>
            <a:r>
              <a:rPr lang="en-GB" sz="1100" dirty="0"/>
              <a:t>(partial discharge)</a:t>
            </a:r>
          </a:p>
          <a:p>
            <a:pPr algn="ctr"/>
            <a:endParaRPr lang="en-GB" sz="1400" b="1" dirty="0"/>
          </a:p>
          <a:p>
            <a:pPr algn="ctr"/>
            <a:endParaRPr lang="en-GB" sz="1400" b="1" dirty="0"/>
          </a:p>
          <a:p>
            <a:pPr algn="ctr"/>
            <a:endParaRPr lang="en-GB" sz="1400" b="1" dirty="0"/>
          </a:p>
        </p:txBody>
      </p:sp>
      <p:sp>
        <p:nvSpPr>
          <p:cNvPr id="21" name="TextBox 20"/>
          <p:cNvSpPr txBox="1"/>
          <p:nvPr/>
        </p:nvSpPr>
        <p:spPr>
          <a:xfrm>
            <a:off x="741838" y="2066028"/>
            <a:ext cx="2204847" cy="1123384"/>
          </a:xfrm>
          <a:prstGeom prst="rect">
            <a:avLst/>
          </a:prstGeom>
          <a:solidFill>
            <a:schemeClr val="bg1"/>
          </a:solidFill>
          <a:ln w="19050">
            <a:noFill/>
          </a:ln>
        </p:spPr>
        <p:txBody>
          <a:bodyPr wrap="square" rtlCol="0">
            <a:spAutoFit/>
          </a:bodyPr>
          <a:lstStyle/>
          <a:p>
            <a:pPr algn="ctr"/>
            <a:r>
              <a:rPr lang="en-GB" sz="1400" b="1" dirty="0"/>
              <a:t>Rotor-stator gap</a:t>
            </a:r>
          </a:p>
          <a:p>
            <a:pPr algn="ctr"/>
            <a:r>
              <a:rPr lang="en-GB" sz="1100" dirty="0"/>
              <a:t>(air-gap sensors)</a:t>
            </a:r>
          </a:p>
          <a:p>
            <a:pPr algn="ctr"/>
            <a:endParaRPr lang="en-GB" sz="1400" b="1" dirty="0"/>
          </a:p>
          <a:p>
            <a:pPr algn="ctr"/>
            <a:endParaRPr lang="en-GB" sz="1400" b="1" dirty="0"/>
          </a:p>
          <a:p>
            <a:pPr algn="ctr"/>
            <a:endParaRPr lang="en-GB" sz="1400" b="1" dirty="0"/>
          </a:p>
        </p:txBody>
      </p:sp>
      <p:cxnSp>
        <p:nvCxnSpPr>
          <p:cNvPr id="24" name="Straight Connector 23"/>
          <p:cNvCxnSpPr/>
          <p:nvPr/>
        </p:nvCxnSpPr>
        <p:spPr>
          <a:xfrm>
            <a:off x="2210909" y="3020742"/>
            <a:ext cx="2526124" cy="667743"/>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4" idx="1"/>
          </p:cNvCxnSpPr>
          <p:nvPr/>
        </p:nvCxnSpPr>
        <p:spPr>
          <a:xfrm flipH="1">
            <a:off x="5283844" y="2314698"/>
            <a:ext cx="3179282" cy="327097"/>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908876" y="2739590"/>
            <a:ext cx="4093791" cy="937665"/>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9" idx="1"/>
          </p:cNvCxnSpPr>
          <p:nvPr/>
        </p:nvCxnSpPr>
        <p:spPr>
          <a:xfrm flipH="1" flipV="1">
            <a:off x="6812501" y="3346155"/>
            <a:ext cx="2636498" cy="2380554"/>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892105" y="2559375"/>
            <a:ext cx="1413524" cy="1413524"/>
          </a:xfrm>
          <a:prstGeom prst="rect">
            <a:avLst/>
          </a:prstGeom>
        </p:spPr>
      </p:pic>
      <p:pic>
        <p:nvPicPr>
          <p:cNvPr id="39" name="Picture 3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48999" y="5365134"/>
            <a:ext cx="855512" cy="723150"/>
          </a:xfrm>
          <a:prstGeom prst="rect">
            <a:avLst/>
          </a:prstGeom>
        </p:spPr>
      </p:pic>
      <p:pic>
        <p:nvPicPr>
          <p:cNvPr id="40" name="Picture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040" y="4753037"/>
            <a:ext cx="1858334" cy="1285775"/>
          </a:xfrm>
          <a:prstGeom prst="rect">
            <a:avLst/>
          </a:prstGeom>
        </p:spPr>
      </p:pic>
      <p:pic>
        <p:nvPicPr>
          <p:cNvPr id="44" name="Picture 43"/>
          <p:cNvPicPr>
            <a:picLocks noChangeAspect="1"/>
          </p:cNvPicPr>
          <p:nvPr/>
        </p:nvPicPr>
        <p:blipFill rotWithShape="1">
          <a:blip r:embed="rId6" cstate="screen">
            <a:extLst>
              <a:ext uri="{28A0092B-C50C-407E-A947-70E740481C1C}">
                <a14:useLocalDpi xmlns:a14="http://schemas.microsoft.com/office/drawing/2010/main"/>
              </a:ext>
            </a:extLst>
          </a:blip>
          <a:srcRect l="22426" t="14510" r="41764" b="19023"/>
          <a:stretch/>
        </p:blipFill>
        <p:spPr>
          <a:xfrm>
            <a:off x="8463126" y="1786212"/>
            <a:ext cx="1413702" cy="1056972"/>
          </a:xfrm>
          <a:prstGeom prst="rect">
            <a:avLst/>
          </a:prstGeom>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51302" y="3280839"/>
            <a:ext cx="934288" cy="1216344"/>
          </a:xfrm>
          <a:prstGeom prst="rect">
            <a:avLst/>
          </a:prstGeom>
        </p:spPr>
      </p:pic>
    </p:spTree>
    <p:extLst>
      <p:ext uri="{BB962C8B-B14F-4D97-AF65-F5344CB8AC3E}">
        <p14:creationId xmlns:p14="http://schemas.microsoft.com/office/powerpoint/2010/main" val="109148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162" y="1671891"/>
            <a:ext cx="11160000" cy="3166809"/>
          </a:xfrm>
        </p:spPr>
        <p:txBody>
          <a:bodyPr/>
          <a:lstStyle/>
          <a:p>
            <a:r>
              <a:rPr lang="en-US" sz="6600" dirty="0"/>
              <a:t>Protection &amp; monitoring systems</a:t>
            </a:r>
          </a:p>
        </p:txBody>
      </p:sp>
      <p:sp>
        <p:nvSpPr>
          <p:cNvPr id="4" name="Title 19"/>
          <p:cNvSpPr txBox="1">
            <a:spLocks/>
          </p:cNvSpPr>
          <p:nvPr/>
        </p:nvSpPr>
        <p:spPr>
          <a:xfrm>
            <a:off x="538162" y="4251325"/>
            <a:ext cx="9044846" cy="459314"/>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1400" b="0" dirty="0">
                <a:solidFill>
                  <a:schemeClr val="bg1"/>
                </a:solidFill>
              </a:rPr>
              <a:t>Protection and monitoring systems for critical rotating machinery</a:t>
            </a:r>
            <a:endParaRPr lang="en-US" sz="1200" b="0" dirty="0">
              <a:solidFill>
                <a:schemeClr val="bg1"/>
              </a:solidFill>
            </a:endParaRPr>
          </a:p>
        </p:txBody>
      </p:sp>
    </p:spTree>
    <p:extLst>
      <p:ext uri="{BB962C8B-B14F-4D97-AF65-F5344CB8AC3E}">
        <p14:creationId xmlns:p14="http://schemas.microsoft.com/office/powerpoint/2010/main" val="10564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15" idx="3"/>
          </p:cNvCxnSpPr>
          <p:nvPr/>
        </p:nvCxnSpPr>
        <p:spPr>
          <a:xfrm>
            <a:off x="3127898" y="3100189"/>
            <a:ext cx="3290323" cy="202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9"/>
          <p:cNvSpPr txBox="1">
            <a:spLocks/>
          </p:cNvSpPr>
          <p:nvPr/>
        </p:nvSpPr>
        <p:spPr>
          <a:xfrm>
            <a:off x="1079059" y="4807799"/>
            <a:ext cx="2048839" cy="523220"/>
          </a:xfrm>
          <a:prstGeom prst="rect">
            <a:avLst/>
          </a:prstGeom>
          <a:solidFill>
            <a:schemeClr val="accent6"/>
          </a:solidFill>
          <a:ln w="19050">
            <a:noFill/>
          </a:ln>
        </p:spPr>
        <p:txBody>
          <a:bodyPr wrap="square" rtlCol="0">
            <a:spAutoFit/>
          </a:bodyPr>
          <a:lstStyle>
            <a:defPPr>
              <a:defRPr lang="en-US"/>
            </a:defPPr>
            <a:lvl1pPr algn="ctr">
              <a:defRPr sz="1600" b="1">
                <a:solidFill>
                  <a:schemeClr val="bg1"/>
                </a:solidFill>
              </a:defRPr>
            </a:lvl1pPr>
          </a:lstStyle>
          <a:p>
            <a:r>
              <a:rPr lang="en-US" sz="1400" dirty="0" err="1"/>
              <a:t>Overspeed</a:t>
            </a:r>
            <a:r>
              <a:rPr lang="en-US" sz="1400" dirty="0"/>
              <a:t> detection and protection</a:t>
            </a:r>
          </a:p>
        </p:txBody>
      </p:sp>
      <p:sp>
        <p:nvSpPr>
          <p:cNvPr id="14" name="Rectangle 13"/>
          <p:cNvSpPr/>
          <p:nvPr/>
        </p:nvSpPr>
        <p:spPr>
          <a:xfrm>
            <a:off x="0" y="470208"/>
            <a:ext cx="12192000" cy="998863"/>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200000"/>
              </a:lnSpc>
            </a:pPr>
            <a:r>
              <a:rPr lang="en-US" sz="1600" b="1" dirty="0">
                <a:solidFill>
                  <a:schemeClr val="accent2"/>
                </a:solidFill>
              </a:rPr>
              <a:t>PORTFOLIO OVERVIEW </a:t>
            </a:r>
            <a:br>
              <a:rPr lang="en-US" sz="1600" b="1" dirty="0">
                <a:solidFill>
                  <a:schemeClr val="accent2"/>
                </a:solidFill>
              </a:rPr>
            </a:br>
            <a:r>
              <a:rPr lang="en-US" sz="1600" b="1" dirty="0">
                <a:solidFill>
                  <a:schemeClr val="accent2"/>
                </a:solidFill>
              </a:rPr>
              <a:t>Advanced machinery protection, condition and performance monitoring for high-value rotating machinery</a:t>
            </a:r>
          </a:p>
        </p:txBody>
      </p:sp>
      <p:sp>
        <p:nvSpPr>
          <p:cNvPr id="15" name="Title 19"/>
          <p:cNvSpPr txBox="1">
            <a:spLocks/>
          </p:cNvSpPr>
          <p:nvPr/>
        </p:nvSpPr>
        <p:spPr>
          <a:xfrm>
            <a:off x="1079059" y="2838579"/>
            <a:ext cx="2048839" cy="523220"/>
          </a:xfrm>
          <a:prstGeom prst="rect">
            <a:avLst/>
          </a:prstGeom>
          <a:solidFill>
            <a:schemeClr val="accent6"/>
          </a:solidFill>
          <a:ln w="19050">
            <a:noFill/>
          </a:ln>
        </p:spPr>
        <p:txBody>
          <a:bodyPr wrap="square" rtlCol="0">
            <a:spAutoFit/>
          </a:bodyPr>
          <a:lstStyle>
            <a:defPPr>
              <a:defRPr lang="en-US"/>
            </a:defPPr>
            <a:lvl1pPr algn="ctr">
              <a:defRPr sz="1400" b="1"/>
            </a:lvl1pPr>
          </a:lstStyle>
          <a:p>
            <a:r>
              <a:rPr lang="en-US" dirty="0">
                <a:solidFill>
                  <a:schemeClr val="bg1"/>
                </a:solidFill>
              </a:rPr>
              <a:t>Protection and/or condition monitoring </a:t>
            </a:r>
            <a:endParaRPr lang="en-US" sz="1100" baseline="30000" dirty="0">
              <a:solidFill>
                <a:schemeClr val="bg1"/>
              </a:solidFill>
            </a:endParaRPr>
          </a:p>
        </p:txBody>
      </p:sp>
      <p:sp>
        <p:nvSpPr>
          <p:cNvPr id="20" name="Rectangle 19"/>
          <p:cNvSpPr/>
          <p:nvPr/>
        </p:nvSpPr>
        <p:spPr>
          <a:xfrm>
            <a:off x="7378861" y="1937149"/>
            <a:ext cx="4159605" cy="1154162"/>
          </a:xfrm>
          <a:prstGeom prst="rect">
            <a:avLst/>
          </a:prstGeom>
        </p:spPr>
        <p:txBody>
          <a:bodyPr wrap="square">
            <a:spAutoFit/>
          </a:bodyPr>
          <a:lstStyle/>
          <a:p>
            <a:pPr>
              <a:lnSpc>
                <a:spcPct val="150000"/>
              </a:lnSpc>
            </a:pPr>
            <a:r>
              <a:rPr lang="en-US" sz="1200" b="1" dirty="0">
                <a:solidFill>
                  <a:schemeClr val="tx2"/>
                </a:solidFill>
              </a:rPr>
              <a:t>VM600</a:t>
            </a:r>
            <a:r>
              <a:rPr lang="en-US" sz="1200" b="1" baseline="30000" dirty="0">
                <a:solidFill>
                  <a:schemeClr val="tx2"/>
                </a:solidFill>
              </a:rPr>
              <a:t>Mk2</a:t>
            </a:r>
            <a:r>
              <a:rPr lang="en-US" sz="1200" dirty="0">
                <a:solidFill>
                  <a:schemeClr val="tx2"/>
                </a:solidFill>
              </a:rPr>
              <a:t> </a:t>
            </a:r>
            <a:br>
              <a:rPr lang="en-US" sz="1200" dirty="0">
                <a:solidFill>
                  <a:schemeClr val="tx2"/>
                </a:solidFill>
              </a:rPr>
            </a:br>
            <a:r>
              <a:rPr lang="en-US" sz="1200" b="1" dirty="0">
                <a:solidFill>
                  <a:schemeClr val="tx2"/>
                </a:solidFill>
              </a:rPr>
              <a:t>Centralized rack-based </a:t>
            </a:r>
            <a:r>
              <a:rPr lang="en-US" sz="1200" dirty="0">
                <a:solidFill>
                  <a:schemeClr val="tx2"/>
                </a:solidFill>
              </a:rPr>
              <a:t>advanced machinery protection and condition monitoring system. </a:t>
            </a:r>
          </a:p>
          <a:p>
            <a:pPr>
              <a:lnSpc>
                <a:spcPct val="150000"/>
              </a:lnSpc>
            </a:pPr>
            <a:r>
              <a:rPr lang="en-US" sz="900" dirty="0">
                <a:solidFill>
                  <a:schemeClr val="tx2"/>
                </a:solidFill>
              </a:rPr>
              <a:t>* Standard rack heights of 6U and 1U.</a:t>
            </a:r>
          </a:p>
        </p:txBody>
      </p:sp>
      <p:sp>
        <p:nvSpPr>
          <p:cNvPr id="23" name="Rectangle 22"/>
          <p:cNvSpPr/>
          <p:nvPr/>
        </p:nvSpPr>
        <p:spPr>
          <a:xfrm>
            <a:off x="7378861" y="3262976"/>
            <a:ext cx="3847229" cy="1200329"/>
          </a:xfrm>
          <a:prstGeom prst="rect">
            <a:avLst/>
          </a:prstGeom>
        </p:spPr>
        <p:txBody>
          <a:bodyPr wrap="square">
            <a:spAutoFit/>
          </a:bodyPr>
          <a:lstStyle/>
          <a:p>
            <a:pPr>
              <a:lnSpc>
                <a:spcPct val="150000"/>
              </a:lnSpc>
            </a:pPr>
            <a:r>
              <a:rPr lang="en-US" sz="1200" b="1" dirty="0" err="1">
                <a:solidFill>
                  <a:schemeClr val="tx2"/>
                </a:solidFill>
              </a:rPr>
              <a:t>VibroSmart</a:t>
            </a:r>
            <a:r>
              <a:rPr lang="en-US" sz="1200" b="1" baseline="30000" dirty="0">
                <a:solidFill>
                  <a:schemeClr val="tx2"/>
                </a:solidFill>
              </a:rPr>
              <a:t>®</a:t>
            </a:r>
            <a:r>
              <a:rPr lang="en-US" sz="1200" dirty="0">
                <a:solidFill>
                  <a:schemeClr val="tx2"/>
                </a:solidFill>
              </a:rPr>
              <a:t> </a:t>
            </a:r>
            <a:br>
              <a:rPr lang="en-US" sz="1200" dirty="0">
                <a:solidFill>
                  <a:schemeClr val="tx2"/>
                </a:solidFill>
              </a:rPr>
            </a:br>
            <a:r>
              <a:rPr lang="en-US" sz="1200" b="1" dirty="0">
                <a:solidFill>
                  <a:schemeClr val="tx2"/>
                </a:solidFill>
              </a:rPr>
              <a:t>Distributed module-based</a:t>
            </a:r>
            <a:r>
              <a:rPr lang="en-US" sz="1200" dirty="0">
                <a:solidFill>
                  <a:schemeClr val="tx2"/>
                </a:solidFill>
              </a:rPr>
              <a:t> scalable system suitable for both smaller and larger rotating machinery.</a:t>
            </a: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8878" y="2407771"/>
            <a:ext cx="892172" cy="1425277"/>
          </a:xfrm>
          <a:prstGeom prst="rect">
            <a:avLst/>
          </a:prstGeom>
        </p:spPr>
      </p:pic>
      <p:cxnSp>
        <p:nvCxnSpPr>
          <p:cNvPr id="10" name="Straight Connector 9"/>
          <p:cNvCxnSpPr/>
          <p:nvPr/>
        </p:nvCxnSpPr>
        <p:spPr>
          <a:xfrm>
            <a:off x="6418221" y="2516179"/>
            <a:ext cx="0" cy="1208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18221" y="2516179"/>
            <a:ext cx="85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18221" y="3725629"/>
            <a:ext cx="85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32" idx="1"/>
          </p:cNvCxnSpPr>
          <p:nvPr/>
        </p:nvCxnSpPr>
        <p:spPr>
          <a:xfrm flipV="1">
            <a:off x="3127898" y="5051872"/>
            <a:ext cx="3290321" cy="17537"/>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98878" y="4336625"/>
            <a:ext cx="948361" cy="1465568"/>
          </a:xfrm>
          <a:prstGeom prst="rect">
            <a:avLst/>
          </a:prstGeom>
        </p:spPr>
      </p:pic>
      <p:sp>
        <p:nvSpPr>
          <p:cNvPr id="32" name="Rectangle 31"/>
          <p:cNvSpPr/>
          <p:nvPr/>
        </p:nvSpPr>
        <p:spPr>
          <a:xfrm>
            <a:off x="6418219" y="4607744"/>
            <a:ext cx="4953906" cy="888256"/>
          </a:xfrm>
          <a:prstGeom prst="rect">
            <a:avLst/>
          </a:prstGeom>
        </p:spPr>
        <p:txBody>
          <a:bodyPr wrap="square">
            <a:spAutoFit/>
          </a:bodyPr>
          <a:lstStyle/>
          <a:p>
            <a:pPr>
              <a:lnSpc>
                <a:spcPct val="150000"/>
              </a:lnSpc>
            </a:pPr>
            <a:r>
              <a:rPr lang="en-US" sz="1200" b="1" dirty="0">
                <a:solidFill>
                  <a:schemeClr val="tx2"/>
                </a:solidFill>
              </a:rPr>
              <a:t>SpeedSys300</a:t>
            </a:r>
            <a:br>
              <a:rPr lang="en-US" sz="1200" dirty="0">
                <a:solidFill>
                  <a:schemeClr val="tx2"/>
                </a:solidFill>
              </a:rPr>
            </a:br>
            <a:r>
              <a:rPr lang="en-US" sz="1200" dirty="0">
                <a:solidFill>
                  <a:schemeClr val="tx2"/>
                </a:solidFill>
              </a:rPr>
              <a:t>Scalable, robust and independent layer of protection to deliver fast and reliable protection against </a:t>
            </a:r>
            <a:r>
              <a:rPr lang="en-US" sz="1200" dirty="0" err="1">
                <a:solidFill>
                  <a:schemeClr val="tx2"/>
                </a:solidFill>
              </a:rPr>
              <a:t>overspeed</a:t>
            </a:r>
            <a:r>
              <a:rPr lang="en-US" sz="1200" dirty="0"/>
              <a:t>.</a:t>
            </a:r>
            <a:endParaRPr lang="en-US" sz="1200" dirty="0">
              <a:solidFill>
                <a:schemeClr val="tx2"/>
              </a:solidFill>
            </a:endParaRPr>
          </a:p>
        </p:txBody>
      </p:sp>
      <p:sp>
        <p:nvSpPr>
          <p:cNvPr id="2" name="Date Placeholder 1">
            <a:extLst>
              <a:ext uri="{FF2B5EF4-FFF2-40B4-BE49-F238E27FC236}">
                <a16:creationId xmlns:a16="http://schemas.microsoft.com/office/drawing/2014/main" id="{6A2BE260-09B1-433A-97BE-7D516317ECE2}"/>
              </a:ext>
            </a:extLst>
          </p:cNvPr>
          <p:cNvSpPr>
            <a:spLocks noGrp="1"/>
          </p:cNvSpPr>
          <p:nvPr>
            <p:ph type="dt" sz="half" idx="10"/>
          </p:nvPr>
        </p:nvSpPr>
        <p:spPr/>
        <p:txBody>
          <a:bodyPr/>
          <a:lstStyle/>
          <a:p>
            <a:fld id="{4530577F-5DF3-4D43-AFEF-A23D453E960F}" type="datetime1">
              <a:rPr lang="en-US" smtClean="0"/>
              <a:t>3/18/2022</a:t>
            </a:fld>
            <a:endParaRPr lang="en-GB"/>
          </a:p>
        </p:txBody>
      </p:sp>
      <p:sp>
        <p:nvSpPr>
          <p:cNvPr id="3" name="Footer Placeholder 2">
            <a:extLst>
              <a:ext uri="{FF2B5EF4-FFF2-40B4-BE49-F238E27FC236}">
                <a16:creationId xmlns:a16="http://schemas.microsoft.com/office/drawing/2014/main" id="{DC10D76A-4DB4-40D3-8FAA-AC98A05286BB}"/>
              </a:ext>
            </a:extLst>
          </p:cNvPr>
          <p:cNvSpPr>
            <a:spLocks noGrp="1"/>
          </p:cNvSpPr>
          <p:nvPr>
            <p:ph type="ftr" sz="quarter" idx="11"/>
          </p:nvPr>
        </p:nvSpPr>
        <p:spPr/>
        <p:txBody>
          <a:bodyPr/>
          <a:lstStyle/>
          <a:p>
            <a:r>
              <a:rPr lang="en-GB"/>
              <a:t>Meggitt SA vibro-meter Energy – Presentation</a:t>
            </a:r>
            <a:endParaRPr lang="en-GB" dirty="0"/>
          </a:p>
        </p:txBody>
      </p:sp>
      <p:sp>
        <p:nvSpPr>
          <p:cNvPr id="4" name="Slide Number Placeholder 3">
            <a:extLst>
              <a:ext uri="{FF2B5EF4-FFF2-40B4-BE49-F238E27FC236}">
                <a16:creationId xmlns:a16="http://schemas.microsoft.com/office/drawing/2014/main" id="{29646ADF-362E-44AF-83B2-A222F24E2444}"/>
              </a:ext>
            </a:extLst>
          </p:cNvPr>
          <p:cNvSpPr>
            <a:spLocks noGrp="1"/>
          </p:cNvSpPr>
          <p:nvPr>
            <p:ph type="sldNum" sz="quarter" idx="12"/>
          </p:nvPr>
        </p:nvSpPr>
        <p:spPr/>
        <p:txBody>
          <a:bodyPr/>
          <a:lstStyle/>
          <a:p>
            <a:fld id="{240553F3-40B0-4BFA-8684-D942AF6EAA45}" type="slidenum">
              <a:rPr lang="en-GB" smtClean="0"/>
              <a:t>16</a:t>
            </a:fld>
            <a:endParaRPr lang="en-GB"/>
          </a:p>
        </p:txBody>
      </p:sp>
    </p:spTree>
    <p:extLst>
      <p:ext uri="{BB962C8B-B14F-4D97-AF65-F5344CB8AC3E}">
        <p14:creationId xmlns:p14="http://schemas.microsoft.com/office/powerpoint/2010/main" val="13652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DESIGN CONCEPT </a:t>
            </a:r>
            <a:endParaRPr lang="en-US" baseline="30000" dirty="0"/>
          </a:p>
        </p:txBody>
      </p:sp>
      <p:sp>
        <p:nvSpPr>
          <p:cNvPr id="9" name="Text Placeholder 8"/>
          <p:cNvSpPr>
            <a:spLocks noGrp="1"/>
          </p:cNvSpPr>
          <p:nvPr>
            <p:ph type="body" sz="half" idx="2"/>
          </p:nvPr>
        </p:nvSpPr>
        <p:spPr/>
        <p:txBody>
          <a:bodyPr/>
          <a:lstStyle/>
          <a:p>
            <a:r>
              <a:rPr lang="en-US" dirty="0"/>
              <a:t>VM600</a:t>
            </a:r>
            <a:r>
              <a:rPr lang="en-US" baseline="30000" dirty="0"/>
              <a:t>Mk2</a:t>
            </a:r>
            <a:endParaRPr lang="en-US" dirty="0"/>
          </a:p>
        </p:txBody>
      </p:sp>
      <p:sp>
        <p:nvSpPr>
          <p:cNvPr id="3" name="Date Placeholder 2"/>
          <p:cNvSpPr>
            <a:spLocks noGrp="1"/>
          </p:cNvSpPr>
          <p:nvPr>
            <p:ph type="dt" sz="half" idx="10"/>
          </p:nvPr>
        </p:nvSpPr>
        <p:spPr/>
        <p:txBody>
          <a:bodyPr/>
          <a:lstStyle/>
          <a:p>
            <a:fld id="{F535C938-BE8A-44BD-ABC3-52E3745B715B}"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SA vibro-meter Energy –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17</a:t>
            </a:fld>
            <a:endParaRPr lang="en-GB"/>
          </a:p>
        </p:txBody>
      </p:sp>
      <p:sp>
        <p:nvSpPr>
          <p:cNvPr id="13" name="Text Placeholder 5"/>
          <p:cNvSpPr txBox="1">
            <a:spLocks/>
          </p:cNvSpPr>
          <p:nvPr/>
        </p:nvSpPr>
        <p:spPr>
          <a:xfrm>
            <a:off x="539999" y="1633430"/>
            <a:ext cx="5739219" cy="4801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1400" dirty="0"/>
              <a:t>Centralized system </a:t>
            </a:r>
            <a:r>
              <a:rPr lang="en-US" sz="1200" b="0" dirty="0">
                <a:solidFill>
                  <a:schemeClr val="tx2"/>
                </a:solidFill>
              </a:rPr>
              <a:t>– designed to centrally process a wide range of different input signals coming from a variety of critical assets. </a:t>
            </a:r>
          </a:p>
        </p:txBody>
      </p:sp>
      <p:sp>
        <p:nvSpPr>
          <p:cNvPr id="14" name="Text Placeholder 5"/>
          <p:cNvSpPr txBox="1">
            <a:spLocks/>
          </p:cNvSpPr>
          <p:nvPr/>
        </p:nvSpPr>
        <p:spPr>
          <a:xfrm>
            <a:off x="540000" y="3670167"/>
            <a:ext cx="5574676" cy="84702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en-US" sz="1400" dirty="0">
                <a:solidFill>
                  <a:schemeClr val="accent6"/>
                </a:solidFill>
              </a:rPr>
              <a:t>Flexible network architecture</a:t>
            </a:r>
            <a:r>
              <a:rPr lang="en-US" sz="1400" dirty="0"/>
              <a:t> </a:t>
            </a:r>
            <a:r>
              <a:rPr lang="en-US" sz="1400" b="0" dirty="0"/>
              <a:t>– </a:t>
            </a:r>
            <a:r>
              <a:rPr lang="en-US" sz="1200" b="0" dirty="0"/>
              <a:t>easy integration with </a:t>
            </a:r>
            <a:r>
              <a:rPr lang="en-US" sz="1200" dirty="0" err="1"/>
              <a:t>VibroSmart</a:t>
            </a:r>
            <a:r>
              <a:rPr lang="en-US" sz="1200" baseline="30000" dirty="0"/>
              <a:t>®</a:t>
            </a:r>
            <a:r>
              <a:rPr lang="en-US" sz="1200" b="0" dirty="0"/>
              <a:t> distributed monitoring system for optimal and flexible network architecture in a condition monitoring system platform.</a:t>
            </a:r>
            <a:endParaRPr lang="en-US" sz="1200" dirty="0"/>
          </a:p>
        </p:txBody>
      </p:sp>
      <p:sp>
        <p:nvSpPr>
          <p:cNvPr id="15" name="Rectangle 14"/>
          <p:cNvSpPr/>
          <p:nvPr/>
        </p:nvSpPr>
        <p:spPr>
          <a:xfrm>
            <a:off x="539999" y="2342739"/>
            <a:ext cx="5673027" cy="1092468"/>
          </a:xfrm>
          <a:prstGeom prst="rect">
            <a:avLst/>
          </a:prstGeom>
        </p:spPr>
        <p:txBody>
          <a:bodyPr vert="horz" lIns="0" tIns="0" rIns="0" bIns="0" rtlCol="0">
            <a:noAutofit/>
          </a:bodyPr>
          <a:lstStyle/>
          <a:p>
            <a:pPr>
              <a:lnSpc>
                <a:spcPct val="120000"/>
              </a:lnSpc>
              <a:spcBef>
                <a:spcPts val="1000"/>
              </a:spcBef>
              <a:buFont typeface="Arial" panose="020B0604020202020204" pitchFamily="34" charset="0"/>
              <a:buNone/>
            </a:pPr>
            <a:r>
              <a:rPr lang="en-US" sz="1400" b="1" dirty="0">
                <a:solidFill>
                  <a:schemeClr val="accent6"/>
                </a:solidFill>
              </a:rPr>
              <a:t>All measurements in one module</a:t>
            </a:r>
            <a:r>
              <a:rPr lang="en-US" sz="1600" dirty="0"/>
              <a:t> </a:t>
            </a:r>
            <a:r>
              <a:rPr lang="en-US" sz="1400" dirty="0">
                <a:solidFill>
                  <a:schemeClr val="tx2"/>
                </a:solidFill>
              </a:rPr>
              <a:t>– </a:t>
            </a:r>
            <a:r>
              <a:rPr lang="en-US" sz="1200" dirty="0">
                <a:solidFill>
                  <a:schemeClr val="tx2"/>
                </a:solidFill>
              </a:rPr>
              <a:t>enables complex systems to be built with a minimum number of modules (modular structure with smart function combination). </a:t>
            </a:r>
          </a:p>
          <a:p>
            <a:pPr>
              <a:lnSpc>
                <a:spcPct val="120000"/>
              </a:lnSpc>
              <a:spcBef>
                <a:spcPts val="500"/>
              </a:spcBef>
              <a:buFont typeface="Arial" panose="020B0604020202020204" pitchFamily="34" charset="0"/>
              <a:buNone/>
            </a:pPr>
            <a:r>
              <a:rPr lang="en-US" sz="1200" b="1" dirty="0">
                <a:solidFill>
                  <a:schemeClr val="tx2"/>
                </a:solidFill>
              </a:rPr>
              <a:t>MPC4</a:t>
            </a:r>
            <a:r>
              <a:rPr lang="en-US" sz="1200" b="1" baseline="30000" dirty="0">
                <a:solidFill>
                  <a:schemeClr val="tx2"/>
                </a:solidFill>
              </a:rPr>
              <a:t>Mk2</a:t>
            </a:r>
            <a:r>
              <a:rPr lang="en-US" sz="1200" b="1" dirty="0">
                <a:solidFill>
                  <a:schemeClr val="tx2"/>
                </a:solidFill>
              </a:rPr>
              <a:t> module supports machinery protection and condition monitoring</a:t>
            </a:r>
          </a:p>
        </p:txBody>
      </p:sp>
      <p:sp>
        <p:nvSpPr>
          <p:cNvPr id="19" name="Text Placeholder 5"/>
          <p:cNvSpPr txBox="1">
            <a:spLocks/>
          </p:cNvSpPr>
          <p:nvPr/>
        </p:nvSpPr>
        <p:spPr>
          <a:xfrm>
            <a:off x="539999" y="4686990"/>
            <a:ext cx="6137237" cy="128982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dirty="0">
                <a:solidFill>
                  <a:schemeClr val="accent6"/>
                </a:solidFill>
              </a:rPr>
              <a:t>Industry standards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compliant.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Cybersecurity</a:t>
            </a:r>
            <a:r>
              <a:rPr lang="en-US" sz="1200" dirty="0">
                <a:solidFill>
                  <a:schemeClr val="tx2"/>
                </a:solidFill>
              </a:rPr>
              <a:t> in accordance with IEC 62443.</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2</a:t>
            </a:r>
            <a:r>
              <a:rPr lang="en-US" sz="1200" dirty="0">
                <a:solidFill>
                  <a:schemeClr val="tx2"/>
                </a:solidFill>
              </a:rPr>
              <a:t> in accordance with IEC 61508. </a:t>
            </a:r>
            <a:endParaRPr lang="en-US" sz="1200"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0495" y="788905"/>
            <a:ext cx="5207330" cy="4884890"/>
          </a:xfrm>
          <a:prstGeom prst="rect">
            <a:avLst/>
          </a:prstGeom>
        </p:spPr>
      </p:pic>
    </p:spTree>
    <p:extLst>
      <p:ext uri="{BB962C8B-B14F-4D97-AF65-F5344CB8AC3E}">
        <p14:creationId xmlns:p14="http://schemas.microsoft.com/office/powerpoint/2010/main" val="405419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62700"/>
            <a:ext cx="360363" cy="123825"/>
          </a:xfrm>
        </p:spPr>
        <p:txBody>
          <a:bodyPr/>
          <a:lstStyle/>
          <a:p>
            <a:r>
              <a:rPr lang="en-US"/>
              <a:t>- </a:t>
            </a:r>
            <a:fld id="{9EAC7680-6049-4CE8-B09C-EBA42AD265D3}" type="slidenum">
              <a:rPr lang="en-US" smtClean="0"/>
              <a:pPr/>
              <a:t>18</a:t>
            </a:fld>
            <a:r>
              <a:rPr lang="en-US"/>
              <a:t> -</a:t>
            </a:r>
            <a:endParaRPr lang="en-US" dirty="0"/>
          </a:p>
        </p:txBody>
      </p:sp>
      <p:sp>
        <p:nvSpPr>
          <p:cNvPr id="19" name="Date Placeholder 18"/>
          <p:cNvSpPr>
            <a:spLocks noGrp="1"/>
          </p:cNvSpPr>
          <p:nvPr>
            <p:ph type="dt" sz="half" idx="4294967295"/>
          </p:nvPr>
        </p:nvSpPr>
        <p:spPr>
          <a:xfrm>
            <a:off x="148942" y="6546650"/>
            <a:ext cx="1079500" cy="123111"/>
          </a:xfrm>
        </p:spPr>
        <p:txBody>
          <a:bodyPr/>
          <a:lstStyle/>
          <a:p>
            <a:fld id="{A0B5E21E-4943-4529-AC60-C8EEB77E536E}" type="datetime1">
              <a:rPr lang="en-US" smtClean="0"/>
              <a:t>3/18/2022</a:t>
            </a:fld>
            <a:endParaRPr lang="en-GB" dirty="0"/>
          </a:p>
        </p:txBody>
      </p:sp>
      <p:sp>
        <p:nvSpPr>
          <p:cNvPr id="20" name="Footer Placeholder 19"/>
          <p:cNvSpPr>
            <a:spLocks noGrp="1"/>
          </p:cNvSpPr>
          <p:nvPr>
            <p:ph type="ftr" sz="quarter" idx="4294967295"/>
          </p:nvPr>
        </p:nvSpPr>
        <p:spPr>
          <a:xfrm>
            <a:off x="419108" y="6347348"/>
            <a:ext cx="4311650" cy="123825"/>
          </a:xfrm>
        </p:spPr>
        <p:txBody>
          <a:bodyPr/>
          <a:lstStyle/>
          <a:p>
            <a:r>
              <a:rPr lang="en-GB"/>
              <a:t>Meggitt SA vibro-meter Energy – Presentation</a:t>
            </a:r>
            <a:endParaRPr lang="en-GB" dirty="0"/>
          </a:p>
        </p:txBody>
      </p:sp>
      <p:sp>
        <p:nvSpPr>
          <p:cNvPr id="52" name="Title 2"/>
          <p:cNvSpPr txBox="1">
            <a:spLocks/>
          </p:cNvSpPr>
          <p:nvPr/>
        </p:nvSpPr>
        <p:spPr>
          <a:xfrm>
            <a:off x="539999" y="722157"/>
            <a:ext cx="8072437" cy="969711"/>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entury Gothic"/>
                <a:ea typeface="+mj-ea"/>
                <a:cs typeface="+mj-cs"/>
              </a:rPr>
              <a:t>VM600 success story</a:t>
            </a:r>
          </a:p>
        </p:txBody>
      </p:sp>
      <p:grpSp>
        <p:nvGrpSpPr>
          <p:cNvPr id="6" name="Group 5"/>
          <p:cNvGrpSpPr/>
          <p:nvPr/>
        </p:nvGrpSpPr>
        <p:grpSpPr>
          <a:xfrm>
            <a:off x="2585850" y="3162639"/>
            <a:ext cx="7991711" cy="1362608"/>
            <a:chOff x="2606325" y="2827540"/>
            <a:chExt cx="7991711" cy="1362608"/>
          </a:xfrm>
        </p:grpSpPr>
        <p:sp>
          <p:nvSpPr>
            <p:cNvPr id="55" name="Rectangle 54"/>
            <p:cNvSpPr/>
            <p:nvPr/>
          </p:nvSpPr>
          <p:spPr>
            <a:xfrm>
              <a:off x="3379593" y="2961875"/>
              <a:ext cx="7218443" cy="1228273"/>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prstClr val="white"/>
                  </a:solidFill>
                  <a:effectLst/>
                  <a:uLnTx/>
                  <a:uFillTx/>
                </a:rPr>
                <a:t>Over </a:t>
              </a:r>
              <a:r>
                <a:rPr kumimoji="0" lang="en-US" sz="1600" b="1" i="0" u="none" strike="noStrike" kern="0" cap="none" spc="0" normalizeH="0" baseline="0" noProof="0" dirty="0">
                  <a:ln>
                    <a:noFill/>
                  </a:ln>
                  <a:solidFill>
                    <a:prstClr val="white"/>
                  </a:solidFill>
                  <a:effectLst/>
                  <a:uLnTx/>
                  <a:uFillTx/>
                </a:rPr>
                <a:t>8,000</a:t>
              </a:r>
              <a:r>
                <a:rPr kumimoji="0" lang="en-US" sz="1600" b="0" i="0" u="none" strike="noStrike" kern="0" cap="none" spc="0" normalizeH="0" baseline="0" noProof="0" dirty="0">
                  <a:ln>
                    <a:noFill/>
                  </a:ln>
                  <a:solidFill>
                    <a:prstClr val="white"/>
                  </a:solidFill>
                  <a:effectLst/>
                  <a:uLnTx/>
                  <a:uFillTx/>
                </a:rPr>
                <a:t> VM600 racks installed worldwide with:</a:t>
              </a:r>
            </a:p>
            <a:p>
              <a:pPr marL="285750" lvl="0" indent="-285750">
                <a:lnSpc>
                  <a:spcPct val="90000"/>
                </a:lnSpc>
                <a:spcBef>
                  <a:spcPts val="1000"/>
                </a:spcBef>
                <a:buFont typeface="Arial" panose="020B0604020202020204" pitchFamily="34" charset="0"/>
                <a:buChar char="•"/>
                <a:defRPr/>
              </a:pPr>
              <a:r>
                <a:rPr lang="en-US" sz="1600" b="1" kern="0" dirty="0">
                  <a:solidFill>
                    <a:prstClr val="white"/>
                  </a:solidFill>
                </a:rPr>
                <a:t>40,000 </a:t>
              </a:r>
              <a:r>
                <a:rPr lang="en-US" sz="1600" kern="0" dirty="0">
                  <a:solidFill>
                    <a:prstClr val="white"/>
                  </a:solidFill>
                </a:rPr>
                <a:t>machinery protection modules (MPC4)</a:t>
              </a:r>
            </a:p>
            <a:p>
              <a:pPr marL="285750" lvl="0" indent="-285750">
                <a:lnSpc>
                  <a:spcPct val="90000"/>
                </a:lnSpc>
                <a:spcBef>
                  <a:spcPts val="1000"/>
                </a:spcBef>
                <a:buFont typeface="Arial" panose="020B0604020202020204" pitchFamily="34" charset="0"/>
                <a:buChar char="•"/>
                <a:defRPr/>
              </a:pPr>
              <a:r>
                <a:rPr lang="en-US" sz="1600" b="1" kern="0" dirty="0">
                  <a:solidFill>
                    <a:prstClr val="white"/>
                  </a:solidFill>
                </a:rPr>
                <a:t>5,500 </a:t>
              </a:r>
              <a:r>
                <a:rPr lang="en-US" sz="1600" kern="0" dirty="0">
                  <a:solidFill>
                    <a:prstClr val="white"/>
                  </a:solidFill>
                </a:rPr>
                <a:t>condition monitoring modules (/XMV16/XMC16/CMC16)</a:t>
              </a:r>
            </a:p>
            <a:p>
              <a:pPr lvl="0">
                <a:lnSpc>
                  <a:spcPct val="90000"/>
                </a:lnSpc>
                <a:spcBef>
                  <a:spcPts val="1000"/>
                </a:spcBef>
                <a:defRPr/>
              </a:pPr>
              <a:r>
                <a:rPr lang="en-US" sz="1600" kern="0" dirty="0">
                  <a:solidFill>
                    <a:prstClr val="white"/>
                  </a:solidFill>
                </a:rPr>
                <a:t>   </a:t>
              </a:r>
              <a:endParaRPr kumimoji="0" lang="en-US" sz="1600" i="0" u="none" strike="noStrike" kern="0" cap="none" spc="0" normalizeH="0" baseline="0" noProof="0" dirty="0">
                <a:ln>
                  <a:noFill/>
                </a:ln>
                <a:solidFill>
                  <a:prstClr val="white"/>
                </a:solidFill>
                <a:effectLst/>
                <a:uLnTx/>
                <a:uFillTx/>
              </a:endParaRPr>
            </a:p>
          </p:txBody>
        </p:sp>
        <p:grpSp>
          <p:nvGrpSpPr>
            <p:cNvPr id="62" name="Group 61"/>
            <p:cNvGrpSpPr/>
            <p:nvPr/>
          </p:nvGrpSpPr>
          <p:grpSpPr>
            <a:xfrm>
              <a:off x="2606325" y="2827540"/>
              <a:ext cx="547414" cy="547414"/>
              <a:chOff x="3224256" y="3043229"/>
              <a:chExt cx="547414" cy="547414"/>
            </a:xfrm>
          </p:grpSpPr>
          <p:grpSp>
            <p:nvGrpSpPr>
              <p:cNvPr id="63" name="Group 62"/>
              <p:cNvGrpSpPr/>
              <p:nvPr/>
            </p:nvGrpSpPr>
            <p:grpSpPr>
              <a:xfrm>
                <a:off x="3224256" y="3043229"/>
                <a:ext cx="547414" cy="547414"/>
                <a:chOff x="404998" y="1698564"/>
                <a:chExt cx="852109" cy="852109"/>
              </a:xfrm>
            </p:grpSpPr>
            <p:sp>
              <p:nvSpPr>
                <p:cNvPr id="65" name="Oval 64"/>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6" name="Oval 65"/>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8382" y="3133235"/>
                <a:ext cx="356707" cy="356707"/>
              </a:xfrm>
              <a:prstGeom prst="rect">
                <a:avLst/>
              </a:prstGeom>
            </p:spPr>
          </p:pic>
        </p:grpSp>
      </p:grpSp>
      <p:sp>
        <p:nvSpPr>
          <p:cNvPr id="73" name="Title 1"/>
          <p:cNvSpPr txBox="1">
            <a:spLocks/>
          </p:cNvSpPr>
          <p:nvPr/>
        </p:nvSpPr>
        <p:spPr>
          <a:xfrm>
            <a:off x="539999" y="590744"/>
            <a:ext cx="4242943"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tx2"/>
                </a:solidFill>
                <a:effectLst/>
                <a:uLnTx/>
                <a:uFillTx/>
                <a:latin typeface="Century Gothic"/>
                <a:ea typeface="+mj-ea"/>
                <a:cs typeface="+mj-cs"/>
              </a:rPr>
              <a:t>Our Legacy </a:t>
            </a:r>
          </a:p>
        </p:txBody>
      </p:sp>
      <p:grpSp>
        <p:nvGrpSpPr>
          <p:cNvPr id="7" name="Group 6"/>
          <p:cNvGrpSpPr/>
          <p:nvPr/>
        </p:nvGrpSpPr>
        <p:grpSpPr>
          <a:xfrm>
            <a:off x="2585850" y="1948527"/>
            <a:ext cx="8368289" cy="547414"/>
            <a:chOff x="2606325" y="2102288"/>
            <a:chExt cx="7871877" cy="547414"/>
          </a:xfrm>
        </p:grpSpPr>
        <p:sp>
          <p:nvSpPr>
            <p:cNvPr id="53" name="Content Placeholder 1"/>
            <p:cNvSpPr txBox="1">
              <a:spLocks/>
            </p:cNvSpPr>
            <p:nvPr/>
          </p:nvSpPr>
          <p:spPr>
            <a:xfrm>
              <a:off x="3379593" y="2239239"/>
              <a:ext cx="7098609" cy="2809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 lastClr="FFFFFF"/>
                  </a:solidFill>
                  <a:effectLst/>
                  <a:uLnTx/>
                  <a:uFillTx/>
                  <a:latin typeface="Century Gothic"/>
                  <a:ea typeface="+mn-ea"/>
                  <a:cs typeface="+mn-cs"/>
                </a:rPr>
                <a:t>20+ years of machinery monitoring success</a:t>
              </a:r>
              <a:endParaRPr kumimoji="0" lang="en-US" sz="1600" b="0" i="0" u="none" strike="noStrike" kern="1200" cap="none" spc="0" normalizeH="0" baseline="0" noProof="0" dirty="0">
                <a:ln>
                  <a:noFill/>
                </a:ln>
                <a:solidFill>
                  <a:sysClr val="window" lastClr="FFFFFF"/>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 lastClr="FFFFFF"/>
                  </a:solidFill>
                  <a:effectLst/>
                  <a:uLnTx/>
                  <a:uFillTx/>
                  <a:latin typeface="Century Gothic"/>
                  <a:ea typeface="+mn-ea"/>
                  <a:cs typeface="+mn-cs"/>
                </a:rPr>
                <a:t>VM600 was introduced to the market in </a:t>
              </a:r>
              <a:r>
                <a:rPr kumimoji="0" lang="en-US" sz="1600" b="1" i="0" u="none" strike="noStrike" kern="1200" cap="none" spc="0" normalizeH="0" baseline="0" noProof="0" dirty="0">
                  <a:ln>
                    <a:noFill/>
                  </a:ln>
                  <a:solidFill>
                    <a:sysClr val="window" lastClr="FFFFFF"/>
                  </a:solidFill>
                  <a:effectLst/>
                  <a:uLnTx/>
                  <a:uFillTx/>
                  <a:latin typeface="Century Gothic"/>
                  <a:ea typeface="+mn-ea"/>
                  <a:cs typeface="+mn-cs"/>
                </a:rPr>
                <a:t>2001</a:t>
              </a:r>
            </a:p>
          </p:txBody>
        </p:sp>
        <p:grpSp>
          <p:nvGrpSpPr>
            <p:cNvPr id="2" name="Group 1"/>
            <p:cNvGrpSpPr/>
            <p:nvPr/>
          </p:nvGrpSpPr>
          <p:grpSpPr>
            <a:xfrm>
              <a:off x="2606325" y="2102288"/>
              <a:ext cx="547414" cy="547414"/>
              <a:chOff x="2606325" y="2102288"/>
              <a:chExt cx="547414" cy="547414"/>
            </a:xfrm>
          </p:grpSpPr>
          <p:grpSp>
            <p:nvGrpSpPr>
              <p:cNvPr id="58" name="Group 57"/>
              <p:cNvGrpSpPr/>
              <p:nvPr/>
            </p:nvGrpSpPr>
            <p:grpSpPr>
              <a:xfrm>
                <a:off x="2606325" y="2102288"/>
                <a:ext cx="547414" cy="547414"/>
                <a:chOff x="404998" y="1698564"/>
                <a:chExt cx="852109" cy="852109"/>
              </a:xfrm>
            </p:grpSpPr>
            <p:sp>
              <p:nvSpPr>
                <p:cNvPr id="60" name="Oval 59"/>
                <p:cNvSpPr/>
                <p:nvPr/>
              </p:nvSpPr>
              <p:spPr>
                <a:xfrm>
                  <a:off x="465665" y="1759231"/>
                  <a:ext cx="730771" cy="730771"/>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1" name="Oval 60"/>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grpSp>
            <p:nvGrpSpPr>
              <p:cNvPr id="27" name="Group 26"/>
              <p:cNvGrpSpPr/>
              <p:nvPr/>
            </p:nvGrpSpPr>
            <p:grpSpPr>
              <a:xfrm>
                <a:off x="2759136" y="2258770"/>
                <a:ext cx="229395" cy="240421"/>
                <a:chOff x="4406451" y="2417599"/>
                <a:chExt cx="369268" cy="387018"/>
              </a:xfrm>
            </p:grpSpPr>
            <p:sp>
              <p:nvSpPr>
                <p:cNvPr id="28" name="object 15">
                  <a:extLst>
                    <a:ext uri="{FF2B5EF4-FFF2-40B4-BE49-F238E27FC236}">
                      <a16:creationId xmlns:a16="http://schemas.microsoft.com/office/drawing/2014/main" id="{4C47B933-92AD-49A3-A6F5-C377608CD338}"/>
                    </a:ext>
                  </a:extLst>
                </p:cNvPr>
                <p:cNvSpPr/>
                <p:nvPr/>
              </p:nvSpPr>
              <p:spPr>
                <a:xfrm>
                  <a:off x="4406451" y="2417599"/>
                  <a:ext cx="369268" cy="387018"/>
                </a:xfrm>
                <a:custGeom>
                  <a:avLst/>
                  <a:gdLst/>
                  <a:ahLst/>
                  <a:cxnLst/>
                  <a:rect l="l" t="t" r="r" b="b"/>
                  <a:pathLst>
                    <a:path w="1099185" h="1205864">
                      <a:moveTo>
                        <a:pt x="549330" y="1205560"/>
                      </a:moveTo>
                      <a:lnTo>
                        <a:pt x="490039" y="1181698"/>
                      </a:lnTo>
                      <a:lnTo>
                        <a:pt x="444742" y="1159887"/>
                      </a:lnTo>
                      <a:lnTo>
                        <a:pt x="401047" y="1135484"/>
                      </a:lnTo>
                      <a:lnTo>
                        <a:pt x="359042" y="1108558"/>
                      </a:lnTo>
                      <a:lnTo>
                        <a:pt x="318814" y="1079177"/>
                      </a:lnTo>
                      <a:lnTo>
                        <a:pt x="280451" y="1047408"/>
                      </a:lnTo>
                      <a:lnTo>
                        <a:pt x="244040" y="1013319"/>
                      </a:lnTo>
                      <a:lnTo>
                        <a:pt x="209669" y="976978"/>
                      </a:lnTo>
                      <a:lnTo>
                        <a:pt x="177426" y="938454"/>
                      </a:lnTo>
                      <a:lnTo>
                        <a:pt x="147398" y="897813"/>
                      </a:lnTo>
                      <a:lnTo>
                        <a:pt x="119812" y="855433"/>
                      </a:lnTo>
                      <a:lnTo>
                        <a:pt x="94998" y="811721"/>
                      </a:lnTo>
                      <a:lnTo>
                        <a:pt x="72986" y="766781"/>
                      </a:lnTo>
                      <a:lnTo>
                        <a:pt x="53809" y="720723"/>
                      </a:lnTo>
                      <a:lnTo>
                        <a:pt x="37497" y="673654"/>
                      </a:lnTo>
                      <a:lnTo>
                        <a:pt x="24081" y="625680"/>
                      </a:lnTo>
                      <a:lnTo>
                        <a:pt x="13592" y="576909"/>
                      </a:lnTo>
                      <a:lnTo>
                        <a:pt x="6061" y="527449"/>
                      </a:lnTo>
                      <a:lnTo>
                        <a:pt x="1520" y="477407"/>
                      </a:lnTo>
                      <a:lnTo>
                        <a:pt x="7" y="427126"/>
                      </a:lnTo>
                      <a:lnTo>
                        <a:pt x="0" y="191665"/>
                      </a:lnTo>
                      <a:lnTo>
                        <a:pt x="35319" y="191665"/>
                      </a:lnTo>
                      <a:lnTo>
                        <a:pt x="84671" y="183678"/>
                      </a:lnTo>
                      <a:lnTo>
                        <a:pt x="127582" y="161450"/>
                      </a:lnTo>
                      <a:lnTo>
                        <a:pt x="161450" y="127582"/>
                      </a:lnTo>
                      <a:lnTo>
                        <a:pt x="183678" y="84671"/>
                      </a:lnTo>
                      <a:lnTo>
                        <a:pt x="191627" y="35554"/>
                      </a:lnTo>
                      <a:lnTo>
                        <a:pt x="191665" y="0"/>
                      </a:lnTo>
                      <a:lnTo>
                        <a:pt x="906525" y="0"/>
                      </a:lnTo>
                      <a:lnTo>
                        <a:pt x="906525" y="35554"/>
                      </a:lnTo>
                      <a:lnTo>
                        <a:pt x="912202" y="70638"/>
                      </a:lnTo>
                      <a:lnTo>
                        <a:pt x="260184" y="70638"/>
                      </a:lnTo>
                      <a:lnTo>
                        <a:pt x="247601" y="117265"/>
                      </a:lnTo>
                      <a:lnTo>
                        <a:pt x="225920" y="159372"/>
                      </a:lnTo>
                      <a:lnTo>
                        <a:pt x="196286" y="195815"/>
                      </a:lnTo>
                      <a:lnTo>
                        <a:pt x="159843" y="225449"/>
                      </a:lnTo>
                      <a:lnTo>
                        <a:pt x="117736" y="247130"/>
                      </a:lnTo>
                      <a:lnTo>
                        <a:pt x="71109" y="259713"/>
                      </a:lnTo>
                      <a:lnTo>
                        <a:pt x="71109" y="427126"/>
                      </a:lnTo>
                      <a:lnTo>
                        <a:pt x="72835" y="478452"/>
                      </a:lnTo>
                      <a:lnTo>
                        <a:pt x="77980" y="529210"/>
                      </a:lnTo>
                      <a:lnTo>
                        <a:pt x="86495" y="579269"/>
                      </a:lnTo>
                      <a:lnTo>
                        <a:pt x="98336" y="628496"/>
                      </a:lnTo>
                      <a:lnTo>
                        <a:pt x="113456" y="676760"/>
                      </a:lnTo>
                      <a:lnTo>
                        <a:pt x="131809" y="723929"/>
                      </a:lnTo>
                      <a:lnTo>
                        <a:pt x="153348" y="769871"/>
                      </a:lnTo>
                      <a:lnTo>
                        <a:pt x="178025" y="814455"/>
                      </a:lnTo>
                      <a:lnTo>
                        <a:pt x="205793" y="857549"/>
                      </a:lnTo>
                      <a:lnTo>
                        <a:pt x="235496" y="897573"/>
                      </a:lnTo>
                      <a:lnTo>
                        <a:pt x="267556" y="935337"/>
                      </a:lnTo>
                      <a:lnTo>
                        <a:pt x="301869" y="970762"/>
                      </a:lnTo>
                      <a:lnTo>
                        <a:pt x="338334" y="1003769"/>
                      </a:lnTo>
                      <a:lnTo>
                        <a:pt x="376847" y="1034277"/>
                      </a:lnTo>
                      <a:lnTo>
                        <a:pt x="417306" y="1062208"/>
                      </a:lnTo>
                      <a:lnTo>
                        <a:pt x="459608" y="1087482"/>
                      </a:lnTo>
                      <a:lnTo>
                        <a:pt x="503650" y="1110020"/>
                      </a:lnTo>
                      <a:lnTo>
                        <a:pt x="549330" y="1129742"/>
                      </a:lnTo>
                      <a:lnTo>
                        <a:pt x="706571" y="1129742"/>
                      </a:lnTo>
                      <a:lnTo>
                        <a:pt x="697613" y="1135484"/>
                      </a:lnTo>
                      <a:lnTo>
                        <a:pt x="653918" y="1159887"/>
                      </a:lnTo>
                      <a:lnTo>
                        <a:pt x="608621" y="1181698"/>
                      </a:lnTo>
                      <a:lnTo>
                        <a:pt x="561810" y="1200851"/>
                      </a:lnTo>
                      <a:lnTo>
                        <a:pt x="549330" y="1205560"/>
                      </a:lnTo>
                      <a:close/>
                    </a:path>
                    <a:path w="1099185" h="1205864">
                      <a:moveTo>
                        <a:pt x="706571" y="1129742"/>
                      </a:moveTo>
                      <a:lnTo>
                        <a:pt x="549330" y="1129742"/>
                      </a:lnTo>
                      <a:lnTo>
                        <a:pt x="595010" y="1110020"/>
                      </a:lnTo>
                      <a:lnTo>
                        <a:pt x="639052" y="1087482"/>
                      </a:lnTo>
                      <a:lnTo>
                        <a:pt x="681354" y="1062208"/>
                      </a:lnTo>
                      <a:lnTo>
                        <a:pt x="721813" y="1034277"/>
                      </a:lnTo>
                      <a:lnTo>
                        <a:pt x="760326" y="1003769"/>
                      </a:lnTo>
                      <a:lnTo>
                        <a:pt x="796791" y="970762"/>
                      </a:lnTo>
                      <a:lnTo>
                        <a:pt x="831105" y="935337"/>
                      </a:lnTo>
                      <a:lnTo>
                        <a:pt x="863165" y="897573"/>
                      </a:lnTo>
                      <a:lnTo>
                        <a:pt x="892868" y="857549"/>
                      </a:lnTo>
                      <a:lnTo>
                        <a:pt x="920719" y="814385"/>
                      </a:lnTo>
                      <a:lnTo>
                        <a:pt x="945437" y="769749"/>
                      </a:lnTo>
                      <a:lnTo>
                        <a:pt x="966986" y="723772"/>
                      </a:lnTo>
                      <a:lnTo>
                        <a:pt x="985327" y="676586"/>
                      </a:lnTo>
                      <a:lnTo>
                        <a:pt x="1000421" y="628321"/>
                      </a:lnTo>
                      <a:lnTo>
                        <a:pt x="1012230" y="579112"/>
                      </a:lnTo>
                      <a:lnTo>
                        <a:pt x="1020714" y="529088"/>
                      </a:lnTo>
                      <a:lnTo>
                        <a:pt x="1025832" y="478452"/>
                      </a:lnTo>
                      <a:lnTo>
                        <a:pt x="1027552" y="426890"/>
                      </a:lnTo>
                      <a:lnTo>
                        <a:pt x="1027787" y="259713"/>
                      </a:lnTo>
                      <a:lnTo>
                        <a:pt x="981160" y="247130"/>
                      </a:lnTo>
                      <a:lnTo>
                        <a:pt x="939053" y="225449"/>
                      </a:lnTo>
                      <a:lnTo>
                        <a:pt x="902610" y="195815"/>
                      </a:lnTo>
                      <a:lnTo>
                        <a:pt x="872976" y="159372"/>
                      </a:lnTo>
                      <a:lnTo>
                        <a:pt x="851295" y="117265"/>
                      </a:lnTo>
                      <a:lnTo>
                        <a:pt x="838712" y="70638"/>
                      </a:lnTo>
                      <a:lnTo>
                        <a:pt x="912202" y="70638"/>
                      </a:lnTo>
                      <a:lnTo>
                        <a:pt x="914512" y="84907"/>
                      </a:lnTo>
                      <a:lnTo>
                        <a:pt x="936739" y="127817"/>
                      </a:lnTo>
                      <a:lnTo>
                        <a:pt x="970608" y="161686"/>
                      </a:lnTo>
                      <a:lnTo>
                        <a:pt x="1013518" y="183913"/>
                      </a:lnTo>
                      <a:lnTo>
                        <a:pt x="1062871" y="191900"/>
                      </a:lnTo>
                      <a:lnTo>
                        <a:pt x="1098661" y="191900"/>
                      </a:lnTo>
                      <a:lnTo>
                        <a:pt x="1098654" y="427126"/>
                      </a:lnTo>
                      <a:lnTo>
                        <a:pt x="1097134" y="477407"/>
                      </a:lnTo>
                      <a:lnTo>
                        <a:pt x="1092577" y="527449"/>
                      </a:lnTo>
                      <a:lnTo>
                        <a:pt x="1085024" y="576909"/>
                      </a:lnTo>
                      <a:lnTo>
                        <a:pt x="1074512" y="625680"/>
                      </a:lnTo>
                      <a:lnTo>
                        <a:pt x="1061076" y="673654"/>
                      </a:lnTo>
                      <a:lnTo>
                        <a:pt x="1044750" y="720723"/>
                      </a:lnTo>
                      <a:lnTo>
                        <a:pt x="1025570" y="766781"/>
                      </a:lnTo>
                      <a:lnTo>
                        <a:pt x="1003572" y="811721"/>
                      </a:lnTo>
                      <a:lnTo>
                        <a:pt x="978791" y="855433"/>
                      </a:lnTo>
                      <a:lnTo>
                        <a:pt x="951262" y="897813"/>
                      </a:lnTo>
                      <a:lnTo>
                        <a:pt x="921234" y="938454"/>
                      </a:lnTo>
                      <a:lnTo>
                        <a:pt x="888991" y="976978"/>
                      </a:lnTo>
                      <a:lnTo>
                        <a:pt x="854621" y="1013319"/>
                      </a:lnTo>
                      <a:lnTo>
                        <a:pt x="818210" y="1047408"/>
                      </a:lnTo>
                      <a:lnTo>
                        <a:pt x="779847" y="1079177"/>
                      </a:lnTo>
                      <a:lnTo>
                        <a:pt x="739619" y="1108558"/>
                      </a:lnTo>
                      <a:lnTo>
                        <a:pt x="706571" y="1129742"/>
                      </a:lnTo>
                      <a:close/>
                    </a:path>
                  </a:pathLst>
                </a:custGeom>
                <a:solidFill>
                  <a:srgbClr val="333F48"/>
                </a:solidFill>
                <a:ln>
                  <a:solidFill>
                    <a:srgbClr val="333F4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object 16">
                  <a:extLst>
                    <a:ext uri="{FF2B5EF4-FFF2-40B4-BE49-F238E27FC236}">
                      <a16:creationId xmlns:a16="http://schemas.microsoft.com/office/drawing/2014/main" id="{E023AD0E-9DC9-48E3-A21E-B2F38BEEA470}"/>
                    </a:ext>
                  </a:extLst>
                </p:cNvPr>
                <p:cNvSpPr/>
                <p:nvPr/>
              </p:nvSpPr>
              <p:spPr>
                <a:xfrm>
                  <a:off x="4494754" y="2509153"/>
                  <a:ext cx="207141" cy="171601"/>
                </a:xfrm>
                <a:custGeom>
                  <a:avLst/>
                  <a:gdLst/>
                  <a:ahLst/>
                  <a:cxnLst/>
                  <a:rect l="l" t="t" r="r" b="b"/>
                  <a:pathLst>
                    <a:path w="616585" h="534670">
                      <a:moveTo>
                        <a:pt x="331764" y="234283"/>
                      </a:moveTo>
                      <a:lnTo>
                        <a:pt x="231929" y="234283"/>
                      </a:lnTo>
                      <a:lnTo>
                        <a:pt x="466212" y="0"/>
                      </a:lnTo>
                      <a:lnTo>
                        <a:pt x="565735" y="99835"/>
                      </a:lnTo>
                      <a:lnTo>
                        <a:pt x="466212" y="99835"/>
                      </a:lnTo>
                      <a:lnTo>
                        <a:pt x="331764" y="234283"/>
                      </a:lnTo>
                      <a:close/>
                    </a:path>
                    <a:path w="616585" h="534670">
                      <a:moveTo>
                        <a:pt x="331764" y="434425"/>
                      </a:moveTo>
                      <a:lnTo>
                        <a:pt x="231929" y="434425"/>
                      </a:lnTo>
                      <a:lnTo>
                        <a:pt x="516366" y="149988"/>
                      </a:lnTo>
                      <a:lnTo>
                        <a:pt x="466212" y="99835"/>
                      </a:lnTo>
                      <a:lnTo>
                        <a:pt x="565735" y="99835"/>
                      </a:lnTo>
                      <a:lnTo>
                        <a:pt x="615966" y="150224"/>
                      </a:lnTo>
                      <a:lnTo>
                        <a:pt x="331764" y="434425"/>
                      </a:lnTo>
                      <a:close/>
                    </a:path>
                    <a:path w="616585" h="534670">
                      <a:moveTo>
                        <a:pt x="231693" y="534496"/>
                      </a:moveTo>
                      <a:lnTo>
                        <a:pt x="0" y="302802"/>
                      </a:lnTo>
                      <a:lnTo>
                        <a:pt x="150224" y="152578"/>
                      </a:lnTo>
                      <a:lnTo>
                        <a:pt x="231929" y="234283"/>
                      </a:lnTo>
                      <a:lnTo>
                        <a:pt x="331764" y="234283"/>
                      </a:lnTo>
                      <a:lnTo>
                        <a:pt x="313398" y="252649"/>
                      </a:lnTo>
                      <a:lnTo>
                        <a:pt x="150459" y="252649"/>
                      </a:lnTo>
                      <a:lnTo>
                        <a:pt x="100306" y="302802"/>
                      </a:lnTo>
                      <a:lnTo>
                        <a:pt x="231929" y="434425"/>
                      </a:lnTo>
                      <a:lnTo>
                        <a:pt x="331764" y="434425"/>
                      </a:lnTo>
                      <a:lnTo>
                        <a:pt x="231693" y="534496"/>
                      </a:lnTo>
                      <a:close/>
                    </a:path>
                    <a:path w="616585" h="534670">
                      <a:moveTo>
                        <a:pt x="231929" y="334119"/>
                      </a:moveTo>
                      <a:lnTo>
                        <a:pt x="150459" y="252649"/>
                      </a:lnTo>
                      <a:lnTo>
                        <a:pt x="313398" y="252649"/>
                      </a:lnTo>
                      <a:lnTo>
                        <a:pt x="231929" y="334119"/>
                      </a:lnTo>
                      <a:close/>
                    </a:path>
                  </a:pathLst>
                </a:custGeom>
                <a:solidFill>
                  <a:srgbClr val="658D19"/>
                </a:solidFill>
                <a:ln>
                  <a:solidFill>
                    <a:srgbClr val="658D1B"/>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grpSp>
      <p:grpSp>
        <p:nvGrpSpPr>
          <p:cNvPr id="8" name="Group 7"/>
          <p:cNvGrpSpPr/>
          <p:nvPr/>
        </p:nvGrpSpPr>
        <p:grpSpPr>
          <a:xfrm>
            <a:off x="2585850" y="4840509"/>
            <a:ext cx="7628808" cy="630837"/>
            <a:chOff x="2611514" y="4758678"/>
            <a:chExt cx="7628808" cy="630837"/>
          </a:xfrm>
        </p:grpSpPr>
        <p:sp>
          <p:nvSpPr>
            <p:cNvPr id="26" name="Rectangle 25"/>
            <p:cNvSpPr/>
            <p:nvPr/>
          </p:nvSpPr>
          <p:spPr>
            <a:xfrm>
              <a:off x="3384782" y="4819659"/>
              <a:ext cx="6855540" cy="569856"/>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0" cap="none" spc="0" normalizeH="0" baseline="0" noProof="0" dirty="0">
                  <a:ln>
                    <a:noFill/>
                  </a:ln>
                  <a:solidFill>
                    <a:prstClr val="white"/>
                  </a:solidFill>
                  <a:effectLst/>
                  <a:uLnTx/>
                  <a:uFillTx/>
                </a:rPr>
                <a:t>Innovation drive: </a:t>
              </a:r>
              <a:r>
                <a:rPr kumimoji="0" lang="en-US" sz="1600" i="0" u="none" strike="noStrike" kern="0" cap="none" spc="0" normalizeH="0" baseline="0" noProof="0" dirty="0">
                  <a:ln>
                    <a:noFill/>
                  </a:ln>
                  <a:solidFill>
                    <a:prstClr val="white"/>
                  </a:solidFill>
                  <a:effectLst/>
                  <a:uLnTx/>
                  <a:uFillTx/>
                </a:rPr>
                <a:t>VM600</a:t>
              </a:r>
              <a:r>
                <a:rPr kumimoji="0" lang="en-US" sz="1600" i="0" u="none" strike="noStrike" kern="0" cap="none" spc="0" normalizeH="0" baseline="30000" noProof="0" dirty="0">
                  <a:ln>
                    <a:noFill/>
                  </a:ln>
                  <a:solidFill>
                    <a:prstClr val="white"/>
                  </a:solidFill>
                  <a:effectLst/>
                  <a:uLnTx/>
                  <a:uFillTx/>
                </a:rPr>
                <a:t>Mk2</a:t>
              </a:r>
              <a:r>
                <a:rPr kumimoji="0" lang="en-US" sz="1600" i="0" u="none" strike="noStrike" kern="0" cap="none" spc="0" normalizeH="0" noProof="0" dirty="0">
                  <a:ln>
                    <a:noFill/>
                  </a:ln>
                  <a:solidFill>
                    <a:prstClr val="white"/>
                  </a:solidFill>
                  <a:effectLst/>
                  <a:uLnTx/>
                  <a:uFillTx/>
                </a:rPr>
                <a:t> is our latest rack-based system for protection and condition monitoring (replacing the VM600)</a:t>
              </a:r>
              <a:endParaRPr kumimoji="0" lang="en-US" sz="1600" i="0" u="none" strike="noStrike" kern="0" cap="none" spc="0" normalizeH="0" baseline="0" noProof="0" dirty="0">
                <a:ln>
                  <a:noFill/>
                </a:ln>
                <a:solidFill>
                  <a:prstClr val="white"/>
                </a:solidFill>
                <a:effectLst/>
                <a:uLnTx/>
                <a:uFillTx/>
              </a:endParaRPr>
            </a:p>
          </p:txBody>
        </p:sp>
        <p:grpSp>
          <p:nvGrpSpPr>
            <p:cNvPr id="3" name="Group 2"/>
            <p:cNvGrpSpPr/>
            <p:nvPr/>
          </p:nvGrpSpPr>
          <p:grpSpPr>
            <a:xfrm>
              <a:off x="2611514" y="4758678"/>
              <a:ext cx="547414" cy="547414"/>
              <a:chOff x="2611514" y="4758678"/>
              <a:chExt cx="547414" cy="547414"/>
            </a:xfrm>
          </p:grpSpPr>
          <p:grpSp>
            <p:nvGrpSpPr>
              <p:cNvPr id="32" name="Group 31"/>
              <p:cNvGrpSpPr/>
              <p:nvPr/>
            </p:nvGrpSpPr>
            <p:grpSpPr>
              <a:xfrm>
                <a:off x="2611514" y="4758678"/>
                <a:ext cx="547414" cy="547414"/>
                <a:chOff x="404998" y="1698564"/>
                <a:chExt cx="852109" cy="852109"/>
              </a:xfrm>
            </p:grpSpPr>
            <p:sp>
              <p:nvSpPr>
                <p:cNvPr id="34" name="Oval 33"/>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35" name="Oval 34"/>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3328" y="4881417"/>
                <a:ext cx="312210" cy="312210"/>
              </a:xfrm>
              <a:prstGeom prst="rect">
                <a:avLst/>
              </a:prstGeom>
            </p:spPr>
          </p:pic>
        </p:grpSp>
      </p:grpSp>
    </p:spTree>
    <p:extLst>
      <p:ext uri="{BB962C8B-B14F-4D97-AF65-F5344CB8AC3E}">
        <p14:creationId xmlns:p14="http://schemas.microsoft.com/office/powerpoint/2010/main" val="135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CONCEPT </a:t>
            </a:r>
          </a:p>
        </p:txBody>
      </p:sp>
      <p:sp>
        <p:nvSpPr>
          <p:cNvPr id="6" name="Text Placeholder 5"/>
          <p:cNvSpPr>
            <a:spLocks noGrp="1"/>
          </p:cNvSpPr>
          <p:nvPr>
            <p:ph type="body" sz="half" idx="2"/>
          </p:nvPr>
        </p:nvSpPr>
        <p:spPr/>
        <p:txBody>
          <a:bodyPr/>
          <a:lstStyle/>
          <a:p>
            <a:r>
              <a:rPr lang="en-US" dirty="0" err="1"/>
              <a:t>VibroSmart</a:t>
            </a:r>
            <a:r>
              <a:rPr lang="en-US" dirty="0"/>
              <a:t> VSV301</a:t>
            </a:r>
          </a:p>
        </p:txBody>
      </p:sp>
      <p:sp>
        <p:nvSpPr>
          <p:cNvPr id="8" name="Rectangle 7"/>
          <p:cNvSpPr/>
          <p:nvPr/>
        </p:nvSpPr>
        <p:spPr>
          <a:xfrm>
            <a:off x="5516446" y="603850"/>
            <a:ext cx="4929511" cy="5010602"/>
          </a:xfrm>
          <a:prstGeom prst="rect">
            <a:avLst/>
          </a:prstGeom>
          <a:solidFill>
            <a:schemeClr val="bg1"/>
          </a:solidFill>
          <a:ln w="19050">
            <a:noFill/>
          </a:ln>
        </p:spPr>
        <p:txBody>
          <a:bodyPr wrap="square" rtlCol="0">
            <a:spAutoFit/>
          </a:bodyPr>
          <a:lstStyle/>
          <a:p>
            <a:pPr>
              <a:lnSpc>
                <a:spcPct val="120000"/>
              </a:lnSpc>
            </a:pPr>
            <a:r>
              <a:rPr lang="en-US" sz="1400" b="1" dirty="0">
                <a:solidFill>
                  <a:schemeClr val="accent6"/>
                </a:solidFill>
              </a:rPr>
              <a:t>Distributed system </a:t>
            </a:r>
            <a:endParaRPr lang="en-US" sz="1400" dirty="0">
              <a:solidFill>
                <a:schemeClr val="tx2"/>
              </a:solidFill>
            </a:endParaRPr>
          </a:p>
          <a:p>
            <a:pPr>
              <a:lnSpc>
                <a:spcPct val="120000"/>
              </a:lnSpc>
            </a:pPr>
            <a:r>
              <a:rPr lang="en-GB" sz="1200" dirty="0">
                <a:solidFill>
                  <a:schemeClr val="tx2"/>
                </a:solidFill>
              </a:rPr>
              <a:t>Modular and scalable system designed for condition monitoring and machinery protection applications of </a:t>
            </a:r>
            <a:r>
              <a:rPr lang="en-US" sz="1200" dirty="0">
                <a:solidFill>
                  <a:schemeClr val="tx2"/>
                </a:solidFill>
              </a:rPr>
              <a:t>critical assets. </a:t>
            </a:r>
          </a:p>
          <a:p>
            <a:pPr>
              <a:lnSpc>
                <a:spcPct val="150000"/>
              </a:lnSpc>
            </a:pPr>
            <a:r>
              <a:rPr lang="en-US" sz="1400" b="1" dirty="0">
                <a:solidFill>
                  <a:schemeClr val="accent6"/>
                </a:solidFill>
              </a:rPr>
              <a:t>Flexible</a:t>
            </a:r>
            <a:br>
              <a:rPr lang="en-US" sz="1400" b="1" dirty="0">
                <a:solidFill>
                  <a:schemeClr val="accent6"/>
                </a:solidFill>
              </a:rPr>
            </a:br>
            <a:r>
              <a:rPr lang="en-US" sz="1200" dirty="0">
                <a:solidFill>
                  <a:schemeClr val="tx2"/>
                </a:solidFill>
              </a:rPr>
              <a:t>Highly scalable and easy to extend.</a:t>
            </a:r>
          </a:p>
          <a:p>
            <a:pPr>
              <a:lnSpc>
                <a:spcPct val="150000"/>
              </a:lnSpc>
            </a:pPr>
            <a:r>
              <a:rPr lang="en-US" sz="1400" b="1" dirty="0">
                <a:solidFill>
                  <a:schemeClr val="accent6"/>
                </a:solidFill>
              </a:rPr>
              <a:t>Wide range of applications</a:t>
            </a:r>
            <a:br>
              <a:rPr lang="en-US" sz="1400" b="1" dirty="0">
                <a:solidFill>
                  <a:schemeClr val="accent6"/>
                </a:solidFill>
              </a:rPr>
            </a:br>
            <a:r>
              <a:rPr lang="en-US" sz="1200" dirty="0">
                <a:solidFill>
                  <a:schemeClr val="tx2"/>
                </a:solidFill>
              </a:rPr>
              <a:t>From stand-alone module on balance of plant equipment, up to several connected units for larger critical rotating machinery. </a:t>
            </a:r>
          </a:p>
          <a:p>
            <a:pPr>
              <a:lnSpc>
                <a:spcPct val="150000"/>
              </a:lnSpc>
            </a:pPr>
            <a:r>
              <a:rPr lang="en-US" sz="1400" b="1" dirty="0">
                <a:solidFill>
                  <a:schemeClr val="accent6"/>
                </a:solidFill>
              </a:rPr>
              <a:t>Real-time communication</a:t>
            </a:r>
            <a:br>
              <a:rPr lang="en-US" sz="1200" dirty="0">
                <a:solidFill>
                  <a:schemeClr val="tx2"/>
                </a:solidFill>
              </a:rPr>
            </a:br>
            <a:r>
              <a:rPr lang="en-US" sz="1200" dirty="0">
                <a:solidFill>
                  <a:schemeClr val="tx2"/>
                </a:solidFill>
              </a:rPr>
              <a:t>Via Ethernet or fieldbus. </a:t>
            </a:r>
            <a:endParaRPr lang="en-US" sz="1400" b="1" dirty="0">
              <a:solidFill>
                <a:schemeClr val="accent6"/>
              </a:solidFill>
            </a:endParaRPr>
          </a:p>
          <a:p>
            <a:pPr>
              <a:lnSpc>
                <a:spcPct val="150000"/>
              </a:lnSpc>
            </a:pPr>
            <a:r>
              <a:rPr lang="en-US" sz="1400" b="1" dirty="0">
                <a:solidFill>
                  <a:schemeClr val="accent6"/>
                </a:solidFill>
              </a:rPr>
              <a:t>Lower installation costs</a:t>
            </a:r>
            <a:br>
              <a:rPr lang="en-US" sz="1400" b="1" dirty="0">
                <a:solidFill>
                  <a:schemeClr val="accent6"/>
                </a:solidFill>
              </a:rPr>
            </a:br>
            <a:r>
              <a:rPr lang="en-US" sz="1200" dirty="0">
                <a:solidFill>
                  <a:schemeClr val="accent2"/>
                </a:solidFill>
              </a:rPr>
              <a:t>Skid-mounting of modules closer to machinery reduces expensive cabling.</a:t>
            </a:r>
          </a:p>
          <a:p>
            <a:r>
              <a:rPr lang="en-US" sz="1400" b="1">
                <a:solidFill>
                  <a:schemeClr val="accent6"/>
                </a:solidFill>
              </a:rPr>
              <a:t>Industry </a:t>
            </a:r>
            <a:r>
              <a:rPr lang="en-US" sz="1400" b="1" dirty="0">
                <a:solidFill>
                  <a:schemeClr val="accent6"/>
                </a:solidFill>
              </a:rPr>
              <a:t>standards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fully compliant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Cybersecurity</a:t>
            </a:r>
            <a:r>
              <a:rPr lang="en-US" sz="1200" dirty="0">
                <a:solidFill>
                  <a:schemeClr val="tx2"/>
                </a:solidFill>
              </a:rPr>
              <a:t> </a:t>
            </a:r>
            <a:r>
              <a:rPr lang="en-US" sz="1200" b="1" dirty="0">
                <a:solidFill>
                  <a:schemeClr val="tx2"/>
                </a:solidFill>
              </a:rPr>
              <a:t>certification</a:t>
            </a:r>
            <a:r>
              <a:rPr lang="en-US" sz="1200" dirty="0">
                <a:solidFill>
                  <a:schemeClr val="tx2"/>
                </a:solidFill>
              </a:rPr>
              <a:t> per IEC 62443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2</a:t>
            </a:r>
          </a:p>
          <a:p>
            <a:pPr marL="350838" lvl="2" indent="-171450">
              <a:spcBef>
                <a:spcPts val="600"/>
              </a:spcBef>
              <a:buClr>
                <a:schemeClr val="accent6"/>
              </a:buClr>
              <a:buFont typeface="Wingdings" panose="05000000000000000000" pitchFamily="2" charset="2"/>
              <a:buChar char="ü"/>
            </a:pPr>
            <a:r>
              <a:rPr lang="en-US" sz="1200" b="1" dirty="0">
                <a:solidFill>
                  <a:schemeClr val="tx2"/>
                </a:solidFill>
              </a:rPr>
              <a:t>ATEX-certified (Zone 2)</a:t>
            </a:r>
            <a:endParaRPr lang="en-US" sz="1200" dirty="0">
              <a:solidFill>
                <a:schemeClr val="accent2"/>
              </a:solidFill>
            </a:endParaRPr>
          </a:p>
        </p:txBody>
      </p:sp>
      <p:sp>
        <p:nvSpPr>
          <p:cNvPr id="2" name="Date Placeholder 1">
            <a:extLst>
              <a:ext uri="{FF2B5EF4-FFF2-40B4-BE49-F238E27FC236}">
                <a16:creationId xmlns:a16="http://schemas.microsoft.com/office/drawing/2014/main" id="{26CEABE2-E080-4F76-88A6-D0861DF168FF}"/>
              </a:ext>
            </a:extLst>
          </p:cNvPr>
          <p:cNvSpPr>
            <a:spLocks noGrp="1"/>
          </p:cNvSpPr>
          <p:nvPr>
            <p:ph type="dt" sz="half" idx="10"/>
          </p:nvPr>
        </p:nvSpPr>
        <p:spPr/>
        <p:txBody>
          <a:bodyPr/>
          <a:lstStyle/>
          <a:p>
            <a:fld id="{7A3B43C7-F0E3-4445-A48E-C3E4838C8127}" type="datetime1">
              <a:rPr lang="en-US" smtClean="0"/>
              <a:t>3/18/2022</a:t>
            </a:fld>
            <a:endParaRPr lang="en-GB"/>
          </a:p>
        </p:txBody>
      </p:sp>
      <p:sp>
        <p:nvSpPr>
          <p:cNvPr id="3" name="Footer Placeholder 2">
            <a:extLst>
              <a:ext uri="{FF2B5EF4-FFF2-40B4-BE49-F238E27FC236}">
                <a16:creationId xmlns:a16="http://schemas.microsoft.com/office/drawing/2014/main" id="{9A29DBCB-E1BF-4EB2-9507-D82266C487B3}"/>
              </a:ext>
            </a:extLst>
          </p:cNvPr>
          <p:cNvSpPr>
            <a:spLocks noGrp="1"/>
          </p:cNvSpPr>
          <p:nvPr>
            <p:ph type="ftr" sz="quarter" idx="11"/>
          </p:nvPr>
        </p:nvSpPr>
        <p:spPr/>
        <p:txBody>
          <a:bodyPr/>
          <a:lstStyle/>
          <a:p>
            <a:r>
              <a:rPr lang="en-GB"/>
              <a:t>Meggitt SA vibro-meter Energy – Presentation</a:t>
            </a:r>
          </a:p>
        </p:txBody>
      </p:sp>
      <p:sp>
        <p:nvSpPr>
          <p:cNvPr id="5" name="Slide Number Placeholder 4">
            <a:extLst>
              <a:ext uri="{FF2B5EF4-FFF2-40B4-BE49-F238E27FC236}">
                <a16:creationId xmlns:a16="http://schemas.microsoft.com/office/drawing/2014/main" id="{96F21859-9BE3-4891-96E3-1EEC4D587A83}"/>
              </a:ext>
            </a:extLst>
          </p:cNvPr>
          <p:cNvSpPr>
            <a:spLocks noGrp="1"/>
          </p:cNvSpPr>
          <p:nvPr>
            <p:ph type="sldNum" sz="quarter" idx="12"/>
          </p:nvPr>
        </p:nvSpPr>
        <p:spPr/>
        <p:txBody>
          <a:bodyPr/>
          <a:lstStyle/>
          <a:p>
            <a:fld id="{240553F3-40B0-4BFA-8684-D942AF6EAA45}" type="slidenum">
              <a:rPr lang="en-GB" smtClean="0"/>
              <a:t>19</a:t>
            </a:fld>
            <a:endParaRPr lang="en-GB"/>
          </a:p>
        </p:txBody>
      </p:sp>
      <p:pic>
        <p:nvPicPr>
          <p:cNvPr id="10" name="Picture 2">
            <a:extLst>
              <a:ext uri="{FF2B5EF4-FFF2-40B4-BE49-F238E27FC236}">
                <a16:creationId xmlns:a16="http://schemas.microsoft.com/office/drawing/2014/main" id="{E10117E0-4E90-4619-B5C0-48C01C034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969" y="985105"/>
            <a:ext cx="5198361" cy="519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996" y="1204572"/>
            <a:ext cx="2853443" cy="2024765"/>
          </a:xfrm>
          <a:ln>
            <a:noFill/>
          </a:ln>
        </p:spPr>
        <p:txBody>
          <a:bodyPr vert="horz" lIns="0" tIns="0" rIns="0" bIns="0" rtlCol="0" anchor="t">
            <a:normAutofit/>
          </a:bodyPr>
          <a:lstStyle/>
          <a:p>
            <a:endParaRPr lang="en-US" sz="2000" dirty="0"/>
          </a:p>
          <a:p>
            <a:r>
              <a:rPr lang="en-US" sz="2000" dirty="0"/>
              <a:t>TEAMWORK</a:t>
            </a:r>
            <a:endParaRPr lang="en-US" sz="1400" dirty="0"/>
          </a:p>
          <a:p>
            <a:endParaRPr lang="en-GB" sz="1200" b="0" dirty="0"/>
          </a:p>
          <a:p>
            <a:pPr>
              <a:lnSpc>
                <a:spcPct val="100000"/>
              </a:lnSpc>
            </a:pPr>
            <a:r>
              <a:rPr lang="en-GB" sz="1200" b="0" dirty="0"/>
              <a:t>We support each other and recognise outstanding contributions. We build highly skilled teams passionate about what we do and how we do it. </a:t>
            </a:r>
          </a:p>
          <a:p>
            <a:endParaRPr lang="en-US" sz="1400" dirty="0"/>
          </a:p>
          <a:p>
            <a:endParaRPr lang="en-US" sz="1400" dirty="0"/>
          </a:p>
        </p:txBody>
      </p:sp>
      <p:sp>
        <p:nvSpPr>
          <p:cNvPr id="3" name="Date Placeholder 2"/>
          <p:cNvSpPr>
            <a:spLocks noGrp="1"/>
          </p:cNvSpPr>
          <p:nvPr>
            <p:ph type="dt" sz="half" idx="10"/>
          </p:nvPr>
        </p:nvSpPr>
        <p:spPr/>
        <p:txBody>
          <a:bodyPr/>
          <a:lstStyle/>
          <a:p>
            <a:fld id="{D66AB916-D6E8-4807-B095-B3961BE833C4}" type="datetime1">
              <a:rPr lang="en-US" smtClean="0"/>
              <a:t>3/18/2022</a:t>
            </a:fld>
            <a:endParaRPr lang="en-GB" dirty="0"/>
          </a:p>
        </p:txBody>
      </p:sp>
      <p:sp>
        <p:nvSpPr>
          <p:cNvPr id="6" name="Content Placeholder 5"/>
          <p:cNvSpPr>
            <a:spLocks noGrp="1"/>
          </p:cNvSpPr>
          <p:nvPr>
            <p:ph idx="13"/>
          </p:nvPr>
        </p:nvSpPr>
        <p:spPr>
          <a:xfrm>
            <a:off x="4535277" y="1087379"/>
            <a:ext cx="2891683" cy="2465036"/>
          </a:xfrm>
          <a:ln>
            <a:noFill/>
          </a:ln>
        </p:spPr>
        <p:txBody>
          <a:bodyPr vert="horz" lIns="0" tIns="0" rIns="0" bIns="0" rtlCol="0" anchor="t">
            <a:normAutofit/>
          </a:bodyPr>
          <a:lstStyle/>
          <a:p>
            <a:pPr>
              <a:lnSpc>
                <a:spcPct val="100000"/>
              </a:lnSpc>
            </a:pPr>
            <a:br>
              <a:rPr lang="en-US" sz="1200" dirty="0">
                <a:solidFill>
                  <a:schemeClr val="accent1"/>
                </a:solidFill>
              </a:rPr>
            </a:br>
            <a:endParaRPr lang="en-US" sz="1200" dirty="0">
              <a:solidFill>
                <a:schemeClr val="accent1"/>
              </a:solidFill>
            </a:endParaRPr>
          </a:p>
          <a:p>
            <a:r>
              <a:rPr lang="en-US" sz="2000" dirty="0"/>
              <a:t>INTEGRITY</a:t>
            </a:r>
            <a:endParaRPr lang="en-US" sz="1400" dirty="0"/>
          </a:p>
          <a:p>
            <a:endParaRPr lang="en-GB" sz="1200" b="0" dirty="0"/>
          </a:p>
          <a:p>
            <a:pPr>
              <a:lnSpc>
                <a:spcPct val="100000"/>
              </a:lnSpc>
            </a:pPr>
            <a:r>
              <a:rPr lang="en-GB" sz="1200" b="0" dirty="0"/>
              <a:t>We conduct ourselves with integrity and the highest standards of ethical behaviour across the business.</a:t>
            </a:r>
          </a:p>
          <a:p>
            <a:endParaRPr lang="en-US" sz="1400" dirty="0"/>
          </a:p>
        </p:txBody>
      </p:sp>
      <p:sp>
        <p:nvSpPr>
          <p:cNvPr id="7" name="Content Placeholder 6"/>
          <p:cNvSpPr>
            <a:spLocks noGrp="1"/>
          </p:cNvSpPr>
          <p:nvPr>
            <p:ph idx="14"/>
          </p:nvPr>
        </p:nvSpPr>
        <p:spPr>
          <a:xfrm>
            <a:off x="8329191" y="1087380"/>
            <a:ext cx="3156153" cy="2141958"/>
          </a:xfrm>
          <a:ln>
            <a:noFill/>
          </a:ln>
        </p:spPr>
        <p:txBody>
          <a:bodyPr vert="horz" lIns="0" tIns="0" rIns="0" bIns="0" rtlCol="0" anchor="t">
            <a:normAutofit/>
          </a:bodyPr>
          <a:lstStyle/>
          <a:p>
            <a:endParaRPr lang="en-US" sz="2000" dirty="0"/>
          </a:p>
          <a:p>
            <a:r>
              <a:rPr lang="en-US" sz="2000" dirty="0"/>
              <a:t>EXCELLENCE</a:t>
            </a:r>
            <a:endParaRPr lang="en-GB" sz="1200" b="0" dirty="0"/>
          </a:p>
          <a:p>
            <a:endParaRPr lang="en-GB" sz="1200" b="0" dirty="0"/>
          </a:p>
          <a:p>
            <a:pPr>
              <a:lnSpc>
                <a:spcPct val="100000"/>
              </a:lnSpc>
            </a:pPr>
            <a:r>
              <a:rPr lang="en-GB" sz="1200" b="0" dirty="0"/>
              <a:t>We enable the extraordinary at Meggitt. We deliver the most ambitious technologies, products and services safely, efficiently and cost-effectively. </a:t>
            </a:r>
          </a:p>
          <a:p>
            <a:endParaRPr lang="en-US" sz="1400" dirty="0"/>
          </a:p>
        </p:txBody>
      </p:sp>
      <p:sp>
        <p:nvSpPr>
          <p:cNvPr id="8" name="Title 7"/>
          <p:cNvSpPr>
            <a:spLocks noGrp="1"/>
          </p:cNvSpPr>
          <p:nvPr>
            <p:ph type="title"/>
          </p:nvPr>
        </p:nvSpPr>
        <p:spPr/>
        <p:txBody>
          <a:bodyPr/>
          <a:lstStyle/>
          <a:p>
            <a:r>
              <a:rPr lang="en-US" dirty="0"/>
              <a:t>OUR VALUES</a:t>
            </a:r>
          </a:p>
        </p:txBody>
      </p:sp>
      <p:grpSp>
        <p:nvGrpSpPr>
          <p:cNvPr id="18" name="Group 17"/>
          <p:cNvGrpSpPr>
            <a:grpSpLocks noChangeAspect="1"/>
          </p:cNvGrpSpPr>
          <p:nvPr/>
        </p:nvGrpSpPr>
        <p:grpSpPr>
          <a:xfrm>
            <a:off x="5981119" y="1338711"/>
            <a:ext cx="729144" cy="715517"/>
            <a:chOff x="6932428" y="1052624"/>
            <a:chExt cx="4550734" cy="4465674"/>
          </a:xfrm>
        </p:grpSpPr>
        <p:grpSp>
          <p:nvGrpSpPr>
            <p:cNvPr id="19" name="Group 18"/>
            <p:cNvGrpSpPr/>
            <p:nvPr/>
          </p:nvGrpSpPr>
          <p:grpSpPr>
            <a:xfrm>
              <a:off x="6932428" y="1052624"/>
              <a:ext cx="4550734" cy="4465674"/>
              <a:chOff x="6932428" y="1052624"/>
              <a:chExt cx="4550734" cy="4465674"/>
            </a:xfrm>
            <a:noFill/>
          </p:grpSpPr>
          <p:sp>
            <p:nvSpPr>
              <p:cNvPr id="21" name="Oval 20"/>
              <p:cNvSpPr/>
              <p:nvPr/>
            </p:nvSpPr>
            <p:spPr>
              <a:xfrm>
                <a:off x="6932428" y="1052624"/>
                <a:ext cx="4550734" cy="4465674"/>
              </a:xfrm>
              <a:prstGeom prst="ellipse">
                <a:avLst/>
              </a:prstGeom>
              <a:solidFill>
                <a:schemeClr val="tx2"/>
              </a:solidFill>
              <a:ln w="38100">
                <a:solidFill>
                  <a:srgbClr val="00A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373677" y="1467297"/>
                <a:ext cx="3705446" cy="3662917"/>
              </a:xfrm>
              <a:prstGeom prst="ellipse">
                <a:avLst/>
              </a:prstGeom>
              <a:solidFill>
                <a:srgbClr val="00A5BD"/>
              </a:solidFill>
              <a:ln>
                <a:solidFill>
                  <a:srgbClr val="00A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3"/>
            <p:cNvPicPr>
              <a:picLocks noChangeAspect="1" noChangeArrowheads="1"/>
            </p:cNvPicPr>
            <p:nvPr/>
          </p:nvPicPr>
          <p:blipFill>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ackgroundRemoval t="5778" b="96444" l="0" r="100000">
                          <a14:foregroundMark x1="33778" y1="18667" x2="66222" y2="19556"/>
                          <a14:foregroundMark x1="19111" y1="72000" x2="32889" y2="62667"/>
                          <a14:foregroundMark x1="80889" y1="71111" x2="93778" y2="63111"/>
                          <a14:foregroundMark x1="39556" y1="10222" x2="40889" y2="12889"/>
                          <a14:foregroundMark x1="49778" y1="8444" x2="48000" y2="12444"/>
                          <a14:foregroundMark x1="60889" y1="11111" x2="57778" y2="14667"/>
                          <a14:foregroundMark x1="67556" y1="19111" x2="63556" y2="20000"/>
                          <a14:backgroundMark x1="40889" y1="21333" x2="47556" y2="17778"/>
                          <a14:backgroundMark x1="52000" y1="16889" x2="61333" y2="23556"/>
                          <a14:backgroundMark x1="44889" y1="21333" x2="50222" y2="19111"/>
                          <a14:backgroundMark x1="48889" y1="18667" x2="55556" y2="21333"/>
                          <a14:backgroundMark x1="57333" y1="17778" x2="60444" y2="21333"/>
                          <a14:backgroundMark x1="36889" y1="16444" x2="40444" y2="21333"/>
                          <a14:backgroundMark x1="40444" y1="16889" x2="40444" y2="21778"/>
                          <a14:backgroundMark x1="30667" y1="63111" x2="34222" y2="61333"/>
                          <a14:backgroundMark x1="92000" y1="61778" x2="95556" y2="61778"/>
                          <a14:backgroundMark x1="31556" y1="67111" x2="33778" y2="60889"/>
                          <a14:backgroundMark x1="37333" y1="18667" x2="60889" y2="19556"/>
                          <a14:backgroundMark x1="38667" y1="17778" x2="60444" y2="21333"/>
                        </a14:backgroundRemoval>
                      </a14:imgEffect>
                    </a14:imgLayer>
                  </a14:imgProps>
                </a:ext>
                <a:ext uri="{28A0092B-C50C-407E-A947-70E740481C1C}">
                  <a14:useLocalDpi xmlns:a14="http://schemas.microsoft.com/office/drawing/2010/main"/>
                </a:ext>
              </a:extLst>
            </a:blip>
            <a:srcRect/>
            <a:stretch>
              <a:fillRect/>
            </a:stretch>
          </p:blipFill>
          <p:spPr bwMode="auto">
            <a:xfrm>
              <a:off x="7953512" y="2001802"/>
              <a:ext cx="2567317" cy="256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p:cNvGrpSpPr/>
          <p:nvPr/>
        </p:nvGrpSpPr>
        <p:grpSpPr>
          <a:xfrm>
            <a:off x="10025624" y="1311314"/>
            <a:ext cx="756771" cy="742627"/>
            <a:chOff x="6932428" y="1052624"/>
            <a:chExt cx="4550734" cy="4465674"/>
          </a:xfrm>
          <a:noFill/>
        </p:grpSpPr>
        <p:sp>
          <p:nvSpPr>
            <p:cNvPr id="31" name="Oval 30"/>
            <p:cNvSpPr/>
            <p:nvPr/>
          </p:nvSpPr>
          <p:spPr>
            <a:xfrm>
              <a:off x="6932428" y="1052624"/>
              <a:ext cx="4550734" cy="4465674"/>
            </a:xfrm>
            <a:prstGeom prst="ellipse">
              <a:avLst/>
            </a:prstGeom>
            <a:solidFill>
              <a:schemeClr val="tx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373677" y="1467297"/>
              <a:ext cx="3705446" cy="3662917"/>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Slide Number Placeholder 8"/>
          <p:cNvSpPr>
            <a:spLocks noGrp="1"/>
          </p:cNvSpPr>
          <p:nvPr>
            <p:ph type="sldNum" sz="quarter" idx="12"/>
          </p:nvPr>
        </p:nvSpPr>
        <p:spPr/>
        <p:txBody>
          <a:bodyPr/>
          <a:lstStyle/>
          <a:p>
            <a:fld id="{240553F3-40B0-4BFA-8684-D942AF6EAA45}" type="slidenum">
              <a:rPr lang="en-GB" smtClean="0"/>
              <a:pPr/>
              <a:t>2</a:t>
            </a:fld>
            <a:endParaRPr lang="en-GB"/>
          </a:p>
        </p:txBody>
      </p:sp>
      <p:sp>
        <p:nvSpPr>
          <p:cNvPr id="10" name="Footer Placeholder 9"/>
          <p:cNvSpPr>
            <a:spLocks noGrp="1"/>
          </p:cNvSpPr>
          <p:nvPr>
            <p:ph type="ftr" sz="quarter" idx="11"/>
          </p:nvPr>
        </p:nvSpPr>
        <p:spPr/>
        <p:txBody>
          <a:bodyPr/>
          <a:lstStyle/>
          <a:p>
            <a:r>
              <a:rPr lang="en-GB" dirty="0"/>
              <a:t>Meggitt SA vibro-meter Energy – Presentation</a:t>
            </a:r>
          </a:p>
        </p:txBody>
      </p:sp>
      <p:sp>
        <p:nvSpPr>
          <p:cNvPr id="44" name="Content Placeholder 1"/>
          <p:cNvSpPr txBox="1">
            <a:spLocks/>
          </p:cNvSpPr>
          <p:nvPr/>
        </p:nvSpPr>
        <p:spPr>
          <a:xfrm>
            <a:off x="6850222" y="3692035"/>
            <a:ext cx="2739322" cy="2054795"/>
          </a:xfrm>
          <a:prstGeom prst="rect">
            <a:avLst/>
          </a:prstGeom>
          <a:ln>
            <a:noFill/>
          </a:ln>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bg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a:p>
            <a:r>
              <a:rPr lang="en-US" sz="2000" dirty="0"/>
              <a:t>ENTREPRENEURSHIP </a:t>
            </a:r>
            <a:endParaRPr lang="en-GB" sz="1200" b="0" dirty="0"/>
          </a:p>
          <a:p>
            <a:pPr>
              <a:lnSpc>
                <a:spcPct val="100000"/>
              </a:lnSpc>
            </a:pPr>
            <a:endParaRPr lang="en-GB" sz="1200" b="0" dirty="0"/>
          </a:p>
          <a:p>
            <a:pPr>
              <a:lnSpc>
                <a:spcPct val="100000"/>
              </a:lnSpc>
            </a:pPr>
            <a:r>
              <a:rPr lang="en-GB" sz="1200" b="0" dirty="0"/>
              <a:t>We take initiative and measurable risk to find innovative and market leading solutions. </a:t>
            </a:r>
          </a:p>
          <a:p>
            <a:endParaRPr lang="en-US" sz="1400" dirty="0"/>
          </a:p>
          <a:p>
            <a:endParaRPr lang="en-US" sz="1400" dirty="0"/>
          </a:p>
        </p:txBody>
      </p:sp>
      <p:grpSp>
        <p:nvGrpSpPr>
          <p:cNvPr id="4" name="Group 3"/>
          <p:cNvGrpSpPr/>
          <p:nvPr/>
        </p:nvGrpSpPr>
        <p:grpSpPr>
          <a:xfrm>
            <a:off x="2786335" y="3684220"/>
            <a:ext cx="2967296" cy="2230443"/>
            <a:chOff x="1212052" y="3762180"/>
            <a:chExt cx="2967296" cy="2230443"/>
          </a:xfrm>
        </p:grpSpPr>
        <p:sp>
          <p:nvSpPr>
            <p:cNvPr id="40" name="Content Placeholder 1"/>
            <p:cNvSpPr txBox="1">
              <a:spLocks/>
            </p:cNvSpPr>
            <p:nvPr/>
          </p:nvSpPr>
          <p:spPr>
            <a:xfrm>
              <a:off x="1212052" y="3762180"/>
              <a:ext cx="2967296" cy="2230443"/>
            </a:xfrm>
            <a:prstGeom prst="rect">
              <a:avLst/>
            </a:prstGeom>
            <a:ln>
              <a:noFill/>
            </a:ln>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bg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a:p>
              <a:r>
                <a:rPr lang="en-US" sz="2000" dirty="0"/>
                <a:t>CUSTOMER </a:t>
              </a:r>
              <a:br>
                <a:rPr lang="en-US" sz="2000" dirty="0"/>
              </a:br>
              <a:r>
                <a:rPr lang="en-US" sz="2000" dirty="0"/>
                <a:t>FOCUS </a:t>
              </a:r>
              <a:endParaRPr lang="en-GB" sz="1200" b="0" dirty="0"/>
            </a:p>
            <a:p>
              <a:pPr>
                <a:lnSpc>
                  <a:spcPct val="100000"/>
                </a:lnSpc>
              </a:pPr>
              <a:endParaRPr lang="en-GB" sz="1200" b="0" dirty="0"/>
            </a:p>
            <a:p>
              <a:pPr>
                <a:lnSpc>
                  <a:spcPct val="100000"/>
                </a:lnSpc>
              </a:pPr>
              <a:r>
                <a:rPr lang="en-GB" sz="1200" b="0" dirty="0"/>
                <a:t>We always strive to understand our customer needs and will go the extra mile to deliver the best solution.</a:t>
              </a:r>
            </a:p>
          </p:txBody>
        </p:sp>
        <p:grpSp>
          <p:nvGrpSpPr>
            <p:cNvPr id="46" name="Group 45"/>
            <p:cNvGrpSpPr/>
            <p:nvPr/>
          </p:nvGrpSpPr>
          <p:grpSpPr>
            <a:xfrm>
              <a:off x="3047459" y="3923199"/>
              <a:ext cx="798851" cy="783921"/>
              <a:chOff x="6958465" y="1130711"/>
              <a:chExt cx="3593129" cy="3525968"/>
            </a:xfrm>
            <a:noFill/>
          </p:grpSpPr>
          <p:sp>
            <p:nvSpPr>
              <p:cNvPr id="48" name="Oval 47"/>
              <p:cNvSpPr/>
              <p:nvPr/>
            </p:nvSpPr>
            <p:spPr>
              <a:xfrm>
                <a:off x="6958465" y="1130711"/>
                <a:ext cx="3593129" cy="3525968"/>
              </a:xfrm>
              <a:prstGeom prst="ellipse">
                <a:avLst/>
              </a:prstGeom>
              <a:noFill/>
              <a:ln w="38100">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301954" y="1433026"/>
                <a:ext cx="2978373" cy="2944192"/>
              </a:xfrm>
              <a:prstGeom prst="ellipse">
                <a:avLst/>
              </a:prstGeom>
              <a:solidFill>
                <a:srgbClr val="C4D600"/>
              </a:solidFill>
              <a:ln>
                <a:solidFill>
                  <a:srgbClr val="C4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8121" y="4023638"/>
            <a:ext cx="430542" cy="430542"/>
          </a:xfrm>
          <a:prstGeom prst="rect">
            <a:avLst/>
          </a:prstGeom>
        </p:spPr>
      </p:pic>
      <p:grpSp>
        <p:nvGrpSpPr>
          <p:cNvPr id="12" name="Group 11"/>
          <p:cNvGrpSpPr/>
          <p:nvPr/>
        </p:nvGrpSpPr>
        <p:grpSpPr>
          <a:xfrm>
            <a:off x="9345780" y="3890015"/>
            <a:ext cx="753222" cy="739145"/>
            <a:chOff x="9300100" y="3780106"/>
            <a:chExt cx="753222" cy="739145"/>
          </a:xfrm>
        </p:grpSpPr>
        <p:grpSp>
          <p:nvGrpSpPr>
            <p:cNvPr id="53" name="Group 52"/>
            <p:cNvGrpSpPr/>
            <p:nvPr/>
          </p:nvGrpSpPr>
          <p:grpSpPr>
            <a:xfrm>
              <a:off x="9300100" y="3780106"/>
              <a:ext cx="753222" cy="739145"/>
              <a:chOff x="6886730" y="1098322"/>
              <a:chExt cx="4550734" cy="4465674"/>
            </a:xfrm>
            <a:noFill/>
          </p:grpSpPr>
          <p:sp>
            <p:nvSpPr>
              <p:cNvPr id="55" name="Oval 54"/>
              <p:cNvSpPr/>
              <p:nvPr/>
            </p:nvSpPr>
            <p:spPr>
              <a:xfrm>
                <a:off x="6886730" y="1098322"/>
                <a:ext cx="4550734" cy="4465674"/>
              </a:xfrm>
              <a:prstGeom prst="ellipse">
                <a:avLst/>
              </a:prstGeom>
              <a:solidFill>
                <a:schemeClr val="tx2"/>
              </a:solidFill>
              <a:ln w="38100">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7327980" y="1467295"/>
                <a:ext cx="3705445" cy="3662918"/>
              </a:xfrm>
              <a:prstGeom prst="ellipse">
                <a:avLst/>
              </a:prstGeom>
              <a:solidFill>
                <a:srgbClr val="F56C05"/>
              </a:solidFill>
              <a:ln>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81819" y="3922622"/>
              <a:ext cx="391385" cy="449880"/>
            </a:xfrm>
            <a:prstGeom prst="rect">
              <a:avLst/>
            </a:prstGeom>
          </p:spPr>
        </p:pic>
      </p:grpSp>
      <p:grpSp>
        <p:nvGrpSpPr>
          <p:cNvPr id="14" name="Group 13"/>
          <p:cNvGrpSpPr/>
          <p:nvPr/>
        </p:nvGrpSpPr>
        <p:grpSpPr>
          <a:xfrm>
            <a:off x="2157083" y="1340032"/>
            <a:ext cx="727506" cy="713909"/>
            <a:chOff x="2157083" y="1340032"/>
            <a:chExt cx="727506" cy="713909"/>
          </a:xfrm>
        </p:grpSpPr>
        <p:grpSp>
          <p:nvGrpSpPr>
            <p:cNvPr id="34" name="Group 33"/>
            <p:cNvGrpSpPr/>
            <p:nvPr/>
          </p:nvGrpSpPr>
          <p:grpSpPr>
            <a:xfrm>
              <a:off x="2157083" y="1340032"/>
              <a:ext cx="727506" cy="713909"/>
              <a:chOff x="6932428" y="1052624"/>
              <a:chExt cx="4550734" cy="4465674"/>
            </a:xfrm>
            <a:noFill/>
          </p:grpSpPr>
          <p:sp>
            <p:nvSpPr>
              <p:cNvPr id="36" name="Oval 35"/>
              <p:cNvSpPr/>
              <p:nvPr/>
            </p:nvSpPr>
            <p:spPr>
              <a:xfrm>
                <a:off x="6932428" y="1052624"/>
                <a:ext cx="4550734" cy="4465674"/>
              </a:xfrm>
              <a:prstGeom prst="ellipse">
                <a:avLst/>
              </a:prstGeom>
              <a:solidFill>
                <a:schemeClr val="tx2"/>
              </a:solidFill>
              <a:ln w="38100">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380038" y="1467295"/>
                <a:ext cx="3705445" cy="3662918"/>
              </a:xfrm>
              <a:prstGeom prst="ellipse">
                <a:avLst/>
              </a:prstGeom>
              <a:solidFill>
                <a:srgbClr val="F56C05"/>
              </a:solidFill>
              <a:ln>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305317" y="1486737"/>
              <a:ext cx="442611" cy="442611"/>
            </a:xfrm>
            <a:prstGeom prst="rect">
              <a:avLst/>
            </a:prstGeom>
          </p:spPr>
        </p:pic>
      </p:gr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0114" y="1465320"/>
            <a:ext cx="447790" cy="447790"/>
          </a:xfrm>
          <a:prstGeom prst="rect">
            <a:avLst/>
          </a:prstGeom>
        </p:spPr>
      </p:pic>
    </p:spTree>
    <p:extLst>
      <p:ext uri="{BB962C8B-B14F-4D97-AF65-F5344CB8AC3E}">
        <p14:creationId xmlns:p14="http://schemas.microsoft.com/office/powerpoint/2010/main" val="3108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8A719C-B8A8-4800-86D2-036A320265BE}"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SA vibro-meter Energy –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20</a:t>
            </a:fld>
            <a:endParaRPr lang="en-GB"/>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4892" y="2006009"/>
            <a:ext cx="2000808" cy="3091985"/>
          </a:xfrm>
          <a:prstGeom prst="rect">
            <a:avLst/>
          </a:prstGeom>
        </p:spPr>
      </p:pic>
      <p:sp>
        <p:nvSpPr>
          <p:cNvPr id="10" name="Rectangle 9"/>
          <p:cNvSpPr/>
          <p:nvPr/>
        </p:nvSpPr>
        <p:spPr>
          <a:xfrm>
            <a:off x="3151493" y="1806503"/>
            <a:ext cx="6919784" cy="4252511"/>
          </a:xfrm>
          <a:prstGeom prst="rect">
            <a:avLst/>
          </a:prstGeom>
          <a:solidFill>
            <a:schemeClr val="bg1"/>
          </a:solidFill>
          <a:ln w="19050">
            <a:noFill/>
          </a:ln>
        </p:spPr>
        <p:txBody>
          <a:bodyPr wrap="square" rtlCol="0">
            <a:spAutoFit/>
          </a:bodyPr>
          <a:lstStyle/>
          <a:p>
            <a:pPr>
              <a:lnSpc>
                <a:spcPct val="150000"/>
              </a:lnSpc>
            </a:pPr>
            <a:r>
              <a:rPr lang="en-US" sz="1400" b="1" dirty="0">
                <a:solidFill>
                  <a:schemeClr val="accent6"/>
                </a:solidFill>
              </a:rPr>
              <a:t>Versatile modular architecture</a:t>
            </a:r>
            <a:r>
              <a:rPr lang="en-US" sz="1400" dirty="0">
                <a:solidFill>
                  <a:schemeClr val="accent6"/>
                </a:solidFill>
              </a:rPr>
              <a:t> </a:t>
            </a:r>
            <a:br>
              <a:rPr lang="en-US" sz="1600" dirty="0">
                <a:solidFill>
                  <a:schemeClr val="accent6"/>
                </a:solidFill>
              </a:rPr>
            </a:br>
            <a:r>
              <a:rPr lang="en-US" sz="1200" dirty="0">
                <a:solidFill>
                  <a:schemeClr val="tx2"/>
                </a:solidFill>
              </a:rPr>
              <a:t>Design supports industry-standard speed sensors and uses external voting logic to ensure cost-effective solutions.</a:t>
            </a:r>
          </a:p>
          <a:p>
            <a:pPr>
              <a:lnSpc>
                <a:spcPct val="150000"/>
              </a:lnSpc>
            </a:pPr>
            <a:r>
              <a:rPr lang="en-US" sz="1400" b="1" dirty="0">
                <a:solidFill>
                  <a:schemeClr val="accent6"/>
                </a:solidFill>
              </a:rPr>
              <a:t>Advanced self-monitoring</a:t>
            </a:r>
            <a:br>
              <a:rPr lang="en-US" sz="1400" b="1" dirty="0">
                <a:solidFill>
                  <a:schemeClr val="accent6"/>
                </a:solidFill>
              </a:rPr>
            </a:br>
            <a:r>
              <a:rPr lang="en-US" sz="1200" dirty="0">
                <a:solidFill>
                  <a:schemeClr val="tx2"/>
                </a:solidFill>
              </a:rPr>
              <a:t>Advanced self-monitoring and diagnostics ensures accurate and reliable operation, with a </a:t>
            </a:r>
            <a:r>
              <a:rPr lang="en-US" sz="1200" b="1" dirty="0">
                <a:solidFill>
                  <a:schemeClr val="tx2"/>
                </a:solidFill>
              </a:rPr>
              <a:t>proof-test interval of 10 years.</a:t>
            </a:r>
            <a:br>
              <a:rPr lang="en-US" sz="1200" dirty="0">
                <a:solidFill>
                  <a:schemeClr val="tx2"/>
                </a:solidFill>
              </a:rPr>
            </a:br>
            <a:r>
              <a:rPr lang="en-IN" sz="1400" b="1" dirty="0">
                <a:solidFill>
                  <a:schemeClr val="accent6"/>
                </a:solidFill>
              </a:rPr>
              <a:t>Easy to install &amp; retrofit</a:t>
            </a:r>
            <a:br>
              <a:rPr lang="en-US" sz="1400" b="1" dirty="0">
                <a:solidFill>
                  <a:schemeClr val="accent2"/>
                </a:solidFill>
              </a:rPr>
            </a:br>
            <a:r>
              <a:rPr lang="en-US" sz="1200" dirty="0">
                <a:solidFill>
                  <a:schemeClr val="accent2"/>
                </a:solidFill>
              </a:rPr>
              <a:t>Module and associated configuration software have been designed for ease of use </a:t>
            </a:r>
            <a:r>
              <a:rPr lang="en-US" sz="1200" dirty="0">
                <a:solidFill>
                  <a:schemeClr val="tx2"/>
                </a:solidFill>
              </a:rPr>
              <a:t>which makes it suitable to any critical application (overspeed, </a:t>
            </a:r>
            <a:r>
              <a:rPr lang="en-US" sz="1200" dirty="0" err="1">
                <a:solidFill>
                  <a:schemeClr val="tx2"/>
                </a:solidFill>
              </a:rPr>
              <a:t>underspeed</a:t>
            </a:r>
            <a:r>
              <a:rPr lang="en-US" sz="1200" dirty="0">
                <a:solidFill>
                  <a:schemeClr val="tx2"/>
                </a:solidFill>
              </a:rPr>
              <a:t> and/or acceleration).</a:t>
            </a:r>
          </a:p>
          <a:p>
            <a:pPr>
              <a:lnSpc>
                <a:spcPct val="150000"/>
              </a:lnSpc>
            </a:pPr>
            <a:r>
              <a:rPr lang="en-US" sz="1400" b="1" dirty="0">
                <a:solidFill>
                  <a:schemeClr val="accent6"/>
                </a:solidFill>
              </a:rPr>
              <a:t>Driven by certification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compatible </a:t>
            </a:r>
            <a:r>
              <a:rPr lang="en-US" sz="1200" dirty="0" err="1">
                <a:solidFill>
                  <a:schemeClr val="tx2"/>
                </a:solidFill>
              </a:rPr>
              <a:t>overspeed</a:t>
            </a:r>
            <a:r>
              <a:rPr lang="en-US" sz="1200" dirty="0">
                <a:solidFill>
                  <a:schemeClr val="tx2"/>
                </a:solidFill>
              </a:rPr>
              <a:t> detection system (ODS).</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3</a:t>
            </a:r>
            <a:r>
              <a:rPr lang="en-US" sz="1200" dirty="0">
                <a:solidFill>
                  <a:schemeClr val="tx2"/>
                </a:solidFill>
              </a:rPr>
              <a:t> in accordance with IEC 61508.</a:t>
            </a:r>
          </a:p>
          <a:p>
            <a:pPr marL="350838" lvl="2" indent="-171450">
              <a:lnSpc>
                <a:spcPct val="100000"/>
              </a:lnSpc>
              <a:spcBef>
                <a:spcPts val="600"/>
              </a:spcBef>
              <a:buClr>
                <a:schemeClr val="accent6"/>
              </a:buClr>
              <a:buFont typeface="Wingdings" panose="05000000000000000000" pitchFamily="2" charset="2"/>
              <a:buChar char="ü"/>
            </a:pPr>
            <a:r>
              <a:rPr lang="it-IT" sz="1200" dirty="0">
                <a:solidFill>
                  <a:schemeClr val="tx2"/>
                </a:solidFill>
              </a:rPr>
              <a:t>ATEX/IECEx Zone 0,1,2 (Ex ia) isolated inputs.</a:t>
            </a:r>
            <a:endParaRPr lang="en-US" sz="1200" dirty="0">
              <a:solidFill>
                <a:schemeClr val="tx2"/>
              </a:solidFill>
            </a:endParaRPr>
          </a:p>
          <a:p>
            <a:pPr>
              <a:lnSpc>
                <a:spcPct val="150000"/>
              </a:lnSpc>
            </a:pPr>
            <a:endParaRPr lang="en-US" sz="1400" dirty="0">
              <a:solidFill>
                <a:schemeClr val="accent2"/>
              </a:solidFill>
            </a:endParaRPr>
          </a:p>
        </p:txBody>
      </p:sp>
      <p:sp>
        <p:nvSpPr>
          <p:cNvPr id="15" name="Title 3"/>
          <p:cNvSpPr txBox="1">
            <a:spLocks/>
          </p:cNvSpPr>
          <p:nvPr/>
        </p:nvSpPr>
        <p:spPr>
          <a:xfrm>
            <a:off x="431925" y="379379"/>
            <a:ext cx="11172576" cy="68040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DESIGN CONCEPT </a:t>
            </a:r>
          </a:p>
        </p:txBody>
      </p:sp>
      <p:sp>
        <p:nvSpPr>
          <p:cNvPr id="16" name="Text Placeholder 5"/>
          <p:cNvSpPr txBox="1">
            <a:spLocks/>
          </p:cNvSpPr>
          <p:nvPr/>
        </p:nvSpPr>
        <p:spPr>
          <a:xfrm>
            <a:off x="431925" y="771779"/>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658D1B"/>
                </a:solidFill>
              </a:rPr>
              <a:t>SpeedSys300 ODS301</a:t>
            </a:r>
          </a:p>
        </p:txBody>
      </p:sp>
    </p:spTree>
    <p:extLst>
      <p:ext uri="{BB962C8B-B14F-4D97-AF65-F5344CB8AC3E}">
        <p14:creationId xmlns:p14="http://schemas.microsoft.com/office/powerpoint/2010/main" val="117217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Software</a:t>
            </a:r>
            <a:br>
              <a:rPr lang="en-US" sz="6600" dirty="0"/>
            </a:br>
            <a:r>
              <a:rPr lang="en-US" sz="6600" dirty="0"/>
              <a:t>solutions</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363" y="1092199"/>
            <a:ext cx="3478392" cy="4813301"/>
          </a:xfrm>
          <a:prstGeom prst="rect">
            <a:avLst/>
          </a:prstGeom>
        </p:spPr>
      </p:pic>
      <p:sp>
        <p:nvSpPr>
          <p:cNvPr id="7" name="Rectangle 6"/>
          <p:cNvSpPr/>
          <p:nvPr/>
        </p:nvSpPr>
        <p:spPr>
          <a:xfrm>
            <a:off x="538162" y="4232940"/>
            <a:ext cx="6146968" cy="523220"/>
          </a:xfrm>
          <a:prstGeom prst="rect">
            <a:avLst/>
          </a:prstGeom>
        </p:spPr>
        <p:txBody>
          <a:bodyPr wrap="square">
            <a:spAutoFit/>
          </a:bodyPr>
          <a:lstStyle/>
          <a:p>
            <a:r>
              <a:rPr lang="en-US" sz="1400" dirty="0">
                <a:solidFill>
                  <a:schemeClr val="bg1"/>
                </a:solidFill>
                <a:latin typeface="+mj-lt"/>
              </a:rPr>
              <a:t>Advanced machinery protection and condition monitoring software for </a:t>
            </a:r>
            <a:r>
              <a:rPr lang="en-US" sz="1400" b="1" dirty="0">
                <a:solidFill>
                  <a:schemeClr val="bg1"/>
                </a:solidFill>
                <a:latin typeface="+mj-lt"/>
              </a:rPr>
              <a:t>VM600</a:t>
            </a:r>
            <a:r>
              <a:rPr lang="en-US" sz="1400" dirty="0">
                <a:solidFill>
                  <a:schemeClr val="bg1"/>
                </a:solidFill>
                <a:latin typeface="+mj-lt"/>
              </a:rPr>
              <a:t> and </a:t>
            </a:r>
            <a:r>
              <a:rPr lang="en-US" sz="1400" b="1" dirty="0" err="1">
                <a:solidFill>
                  <a:schemeClr val="bg1"/>
                </a:solidFill>
                <a:latin typeface="+mj-lt"/>
              </a:rPr>
              <a:t>VibroSmart</a:t>
            </a:r>
            <a:r>
              <a:rPr lang="en-US" sz="1400" b="1" baseline="30000" dirty="0">
                <a:solidFill>
                  <a:schemeClr val="bg1"/>
                </a:solidFill>
                <a:latin typeface="+mj-lt"/>
              </a:rPr>
              <a:t>®</a:t>
            </a:r>
            <a:r>
              <a:rPr lang="en-US" sz="1400" dirty="0">
                <a:solidFill>
                  <a:schemeClr val="bg1"/>
                </a:solidFill>
                <a:latin typeface="+mj-lt"/>
              </a:rPr>
              <a:t> systems</a:t>
            </a:r>
          </a:p>
        </p:txBody>
      </p:sp>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2175" y="874468"/>
            <a:ext cx="5413661" cy="369332"/>
          </a:xfrm>
          <a:prstGeom prst="rect">
            <a:avLst/>
          </a:prstGeom>
        </p:spPr>
        <p:txBody>
          <a:bodyPr wrap="none">
            <a:spAutoFit/>
          </a:bodyPr>
          <a:lstStyle/>
          <a:p>
            <a:r>
              <a:rPr lang="en-US" b="1" dirty="0">
                <a:solidFill>
                  <a:schemeClr val="accent6"/>
                </a:solidFill>
              </a:rPr>
              <a:t>For VM600</a:t>
            </a:r>
            <a:r>
              <a:rPr lang="en-US" b="1" baseline="30000" dirty="0">
                <a:solidFill>
                  <a:schemeClr val="accent6"/>
                </a:solidFill>
              </a:rPr>
              <a:t>Mk2</a:t>
            </a:r>
            <a:r>
              <a:rPr lang="en-US" b="1" dirty="0">
                <a:solidFill>
                  <a:schemeClr val="accent6"/>
                </a:solidFill>
              </a:rPr>
              <a:t>/VM600 and </a:t>
            </a:r>
            <a:r>
              <a:rPr lang="en-US" b="1" dirty="0" err="1">
                <a:solidFill>
                  <a:schemeClr val="accent6"/>
                </a:solidFill>
              </a:rPr>
              <a:t>VibroSmart</a:t>
            </a:r>
            <a:r>
              <a:rPr lang="en-US" b="1" baseline="30000" dirty="0">
                <a:solidFill>
                  <a:schemeClr val="accent6"/>
                </a:solidFill>
              </a:rPr>
              <a:t>®</a:t>
            </a:r>
            <a:r>
              <a:rPr lang="en-US" b="1" dirty="0">
                <a:solidFill>
                  <a:schemeClr val="accent6"/>
                </a:solidFill>
              </a:rPr>
              <a:t> systems</a:t>
            </a:r>
          </a:p>
        </p:txBody>
      </p:sp>
      <p:sp>
        <p:nvSpPr>
          <p:cNvPr id="22" name="Rectangle 21"/>
          <p:cNvSpPr/>
          <p:nvPr/>
        </p:nvSpPr>
        <p:spPr>
          <a:xfrm>
            <a:off x="5794335" y="1333782"/>
            <a:ext cx="5873790" cy="4755148"/>
          </a:xfrm>
          <a:prstGeom prst="rect">
            <a:avLst/>
          </a:prstGeom>
        </p:spPr>
        <p:txBody>
          <a:bodyPr wrap="square">
            <a:spAutoFit/>
          </a:bodyPr>
          <a:lstStyle/>
          <a:p>
            <a:pPr>
              <a:lnSpc>
                <a:spcPct val="150000"/>
              </a:lnSpc>
            </a:pPr>
            <a:r>
              <a:rPr lang="en-US" sz="1400" b="1" dirty="0">
                <a:solidFill>
                  <a:schemeClr val="accent6"/>
                </a:solidFill>
              </a:rPr>
              <a:t>Complete software suite</a:t>
            </a:r>
          </a:p>
          <a:p>
            <a:pPr>
              <a:lnSpc>
                <a:spcPct val="150000"/>
              </a:lnSpc>
            </a:pPr>
            <a:r>
              <a:rPr lang="en-US" sz="1200" dirty="0">
                <a:solidFill>
                  <a:schemeClr val="accent2"/>
                </a:solidFill>
              </a:rPr>
              <a:t>Highly-integrated software suite that supports the effective monitoring of all rotating machinery.</a:t>
            </a:r>
            <a:endParaRPr lang="en-US" sz="1400" dirty="0">
              <a:solidFill>
                <a:schemeClr val="accent2"/>
              </a:solidFill>
            </a:endParaRPr>
          </a:p>
          <a:p>
            <a:pPr>
              <a:lnSpc>
                <a:spcPct val="150000"/>
              </a:lnSpc>
            </a:pPr>
            <a:r>
              <a:rPr lang="en-US" sz="1400" b="1" dirty="0">
                <a:solidFill>
                  <a:schemeClr val="accent6"/>
                </a:solidFill>
              </a:rPr>
              <a:t>Modular design</a:t>
            </a:r>
          </a:p>
          <a:p>
            <a:pPr>
              <a:lnSpc>
                <a:spcPct val="150000"/>
              </a:lnSpc>
            </a:pPr>
            <a:r>
              <a:rPr lang="en-US" sz="1200" dirty="0">
                <a:solidFill>
                  <a:schemeClr val="accent2"/>
                </a:solidFill>
              </a:rPr>
              <a:t>Client-server architecture adapts to different machinery monitoring applications.</a:t>
            </a:r>
            <a:endParaRPr lang="en-US" sz="1200" b="1" dirty="0">
              <a:solidFill>
                <a:schemeClr val="accent6"/>
              </a:solidFill>
            </a:endParaRPr>
          </a:p>
          <a:p>
            <a:pPr>
              <a:lnSpc>
                <a:spcPct val="150000"/>
              </a:lnSpc>
            </a:pPr>
            <a:r>
              <a:rPr lang="en-US" sz="1400" b="1" dirty="0">
                <a:solidFill>
                  <a:schemeClr val="accent6"/>
                </a:solidFill>
              </a:rPr>
              <a:t>User-friendly</a:t>
            </a:r>
            <a:r>
              <a:rPr lang="en-US" sz="1400" b="1" dirty="0">
                <a:solidFill>
                  <a:schemeClr val="tx2"/>
                </a:solidFill>
              </a:rPr>
              <a:t> </a:t>
            </a:r>
            <a:br>
              <a:rPr lang="en-US" sz="1200" dirty="0">
                <a:solidFill>
                  <a:schemeClr val="tx2"/>
                </a:solidFill>
              </a:rPr>
            </a:br>
            <a:r>
              <a:rPr lang="en-US" sz="1200" dirty="0" err="1">
                <a:solidFill>
                  <a:schemeClr val="tx2"/>
                </a:solidFill>
              </a:rPr>
              <a:t>User-friendly</a:t>
            </a:r>
            <a:r>
              <a:rPr lang="en-US" sz="1200" dirty="0">
                <a:solidFill>
                  <a:schemeClr val="tx2"/>
                </a:solidFill>
              </a:rPr>
              <a:t> software modules with a deliberately simple and straightforward graphical user interface help to make tasks intuitive.</a:t>
            </a:r>
          </a:p>
          <a:p>
            <a:pPr>
              <a:lnSpc>
                <a:spcPct val="150000"/>
              </a:lnSpc>
            </a:pPr>
            <a:r>
              <a:rPr lang="en-US" sz="1400" b="1" dirty="0">
                <a:solidFill>
                  <a:schemeClr val="accent6"/>
                </a:solidFill>
              </a:rPr>
              <a:t>Powerful</a:t>
            </a:r>
            <a:br>
              <a:rPr lang="en-US" sz="1400" b="1" dirty="0">
                <a:solidFill>
                  <a:schemeClr val="tx2"/>
                </a:solidFill>
              </a:rPr>
            </a:br>
            <a:r>
              <a:rPr lang="en-US" sz="1200" dirty="0">
                <a:solidFill>
                  <a:schemeClr val="tx2"/>
                </a:solidFill>
              </a:rPr>
              <a:t>Proprietary </a:t>
            </a:r>
            <a:r>
              <a:rPr lang="en-US" sz="1200" dirty="0" err="1">
                <a:solidFill>
                  <a:schemeClr val="tx2"/>
                </a:solidFill>
              </a:rPr>
              <a:t>VibroSight</a:t>
            </a:r>
            <a:r>
              <a:rPr lang="en-US" sz="1200" dirty="0">
                <a:solidFill>
                  <a:schemeClr val="tx2"/>
                </a:solidFill>
              </a:rPr>
              <a:t> databases with </a:t>
            </a:r>
            <a:r>
              <a:rPr lang="en-US" sz="1200" dirty="0" err="1">
                <a:solidFill>
                  <a:schemeClr val="tx2"/>
                </a:solidFill>
              </a:rPr>
              <a:t>optimised</a:t>
            </a:r>
            <a:r>
              <a:rPr lang="en-US" sz="1200" dirty="0">
                <a:solidFill>
                  <a:schemeClr val="tx2"/>
                </a:solidFill>
              </a:rPr>
              <a:t> data handling for the fastest data retrieval and display, and tightly-integrated data management</a:t>
            </a:r>
          </a:p>
          <a:p>
            <a:pPr>
              <a:lnSpc>
                <a:spcPct val="150000"/>
              </a:lnSpc>
            </a:pPr>
            <a:r>
              <a:rPr lang="en-US" sz="1400" b="1" dirty="0">
                <a:solidFill>
                  <a:schemeClr val="accent6"/>
                </a:solidFill>
              </a:rPr>
              <a:t>Applications:</a:t>
            </a:r>
            <a:br>
              <a:rPr lang="en-US" sz="1400" b="1" dirty="0">
                <a:solidFill>
                  <a:schemeClr val="tx2"/>
                </a:solidFill>
              </a:rPr>
            </a:br>
            <a:r>
              <a:rPr lang="en-US" sz="1200" dirty="0">
                <a:solidFill>
                  <a:schemeClr val="tx2"/>
                </a:solidFill>
              </a:rPr>
              <a:t>Machinery vibration monitoring and analysis, Rolling-element bearing analysis, Hydro air-gap and magnetic-flux monitoring and analysis, Dynamic combustion monitoring and analysis, and more …</a:t>
            </a:r>
          </a:p>
        </p:txBody>
      </p:sp>
      <p:sp>
        <p:nvSpPr>
          <p:cNvPr id="50" name="Title 19"/>
          <p:cNvSpPr txBox="1">
            <a:spLocks/>
          </p:cNvSpPr>
          <p:nvPr/>
        </p:nvSpPr>
        <p:spPr>
          <a:xfrm>
            <a:off x="461318" y="449351"/>
            <a:ext cx="7778021" cy="459314"/>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err="1">
                <a:solidFill>
                  <a:prstClr val="black"/>
                </a:solidFill>
              </a:rPr>
              <a:t>VibroSight</a:t>
            </a:r>
            <a:r>
              <a:rPr lang="en-US" baseline="30000" dirty="0">
                <a:solidFill>
                  <a:prstClr val="black"/>
                </a:solidFill>
              </a:rPr>
              <a:t>®</a:t>
            </a:r>
            <a:r>
              <a:rPr lang="en-US" dirty="0">
                <a:solidFill>
                  <a:prstClr val="black"/>
                </a:solidFill>
              </a:rPr>
              <a:t> machinery monitoring system software</a:t>
            </a:r>
            <a:endParaRPr lang="en-US" sz="2000" b="0" dirty="0"/>
          </a:p>
        </p:txBody>
      </p:sp>
      <p:pic>
        <p:nvPicPr>
          <p:cNvPr id="6" name="Content Placeholder 9"/>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452175" y="1912941"/>
            <a:ext cx="2758828" cy="2111983"/>
          </a:xfr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686" y="3449167"/>
            <a:ext cx="3304830" cy="1903801"/>
          </a:xfrm>
          <a:prstGeom prst="rect">
            <a:avLst/>
          </a:prstGeom>
        </p:spPr>
      </p:pic>
      <p:sp>
        <p:nvSpPr>
          <p:cNvPr id="2" name="Date Placeholder 1">
            <a:extLst>
              <a:ext uri="{FF2B5EF4-FFF2-40B4-BE49-F238E27FC236}">
                <a16:creationId xmlns:a16="http://schemas.microsoft.com/office/drawing/2014/main" id="{AEF234E3-DB87-46DF-92A5-4E83B4F18AE2}"/>
              </a:ext>
            </a:extLst>
          </p:cNvPr>
          <p:cNvSpPr>
            <a:spLocks noGrp="1"/>
          </p:cNvSpPr>
          <p:nvPr>
            <p:ph type="dt" sz="half" idx="10"/>
          </p:nvPr>
        </p:nvSpPr>
        <p:spPr/>
        <p:txBody>
          <a:bodyPr/>
          <a:lstStyle/>
          <a:p>
            <a:fld id="{B58E2F1A-E301-406E-86E2-544103D921A3}" type="datetime1">
              <a:rPr lang="en-US" smtClean="0"/>
              <a:t>3/18/2022</a:t>
            </a:fld>
            <a:endParaRPr lang="en-GB"/>
          </a:p>
        </p:txBody>
      </p:sp>
      <p:sp>
        <p:nvSpPr>
          <p:cNvPr id="3" name="Footer Placeholder 2">
            <a:extLst>
              <a:ext uri="{FF2B5EF4-FFF2-40B4-BE49-F238E27FC236}">
                <a16:creationId xmlns:a16="http://schemas.microsoft.com/office/drawing/2014/main" id="{1B83E454-0651-4681-B6FC-B27B74F70A9F}"/>
              </a:ext>
            </a:extLst>
          </p:cNvPr>
          <p:cNvSpPr>
            <a:spLocks noGrp="1"/>
          </p:cNvSpPr>
          <p:nvPr>
            <p:ph type="ftr" sz="quarter" idx="11"/>
          </p:nvPr>
        </p:nvSpPr>
        <p:spPr/>
        <p:txBody>
          <a:bodyPr/>
          <a:lstStyle/>
          <a:p>
            <a:r>
              <a:rPr lang="en-GB"/>
              <a:t>Meggitt SA vibro-meter Energy – Presentation</a:t>
            </a:r>
            <a:endParaRPr lang="en-GB" dirty="0"/>
          </a:p>
        </p:txBody>
      </p:sp>
      <p:sp>
        <p:nvSpPr>
          <p:cNvPr id="4" name="Slide Number Placeholder 3">
            <a:extLst>
              <a:ext uri="{FF2B5EF4-FFF2-40B4-BE49-F238E27FC236}">
                <a16:creationId xmlns:a16="http://schemas.microsoft.com/office/drawing/2014/main" id="{2F1D07DD-0D8B-4E62-8AFF-B51C74EBD625}"/>
              </a:ext>
            </a:extLst>
          </p:cNvPr>
          <p:cNvSpPr>
            <a:spLocks noGrp="1"/>
          </p:cNvSpPr>
          <p:nvPr>
            <p:ph type="sldNum" sz="quarter" idx="12"/>
          </p:nvPr>
        </p:nvSpPr>
        <p:spPr/>
        <p:txBody>
          <a:bodyPr/>
          <a:lstStyle/>
          <a:p>
            <a:fld id="{240553F3-40B0-4BFA-8684-D942AF6EAA45}" type="slidenum">
              <a:rPr lang="en-GB" smtClean="0"/>
              <a:t>22</a:t>
            </a:fld>
            <a:endParaRPr lang="en-GB"/>
          </a:p>
        </p:txBody>
      </p:sp>
    </p:spTree>
    <p:extLst>
      <p:ext uri="{BB962C8B-B14F-4D97-AF65-F5344CB8AC3E}">
        <p14:creationId xmlns:p14="http://schemas.microsoft.com/office/powerpoint/2010/main" val="410178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162248E8-5FEE-4C92-9879-7D64E4D65D2C}" type="datetime1">
              <a:rPr lang="en-US" smtClean="0"/>
              <a:t>3/18/2022</a:t>
            </a:fld>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23</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normAutofit/>
          </a:bodyPr>
          <a:lstStyle/>
          <a:p>
            <a:r>
              <a:rPr lang="en-GB" sz="1400" b="0" dirty="0"/>
              <a:t>Business legal entity, Business address</a:t>
            </a:r>
          </a:p>
          <a:p>
            <a:r>
              <a:rPr lang="en-GB" sz="1400" b="0" dirty="0"/>
              <a:t>Legal entity registration information as appropriate</a:t>
            </a:r>
          </a:p>
          <a:p>
            <a:endParaRPr lang="en-GB" sz="1400" b="0" dirty="0"/>
          </a:p>
          <a:p>
            <a:r>
              <a:rPr lang="en-GB" sz="1400"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sz="1400" b="0" dirty="0"/>
              <a:t>Each recipient of this document is responsible for ensuring that transfer or use of any information contained herein complies with all relevant Export Control Regulations.</a:t>
            </a:r>
          </a:p>
          <a:p>
            <a:r>
              <a:rPr lang="en-GB" sz="1400" b="0" dirty="0"/>
              <a:t>Copyright</a:t>
            </a:r>
            <a:r>
              <a:rPr lang="en-GB" sz="1400" b="0" dirty="0">
                <a:latin typeface="Calibri" panose="020F0502020204030204" pitchFamily="34" charset="0"/>
                <a:cs typeface="Calibri" panose="020F0502020204030204" pitchFamily="34" charset="0"/>
              </a:rPr>
              <a:t> </a:t>
            </a:r>
            <a:r>
              <a:rPr lang="en-GB" sz="1400" b="0" dirty="0"/>
              <a:t>© 2022 </a:t>
            </a:r>
            <a:r>
              <a:rPr lang="en-GB" sz="1400" b="0" dirty="0" err="1"/>
              <a:t>Meggitt</a:t>
            </a:r>
            <a:r>
              <a:rPr lang="en-GB" sz="1400" b="0" dirty="0"/>
              <a:t> SA.  All rights reserved.</a:t>
            </a:r>
          </a:p>
          <a:p>
            <a:endParaRPr lang="en-GB" sz="1400" dirty="0"/>
          </a:p>
        </p:txBody>
      </p:sp>
      <p:sp>
        <p:nvSpPr>
          <p:cNvPr id="16" name="Text Placeholder 15"/>
          <p:cNvSpPr>
            <a:spLocks noGrp="1"/>
          </p:cNvSpPr>
          <p:nvPr>
            <p:ph type="body" sz="half" idx="2"/>
          </p:nvPr>
        </p:nvSpPr>
        <p:spPr/>
        <p:txBody>
          <a:bodyPr/>
          <a:lstStyle/>
          <a:p>
            <a:endParaRPr lang="en-US"/>
          </a:p>
        </p:txBody>
      </p:sp>
      <p:sp>
        <p:nvSpPr>
          <p:cNvPr id="6" name="Date Placeholder 5">
            <a:extLst>
              <a:ext uri="{FF2B5EF4-FFF2-40B4-BE49-F238E27FC236}">
                <a16:creationId xmlns:a16="http://schemas.microsoft.com/office/drawing/2014/main" id="{DD404AC4-7018-47DA-A24F-4CF6F9E6089B}"/>
              </a:ext>
            </a:extLst>
          </p:cNvPr>
          <p:cNvSpPr>
            <a:spLocks noGrp="1"/>
          </p:cNvSpPr>
          <p:nvPr>
            <p:ph type="dt" sz="half" idx="10"/>
          </p:nvPr>
        </p:nvSpPr>
        <p:spPr/>
        <p:txBody>
          <a:bodyPr/>
          <a:lstStyle/>
          <a:p>
            <a:fld id="{CBD374F7-F3D1-420E-A615-A7A13916ADE1}" type="datetime1">
              <a:rPr lang="en-US" smtClean="0"/>
              <a:t>3/18/2022</a:t>
            </a:fld>
            <a:endParaRPr lang="en-GB" dirty="0"/>
          </a:p>
        </p:txBody>
      </p:sp>
      <p:sp>
        <p:nvSpPr>
          <p:cNvPr id="4" name="Footer Placeholder 3">
            <a:extLst>
              <a:ext uri="{FF2B5EF4-FFF2-40B4-BE49-F238E27FC236}">
                <a16:creationId xmlns:a16="http://schemas.microsoft.com/office/drawing/2014/main" id="{75947697-0A02-42BA-B100-6B46AECBAC38}"/>
              </a:ext>
            </a:extLst>
          </p:cNvPr>
          <p:cNvSpPr>
            <a:spLocks noGrp="1"/>
          </p:cNvSpPr>
          <p:nvPr>
            <p:ph type="ftr" sz="quarter" idx="11"/>
          </p:nvPr>
        </p:nvSpPr>
        <p:spPr/>
        <p:txBody>
          <a:bodyPr/>
          <a:lstStyle/>
          <a:p>
            <a:r>
              <a:rPr lang="en-US">
                <a:solidFill>
                  <a:srgbClr val="333F48"/>
                </a:solidFill>
              </a:rPr>
              <a:t>Meggitt SA vibro-meter Energy – Presentation</a:t>
            </a:r>
            <a:endParaRPr lang="en-GB" dirty="0">
              <a:solidFill>
                <a:srgbClr val="333F48"/>
              </a:solidFill>
            </a:endParaRPr>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r>
              <a:rPr lang="en-GB" dirty="0"/>
              <a:t> - </a:t>
            </a:r>
            <a:fld id="{240553F3-40B0-4BFA-8684-D942AF6EAA45}" type="slidenum">
              <a:rPr lang="en-GB" smtClean="0"/>
              <a:t>24</a:t>
            </a:fld>
            <a:r>
              <a:rPr lang="en-GB" dirty="0"/>
              <a:t> -</a:t>
            </a:r>
          </a:p>
        </p:txBody>
      </p:sp>
    </p:spTree>
    <p:extLst>
      <p:ext uri="{BB962C8B-B14F-4D97-AF65-F5344CB8AC3E}">
        <p14:creationId xmlns:p14="http://schemas.microsoft.com/office/powerpoint/2010/main" val="3983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C87AB-F260-470B-81C0-09C3CCAD79FA}" type="datetime1">
              <a:rPr lang="en-US" smtClean="0"/>
              <a:t>3/18/2022</a:t>
            </a:fld>
            <a:endParaRPr lang="en-GB" dirty="0"/>
          </a:p>
        </p:txBody>
      </p:sp>
      <p:sp>
        <p:nvSpPr>
          <p:cNvPr id="3" name="Footer Placeholder 2"/>
          <p:cNvSpPr>
            <a:spLocks noGrp="1"/>
          </p:cNvSpPr>
          <p:nvPr>
            <p:ph type="ftr" sz="quarter" idx="11"/>
          </p:nvPr>
        </p:nvSpPr>
        <p:spPr/>
        <p:txBody>
          <a:bodyPr/>
          <a:lstStyle/>
          <a:p>
            <a:r>
              <a:rPr lang="en-GB"/>
              <a:t>Meggitt SA vibro-meter Energy –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3</a:t>
            </a:fld>
            <a:endParaRPr lang="en-GB"/>
          </a:p>
        </p:txBody>
      </p:sp>
      <p:sp>
        <p:nvSpPr>
          <p:cNvPr id="197" name="Title 253"/>
          <p:cNvSpPr txBox="1">
            <a:spLocks/>
          </p:cNvSpPr>
          <p:nvPr/>
        </p:nvSpPr>
        <p:spPr>
          <a:xfrm>
            <a:off x="542651" y="203669"/>
            <a:ext cx="11172576" cy="680400"/>
          </a:xfrm>
          <a:prstGeom prst="rect">
            <a:avLst/>
          </a:prstGeom>
        </p:spPr>
        <p:txBody>
          <a:bodyPr vert="horz" lIns="0" tIns="0" rIns="0" bIns="0" rtlCol="0" anchor="ctr">
            <a:noAutofit/>
          </a:bodyPr>
          <a:lstStyle>
            <a:defPPr>
              <a:defRPr lang="en-US"/>
            </a:defPPr>
            <a:lvl1pPr marR="0" lvl="0" indent="0" fontAlgn="auto">
              <a:lnSpc>
                <a:spcPct val="80000"/>
              </a:lnSpc>
              <a:spcBef>
                <a:spcPct val="0"/>
              </a:spcBef>
              <a:spcAft>
                <a:spcPts val="0"/>
              </a:spcAft>
              <a:buClrTx/>
              <a:buSzTx/>
              <a:buFontTx/>
              <a:buNone/>
              <a:tabLst/>
              <a:defRPr kumimoji="0" sz="3200" b="1" i="0" u="none" strike="noStrike" cap="all" spc="0" normalizeH="0" baseline="0">
                <a:ln>
                  <a:noFill/>
                </a:ln>
                <a:solidFill>
                  <a:sysClr val="window" lastClr="FFFFFF"/>
                </a:solidFill>
                <a:effectLst/>
                <a:uLnTx/>
                <a:uFillTx/>
                <a:latin typeface="Century Gothic"/>
                <a:ea typeface="+mj-ea"/>
                <a:cs typeface="+mj-cs"/>
              </a:defRPr>
            </a:lvl1pPr>
          </a:lstStyle>
          <a:p>
            <a:r>
              <a:rPr lang="en-US" dirty="0"/>
              <a:t>Meggitt global footprint</a:t>
            </a:r>
          </a:p>
        </p:txBody>
      </p:sp>
      <p:sp>
        <p:nvSpPr>
          <p:cNvPr id="198" name="Text Placeholder 270"/>
          <p:cNvSpPr txBox="1">
            <a:spLocks/>
          </p:cNvSpPr>
          <p:nvPr/>
        </p:nvSpPr>
        <p:spPr>
          <a:xfrm>
            <a:off x="539999" y="768009"/>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4D600"/>
                </a:solidFill>
              </a:rPr>
              <a:t>Over 10,000 employees worldwide</a:t>
            </a:r>
          </a:p>
        </p:txBody>
      </p:sp>
      <p:grpSp>
        <p:nvGrpSpPr>
          <p:cNvPr id="208" name="Group 207"/>
          <p:cNvGrpSpPr/>
          <p:nvPr/>
        </p:nvGrpSpPr>
        <p:grpSpPr>
          <a:xfrm>
            <a:off x="1484680" y="1136107"/>
            <a:ext cx="9249501" cy="4945809"/>
            <a:chOff x="1484680" y="1136107"/>
            <a:chExt cx="9249501" cy="4945809"/>
          </a:xfrm>
        </p:grpSpPr>
        <p:grpSp>
          <p:nvGrpSpPr>
            <p:cNvPr id="9" name="Group 8"/>
            <p:cNvGrpSpPr/>
            <p:nvPr/>
          </p:nvGrpSpPr>
          <p:grpSpPr>
            <a:xfrm>
              <a:off x="1484680" y="1136107"/>
              <a:ext cx="9249501" cy="4945809"/>
              <a:chOff x="192882" y="1087438"/>
              <a:chExt cx="8758237" cy="4683125"/>
            </a:xfrm>
          </p:grpSpPr>
          <p:sp>
            <p:nvSpPr>
              <p:cNvPr id="10" name="Freeform 9"/>
              <p:cNvSpPr>
                <a:spLocks/>
              </p:cNvSpPr>
              <p:nvPr/>
            </p:nvSpPr>
            <p:spPr bwMode="auto">
              <a:xfrm>
                <a:off x="6239669" y="3182938"/>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40121510 w 10736"/>
                  <a:gd name="T15" fmla="*/ 29092660 h 10000"/>
                  <a:gd name="T16" fmla="*/ 36406391 w 10736"/>
                  <a:gd name="T17" fmla="*/ 27974260 h 10000"/>
                  <a:gd name="T18" fmla="*/ 35693894 w 10736"/>
                  <a:gd name="T19" fmla="*/ 24666883 h 10000"/>
                  <a:gd name="T20" fmla="*/ 32529318 w 10736"/>
                  <a:gd name="T21" fmla="*/ 24999963 h 10000"/>
                  <a:gd name="T22" fmla="*/ 30461274 w 10736"/>
                  <a:gd name="T23" fmla="*/ 27506345 h 10000"/>
                  <a:gd name="T24" fmla="*/ 24784492 w 10736"/>
                  <a:gd name="T25" fmla="*/ 25832841 h 10000"/>
                  <a:gd name="T26" fmla="*/ 21166503 w 10736"/>
                  <a:gd name="T27" fmla="*/ 16671985 h 10000"/>
                  <a:gd name="T28" fmla="*/ 17553140 w 10736"/>
                  <a:gd name="T29" fmla="*/ 11667148 h 10000"/>
                  <a:gd name="T30" fmla="*/ 18385962 w 10736"/>
                  <a:gd name="T31" fmla="*/ 7090773 h 10000"/>
                  <a:gd name="T32" fmla="*/ 19616626 w 10736"/>
                  <a:gd name="T33" fmla="*/ 0 h 10000"/>
                  <a:gd name="T34" fmla="*/ 14458011 w 10736"/>
                  <a:gd name="T35" fmla="*/ 0 h 10000"/>
                  <a:gd name="T36" fmla="*/ 15489721 w 10736"/>
                  <a:gd name="T37" fmla="*/ 1665578 h 10000"/>
                  <a:gd name="T38" fmla="*/ 9808313 w 10736"/>
                  <a:gd name="T39" fmla="*/ 7503204 h 10000"/>
                  <a:gd name="T40" fmla="*/ 10326480 w 10736"/>
                  <a:gd name="T41" fmla="*/ 13332815 h 10000"/>
                  <a:gd name="T42" fmla="*/ 6194950 w 10736"/>
                  <a:gd name="T43" fmla="*/ 24167174 h 10000"/>
                  <a:gd name="T44" fmla="*/ 2576961 w 10736"/>
                  <a:gd name="T45" fmla="*/ 26673556 h 10000"/>
                  <a:gd name="T46" fmla="*/ 5163240 w 10736"/>
                  <a:gd name="T47" fmla="*/ 33335956 h 10000"/>
                  <a:gd name="T48" fmla="*/ 1031709 w 10736"/>
                  <a:gd name="T49" fmla="*/ 35834411 h 10000"/>
                  <a:gd name="T50" fmla="*/ 2063419 w 10736"/>
                  <a:gd name="T51" fmla="*/ 40839160 h 10000"/>
                  <a:gd name="T52" fmla="*/ 6708492 w 10736"/>
                  <a:gd name="T53" fmla="*/ 40839160 h 10000"/>
                  <a:gd name="T54" fmla="*/ 9294771 w 10736"/>
                  <a:gd name="T55" fmla="*/ 63483517 h 10000"/>
                  <a:gd name="T56" fmla="*/ 13421677 w 10736"/>
                  <a:gd name="T57" fmla="*/ 75150665 h 10000"/>
                  <a:gd name="T58" fmla="*/ 16521430 w 10736"/>
                  <a:gd name="T59" fmla="*/ 76816243 h 10000"/>
                  <a:gd name="T60" fmla="*/ 19098459 w 10736"/>
                  <a:gd name="T61" fmla="*/ 69313128 h 10000"/>
                  <a:gd name="T62" fmla="*/ 20134794 w 10736"/>
                  <a:gd name="T63" fmla="*/ 58343934 h 10000"/>
                  <a:gd name="T64" fmla="*/ 27366078 w 10736"/>
                  <a:gd name="T65" fmla="*/ 49175152 h 10000"/>
                  <a:gd name="T66" fmla="*/ 33200188 w 10736"/>
                  <a:gd name="T67" fmla="*/ 42433401 h 10000"/>
                  <a:gd name="T68" fmla="*/ 36369388 w 10736"/>
                  <a:gd name="T69" fmla="*/ 36357899 h 10000"/>
                  <a:gd name="T70" fmla="*/ 37414974 w 10736"/>
                  <a:gd name="T71" fmla="*/ 33589773 h 10000"/>
                  <a:gd name="T72" fmla="*/ 40639678 w 10736"/>
                  <a:gd name="T73" fmla="*/ 3546953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 name="Freeform 10"/>
              <p:cNvSpPr>
                <a:spLocks/>
              </p:cNvSpPr>
              <p:nvPr/>
            </p:nvSpPr>
            <p:spPr bwMode="auto">
              <a:xfrm>
                <a:off x="7011194" y="3698876"/>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 name="Freeform 11"/>
              <p:cNvSpPr>
                <a:spLocks/>
              </p:cNvSpPr>
              <p:nvPr/>
            </p:nvSpPr>
            <p:spPr bwMode="auto">
              <a:xfrm rot="730076">
                <a:off x="4199732" y="2921001"/>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 name="Freeform 12"/>
              <p:cNvSpPr>
                <a:spLocks/>
              </p:cNvSpPr>
              <p:nvPr/>
            </p:nvSpPr>
            <p:spPr bwMode="auto">
              <a:xfrm rot="926903">
                <a:off x="4209257" y="2940051"/>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 name="Freeform 13"/>
              <p:cNvSpPr>
                <a:spLocks/>
              </p:cNvSpPr>
              <p:nvPr/>
            </p:nvSpPr>
            <p:spPr bwMode="auto">
              <a:xfrm>
                <a:off x="4739482" y="2814638"/>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 name="Freeform 14"/>
              <p:cNvSpPr>
                <a:spLocks/>
              </p:cNvSpPr>
              <p:nvPr/>
            </p:nvSpPr>
            <p:spPr bwMode="auto">
              <a:xfrm rot="471028">
                <a:off x="4412457" y="2709863"/>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 name="Freeform 15"/>
              <p:cNvSpPr>
                <a:spLocks/>
              </p:cNvSpPr>
              <p:nvPr/>
            </p:nvSpPr>
            <p:spPr bwMode="auto">
              <a:xfrm>
                <a:off x="4671219" y="2886076"/>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 name="Freeform 16"/>
              <p:cNvSpPr>
                <a:spLocks/>
              </p:cNvSpPr>
              <p:nvPr/>
            </p:nvSpPr>
            <p:spPr bwMode="auto">
              <a:xfrm>
                <a:off x="4663282" y="2578101"/>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 name="Freeform 17"/>
              <p:cNvSpPr>
                <a:spLocks/>
              </p:cNvSpPr>
              <p:nvPr/>
            </p:nvSpPr>
            <p:spPr bwMode="auto">
              <a:xfrm>
                <a:off x="4637882" y="2638426"/>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 name="Freeform 18"/>
              <p:cNvSpPr>
                <a:spLocks/>
              </p:cNvSpPr>
              <p:nvPr/>
            </p:nvSpPr>
            <p:spPr bwMode="auto">
              <a:xfrm rot="-633815">
                <a:off x="5018882" y="3071813"/>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0" name="Freeform 19"/>
              <p:cNvSpPr>
                <a:spLocks/>
              </p:cNvSpPr>
              <p:nvPr/>
            </p:nvSpPr>
            <p:spPr bwMode="auto">
              <a:xfrm>
                <a:off x="5009357" y="2817813"/>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1" name="Freeform 20"/>
              <p:cNvSpPr>
                <a:spLocks/>
              </p:cNvSpPr>
              <p:nvPr/>
            </p:nvSpPr>
            <p:spPr bwMode="auto">
              <a:xfrm>
                <a:off x="4802982" y="2740026"/>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2" name="Freeform 21"/>
              <p:cNvSpPr>
                <a:spLocks/>
              </p:cNvSpPr>
              <p:nvPr/>
            </p:nvSpPr>
            <p:spPr bwMode="auto">
              <a:xfrm>
                <a:off x="4915694" y="2825751"/>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3" name="Freeform 22"/>
              <p:cNvSpPr>
                <a:spLocks/>
              </p:cNvSpPr>
              <p:nvPr/>
            </p:nvSpPr>
            <p:spPr bwMode="auto">
              <a:xfrm>
                <a:off x="4920457" y="2786063"/>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4" name="Freeform 23"/>
              <p:cNvSpPr>
                <a:spLocks/>
              </p:cNvSpPr>
              <p:nvPr/>
            </p:nvSpPr>
            <p:spPr bwMode="auto">
              <a:xfrm>
                <a:off x="5069682" y="2967038"/>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5" name="Freeform 24"/>
              <p:cNvSpPr>
                <a:spLocks/>
              </p:cNvSpPr>
              <p:nvPr/>
            </p:nvSpPr>
            <p:spPr bwMode="auto">
              <a:xfrm>
                <a:off x="4663282" y="2852738"/>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6" name="Freeform 25"/>
              <p:cNvSpPr>
                <a:spLocks/>
              </p:cNvSpPr>
              <p:nvPr/>
            </p:nvSpPr>
            <p:spPr bwMode="auto">
              <a:xfrm>
                <a:off x="4606132" y="2706688"/>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7" name="Freeform 26"/>
              <p:cNvSpPr>
                <a:spLocks/>
              </p:cNvSpPr>
              <p:nvPr/>
            </p:nvSpPr>
            <p:spPr bwMode="auto">
              <a:xfrm rot="-466474">
                <a:off x="4837907" y="2882901"/>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8" name="Freeform 27"/>
              <p:cNvSpPr>
                <a:spLocks/>
              </p:cNvSpPr>
              <p:nvPr/>
            </p:nvSpPr>
            <p:spPr bwMode="auto">
              <a:xfrm>
                <a:off x="4842669" y="2892426"/>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9" name="Freeform 28"/>
              <p:cNvSpPr>
                <a:spLocks/>
              </p:cNvSpPr>
              <p:nvPr/>
            </p:nvSpPr>
            <p:spPr bwMode="auto">
              <a:xfrm>
                <a:off x="4901407" y="2944813"/>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0" name="Freeform 29"/>
              <p:cNvSpPr>
                <a:spLocks/>
              </p:cNvSpPr>
              <p:nvPr/>
            </p:nvSpPr>
            <p:spPr bwMode="auto">
              <a:xfrm rot="286500">
                <a:off x="4972844" y="3005138"/>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1" name="Freeform 30"/>
              <p:cNvSpPr>
                <a:spLocks/>
              </p:cNvSpPr>
              <p:nvPr/>
            </p:nvSpPr>
            <p:spPr bwMode="auto">
              <a:xfrm>
                <a:off x="4974432" y="2903538"/>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2" name="Freeform 31"/>
              <p:cNvSpPr>
                <a:spLocks/>
              </p:cNvSpPr>
              <p:nvPr/>
            </p:nvSpPr>
            <p:spPr bwMode="auto">
              <a:xfrm>
                <a:off x="4987132" y="2955926"/>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3" name="Freeform 32"/>
              <p:cNvSpPr>
                <a:spLocks/>
              </p:cNvSpPr>
              <p:nvPr/>
            </p:nvSpPr>
            <p:spPr bwMode="auto">
              <a:xfrm>
                <a:off x="5014119" y="3016251"/>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4" name="Freeform 33"/>
              <p:cNvSpPr>
                <a:spLocks/>
              </p:cNvSpPr>
              <p:nvPr/>
            </p:nvSpPr>
            <p:spPr bwMode="auto">
              <a:xfrm>
                <a:off x="5031582" y="3043238"/>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5" name="Freeform 34"/>
              <p:cNvSpPr>
                <a:spLocks/>
              </p:cNvSpPr>
              <p:nvPr/>
            </p:nvSpPr>
            <p:spPr bwMode="auto">
              <a:xfrm>
                <a:off x="4991894" y="3033713"/>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6" name="Freeform 35"/>
              <p:cNvSpPr>
                <a:spLocks/>
              </p:cNvSpPr>
              <p:nvPr/>
            </p:nvSpPr>
            <p:spPr bwMode="auto">
              <a:xfrm>
                <a:off x="4225132" y="2547938"/>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7" name="Freeform 36"/>
              <p:cNvSpPr>
                <a:spLocks/>
              </p:cNvSpPr>
              <p:nvPr/>
            </p:nvSpPr>
            <p:spPr bwMode="auto">
              <a:xfrm>
                <a:off x="5803107" y="1212851"/>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8" name="Freeform 37"/>
              <p:cNvSpPr>
                <a:spLocks/>
              </p:cNvSpPr>
              <p:nvPr/>
            </p:nvSpPr>
            <p:spPr bwMode="auto">
              <a:xfrm>
                <a:off x="5544344" y="4491038"/>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39" name="Freeform 38"/>
              <p:cNvSpPr>
                <a:spLocks/>
              </p:cNvSpPr>
              <p:nvPr/>
            </p:nvSpPr>
            <p:spPr bwMode="auto">
              <a:xfrm>
                <a:off x="6871494" y="4064001"/>
                <a:ext cx="241300" cy="265112"/>
              </a:xfrm>
              <a:custGeom>
                <a:avLst/>
                <a:gdLst>
                  <a:gd name="T0" fmla="*/ 0 w 31"/>
                  <a:gd name="T1" fmla="*/ 0 h 34"/>
                  <a:gd name="T2" fmla="*/ 2147483646 w 31"/>
                  <a:gd name="T3" fmla="*/ 0 h 34"/>
                  <a:gd name="T4" fmla="*/ 2147483646 w 31"/>
                  <a:gd name="T5" fmla="*/ 2147483646 h 34"/>
                  <a:gd name="T6" fmla="*/ 2147483646 w 31"/>
                  <a:gd name="T7" fmla="*/ 2147483646 h 34"/>
                  <a:gd name="T8" fmla="*/ 2147483646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2147483646 h 34"/>
                  <a:gd name="T18" fmla="*/ 2147483646 w 31"/>
                  <a:gd name="T19" fmla="*/ 2147483646 h 34"/>
                  <a:gd name="T20" fmla="*/ 2147483646 w 31"/>
                  <a:gd name="T21" fmla="*/ 2147483646 h 34"/>
                  <a:gd name="T22" fmla="*/ 2147483646 w 31"/>
                  <a:gd name="T23" fmla="*/ 2147483646 h 34"/>
                  <a:gd name="T24" fmla="*/ 2147483646 w 31"/>
                  <a:gd name="T25" fmla="*/ 2147483646 h 34"/>
                  <a:gd name="T26" fmla="*/ 2147483646 w 31"/>
                  <a:gd name="T27" fmla="*/ 2147483646 h 34"/>
                  <a:gd name="T28" fmla="*/ 2147483646 w 31"/>
                  <a:gd name="T29" fmla="*/ 2147483646 h 34"/>
                  <a:gd name="T30" fmla="*/ 2147483646 w 31"/>
                  <a:gd name="T31" fmla="*/ 2147483646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0" name="Freeform 39"/>
              <p:cNvSpPr>
                <a:spLocks/>
              </p:cNvSpPr>
              <p:nvPr/>
            </p:nvSpPr>
            <p:spPr bwMode="auto">
              <a:xfrm>
                <a:off x="7255669" y="4029076"/>
                <a:ext cx="227013" cy="265112"/>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1" name="Freeform 40"/>
              <p:cNvSpPr>
                <a:spLocks/>
              </p:cNvSpPr>
              <p:nvPr/>
            </p:nvSpPr>
            <p:spPr bwMode="auto">
              <a:xfrm>
                <a:off x="7428707" y="4156076"/>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2" name="Freeform 41"/>
              <p:cNvSpPr>
                <a:spLocks/>
              </p:cNvSpPr>
              <p:nvPr/>
            </p:nvSpPr>
            <p:spPr bwMode="auto">
              <a:xfrm>
                <a:off x="7108032" y="4352926"/>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3" name="Freeform 42"/>
              <p:cNvSpPr>
                <a:spLocks/>
              </p:cNvSpPr>
              <p:nvPr/>
            </p:nvSpPr>
            <p:spPr bwMode="auto">
              <a:xfrm>
                <a:off x="2901157" y="2716213"/>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4" name="Freeform 43"/>
              <p:cNvSpPr>
                <a:spLocks/>
              </p:cNvSpPr>
              <p:nvPr/>
            </p:nvSpPr>
            <p:spPr bwMode="auto">
              <a:xfrm>
                <a:off x="2248694" y="3622676"/>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5" name="Freeform 44"/>
              <p:cNvSpPr>
                <a:spLocks/>
              </p:cNvSpPr>
              <p:nvPr/>
            </p:nvSpPr>
            <p:spPr bwMode="auto">
              <a:xfrm>
                <a:off x="2524919" y="3708401"/>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6" name="Freeform 45"/>
              <p:cNvSpPr>
                <a:spLocks/>
              </p:cNvSpPr>
              <p:nvPr/>
            </p:nvSpPr>
            <p:spPr bwMode="auto">
              <a:xfrm>
                <a:off x="4787107" y="3181351"/>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7" name="Freeform 46"/>
              <p:cNvSpPr>
                <a:spLocks/>
              </p:cNvSpPr>
              <p:nvPr/>
            </p:nvSpPr>
            <p:spPr bwMode="auto">
              <a:xfrm>
                <a:off x="4699794" y="3092451"/>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8" name="Freeform 47"/>
              <p:cNvSpPr>
                <a:spLocks/>
              </p:cNvSpPr>
              <p:nvPr/>
            </p:nvSpPr>
            <p:spPr bwMode="auto">
              <a:xfrm>
                <a:off x="4691857" y="3028951"/>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49" name="Freeform 48"/>
              <p:cNvSpPr>
                <a:spLocks/>
              </p:cNvSpPr>
              <p:nvPr/>
            </p:nvSpPr>
            <p:spPr bwMode="auto">
              <a:xfrm>
                <a:off x="5490369" y="3205163"/>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0" name="Rectangle 49"/>
              <p:cNvSpPr>
                <a:spLocks noChangeArrowheads="1"/>
              </p:cNvSpPr>
              <p:nvPr/>
            </p:nvSpPr>
            <p:spPr bwMode="auto">
              <a:xfrm>
                <a:off x="5350669" y="3436938"/>
                <a:ext cx="0" cy="3175"/>
              </a:xfrm>
              <a:prstGeom prst="rect">
                <a:avLst/>
              </a:prstGeom>
              <a:solidFill>
                <a:srgbClr val="E6E6E6"/>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algn="ctr" eaLnBrk="1" hangingPunct="1">
                  <a:spcBef>
                    <a:spcPct val="15000"/>
                  </a:spcBef>
                </a:pPr>
                <a:endParaRPr lang="en-US" altLang="en-US"/>
              </a:p>
            </p:txBody>
          </p:sp>
          <p:sp>
            <p:nvSpPr>
              <p:cNvPr id="51" name="Freeform 50"/>
              <p:cNvSpPr>
                <a:spLocks/>
              </p:cNvSpPr>
              <p:nvPr/>
            </p:nvSpPr>
            <p:spPr bwMode="auto">
              <a:xfrm>
                <a:off x="5091907" y="3055938"/>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2" name="Freeform 51"/>
              <p:cNvSpPr>
                <a:spLocks/>
              </p:cNvSpPr>
              <p:nvPr/>
            </p:nvSpPr>
            <p:spPr bwMode="auto">
              <a:xfrm>
                <a:off x="5339557" y="3205163"/>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3" name="Freeform 52"/>
              <p:cNvSpPr>
                <a:spLocks/>
              </p:cNvSpPr>
              <p:nvPr/>
            </p:nvSpPr>
            <p:spPr bwMode="auto">
              <a:xfrm>
                <a:off x="5315744" y="3321051"/>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4" name="Freeform 53"/>
              <p:cNvSpPr>
                <a:spLocks/>
              </p:cNvSpPr>
              <p:nvPr/>
            </p:nvSpPr>
            <p:spPr bwMode="auto">
              <a:xfrm>
                <a:off x="5315744" y="3321051"/>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5" name="Freeform 54"/>
              <p:cNvSpPr>
                <a:spLocks/>
              </p:cNvSpPr>
              <p:nvPr/>
            </p:nvSpPr>
            <p:spPr bwMode="auto">
              <a:xfrm>
                <a:off x="5755482" y="3540126"/>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6" name="Freeform 55"/>
              <p:cNvSpPr>
                <a:spLocks/>
              </p:cNvSpPr>
              <p:nvPr/>
            </p:nvSpPr>
            <p:spPr bwMode="auto">
              <a:xfrm>
                <a:off x="5772944" y="3570288"/>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7" name="Freeform 56"/>
              <p:cNvSpPr>
                <a:spLocks/>
              </p:cNvSpPr>
              <p:nvPr/>
            </p:nvSpPr>
            <p:spPr bwMode="auto">
              <a:xfrm>
                <a:off x="5537994" y="3709988"/>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8" name="Freeform 57"/>
              <p:cNvSpPr>
                <a:spLocks/>
              </p:cNvSpPr>
              <p:nvPr/>
            </p:nvSpPr>
            <p:spPr bwMode="auto">
              <a:xfrm>
                <a:off x="5350669" y="3351213"/>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59" name="Freeform 58"/>
              <p:cNvSpPr>
                <a:spLocks/>
              </p:cNvSpPr>
              <p:nvPr/>
            </p:nvSpPr>
            <p:spPr bwMode="auto">
              <a:xfrm>
                <a:off x="5772944" y="3617913"/>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0" name="Freeform 59"/>
              <p:cNvSpPr>
                <a:spLocks/>
              </p:cNvSpPr>
              <p:nvPr/>
            </p:nvSpPr>
            <p:spPr bwMode="auto">
              <a:xfrm>
                <a:off x="5434807" y="3195638"/>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1" name="Freeform 60"/>
              <p:cNvSpPr>
                <a:spLocks/>
              </p:cNvSpPr>
              <p:nvPr/>
            </p:nvSpPr>
            <p:spPr bwMode="auto">
              <a:xfrm>
                <a:off x="5577682" y="3127376"/>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2" name="Freeform 61"/>
              <p:cNvSpPr>
                <a:spLocks/>
              </p:cNvSpPr>
              <p:nvPr/>
            </p:nvSpPr>
            <p:spPr bwMode="auto">
              <a:xfrm>
                <a:off x="4985544" y="2501901"/>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3" name="Freeform 62"/>
              <p:cNvSpPr>
                <a:spLocks/>
              </p:cNvSpPr>
              <p:nvPr/>
            </p:nvSpPr>
            <p:spPr bwMode="auto">
              <a:xfrm>
                <a:off x="5055394" y="2352676"/>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4" name="Freeform 63"/>
              <p:cNvSpPr>
                <a:spLocks/>
              </p:cNvSpPr>
              <p:nvPr/>
            </p:nvSpPr>
            <p:spPr bwMode="auto">
              <a:xfrm>
                <a:off x="5050632" y="2509838"/>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5" name="Freeform 64"/>
              <p:cNvSpPr>
                <a:spLocks/>
              </p:cNvSpPr>
              <p:nvPr/>
            </p:nvSpPr>
            <p:spPr bwMode="auto">
              <a:xfrm>
                <a:off x="4993482" y="2424113"/>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6" name="Freeform 65"/>
              <p:cNvSpPr>
                <a:spLocks/>
              </p:cNvSpPr>
              <p:nvPr/>
            </p:nvSpPr>
            <p:spPr bwMode="auto">
              <a:xfrm>
                <a:off x="4091782" y="3875088"/>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7" name="Freeform 66"/>
              <p:cNvSpPr>
                <a:spLocks/>
              </p:cNvSpPr>
              <p:nvPr/>
            </p:nvSpPr>
            <p:spPr bwMode="auto">
              <a:xfrm>
                <a:off x="4045744" y="3773488"/>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8" name="Freeform 67"/>
              <p:cNvSpPr>
                <a:spLocks/>
              </p:cNvSpPr>
              <p:nvPr/>
            </p:nvSpPr>
            <p:spPr bwMode="auto">
              <a:xfrm>
                <a:off x="4053682" y="3502026"/>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69" name="Freeform 68"/>
              <p:cNvSpPr>
                <a:spLocks/>
              </p:cNvSpPr>
              <p:nvPr/>
            </p:nvSpPr>
            <p:spPr bwMode="auto">
              <a:xfrm>
                <a:off x="5080794" y="3368676"/>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0" name="Freeform 69"/>
              <p:cNvSpPr>
                <a:spLocks/>
              </p:cNvSpPr>
              <p:nvPr/>
            </p:nvSpPr>
            <p:spPr bwMode="auto">
              <a:xfrm>
                <a:off x="4695032" y="3321051"/>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1" name="Freeform 70"/>
              <p:cNvSpPr>
                <a:spLocks/>
              </p:cNvSpPr>
              <p:nvPr/>
            </p:nvSpPr>
            <p:spPr bwMode="auto">
              <a:xfrm>
                <a:off x="4655344" y="3205163"/>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2" name="Freeform 71"/>
              <p:cNvSpPr>
                <a:spLocks/>
              </p:cNvSpPr>
              <p:nvPr/>
            </p:nvSpPr>
            <p:spPr bwMode="auto">
              <a:xfrm>
                <a:off x="4148932" y="3251201"/>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3" name="Freeform 72"/>
              <p:cNvSpPr>
                <a:spLocks/>
              </p:cNvSpPr>
              <p:nvPr/>
            </p:nvSpPr>
            <p:spPr bwMode="auto">
              <a:xfrm>
                <a:off x="4060032" y="3478213"/>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4" name="Freeform 73"/>
              <p:cNvSpPr>
                <a:spLocks/>
              </p:cNvSpPr>
              <p:nvPr/>
            </p:nvSpPr>
            <p:spPr bwMode="auto">
              <a:xfrm>
                <a:off x="4069557" y="3875088"/>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5" name="Freeform 74"/>
              <p:cNvSpPr>
                <a:spLocks/>
              </p:cNvSpPr>
              <p:nvPr/>
            </p:nvSpPr>
            <p:spPr bwMode="auto">
              <a:xfrm>
                <a:off x="5018882" y="3603626"/>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6" name="Freeform 75"/>
              <p:cNvSpPr>
                <a:spLocks/>
              </p:cNvSpPr>
              <p:nvPr/>
            </p:nvSpPr>
            <p:spPr bwMode="auto">
              <a:xfrm>
                <a:off x="4264819" y="3930651"/>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7" name="Freeform 76"/>
              <p:cNvSpPr>
                <a:spLocks/>
              </p:cNvSpPr>
              <p:nvPr/>
            </p:nvSpPr>
            <p:spPr bwMode="auto">
              <a:xfrm>
                <a:off x="4188619" y="3986213"/>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8" name="Freeform 77"/>
              <p:cNvSpPr>
                <a:spLocks/>
              </p:cNvSpPr>
              <p:nvPr/>
            </p:nvSpPr>
            <p:spPr bwMode="auto">
              <a:xfrm>
                <a:off x="4139407" y="3954463"/>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79" name="Rectangle 78"/>
              <p:cNvSpPr>
                <a:spLocks noChangeArrowheads="1"/>
              </p:cNvSpPr>
              <p:nvPr/>
            </p:nvSpPr>
            <p:spPr bwMode="auto">
              <a:xfrm>
                <a:off x="4255294" y="3478213"/>
                <a:ext cx="9525" cy="23813"/>
              </a:xfrm>
              <a:prstGeom prst="rect">
                <a:avLst/>
              </a:pr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algn="ctr" eaLnBrk="1" hangingPunct="1">
                  <a:spcBef>
                    <a:spcPct val="15000"/>
                  </a:spcBef>
                </a:pPr>
                <a:endParaRPr lang="en-US" altLang="en-US"/>
              </a:p>
            </p:txBody>
          </p:sp>
          <p:sp>
            <p:nvSpPr>
              <p:cNvPr id="80" name="Freeform 79"/>
              <p:cNvSpPr>
                <a:spLocks/>
              </p:cNvSpPr>
              <p:nvPr/>
            </p:nvSpPr>
            <p:spPr bwMode="auto">
              <a:xfrm>
                <a:off x="4255294" y="3205163"/>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1" name="Freeform 80"/>
              <p:cNvSpPr>
                <a:spLocks/>
              </p:cNvSpPr>
              <p:nvPr/>
            </p:nvSpPr>
            <p:spPr bwMode="auto">
              <a:xfrm>
                <a:off x="4255294" y="3205163"/>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2" name="Freeform 81"/>
              <p:cNvSpPr>
                <a:spLocks/>
              </p:cNvSpPr>
              <p:nvPr/>
            </p:nvSpPr>
            <p:spPr bwMode="auto">
              <a:xfrm>
                <a:off x="4985544" y="1744663"/>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3" name="Freeform 82"/>
              <p:cNvSpPr>
                <a:spLocks/>
              </p:cNvSpPr>
              <p:nvPr/>
            </p:nvSpPr>
            <p:spPr bwMode="auto">
              <a:xfrm>
                <a:off x="5260182" y="2673351"/>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4" name="Freeform 83"/>
              <p:cNvSpPr>
                <a:spLocks/>
              </p:cNvSpPr>
              <p:nvPr/>
            </p:nvSpPr>
            <p:spPr bwMode="auto">
              <a:xfrm>
                <a:off x="5158582" y="1087438"/>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5" name="Freeform 84"/>
              <p:cNvSpPr>
                <a:spLocks/>
              </p:cNvSpPr>
              <p:nvPr/>
            </p:nvSpPr>
            <p:spPr bwMode="auto">
              <a:xfrm>
                <a:off x="5631657" y="2565975"/>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6" name="Rectangle 85"/>
              <p:cNvSpPr>
                <a:spLocks noChangeArrowheads="1"/>
              </p:cNvSpPr>
              <p:nvPr/>
            </p:nvSpPr>
            <p:spPr bwMode="auto">
              <a:xfrm>
                <a:off x="4876007" y="2813051"/>
                <a:ext cx="9525" cy="1587"/>
              </a:xfrm>
              <a:prstGeom prst="rect">
                <a:avLst/>
              </a:prstGeom>
              <a:solidFill>
                <a:srgbClr val="E6E6E6"/>
              </a:solidFill>
              <a:ln w="9525">
                <a:no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algn="ctr" eaLnBrk="1" hangingPunct="1">
                  <a:spcBef>
                    <a:spcPct val="15000"/>
                  </a:spcBef>
                </a:pPr>
                <a:endParaRPr lang="en-US" altLang="en-US"/>
              </a:p>
            </p:txBody>
          </p:sp>
          <p:sp>
            <p:nvSpPr>
              <p:cNvPr id="87" name="Freeform 86"/>
              <p:cNvSpPr>
                <a:spLocks/>
              </p:cNvSpPr>
              <p:nvPr/>
            </p:nvSpPr>
            <p:spPr bwMode="auto">
              <a:xfrm>
                <a:off x="4588669" y="1657351"/>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8" name="Freeform 87"/>
              <p:cNvSpPr>
                <a:spLocks/>
              </p:cNvSpPr>
              <p:nvPr/>
            </p:nvSpPr>
            <p:spPr bwMode="auto">
              <a:xfrm>
                <a:off x="4744244" y="1806576"/>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89" name="Freeform 88"/>
              <p:cNvSpPr>
                <a:spLocks/>
              </p:cNvSpPr>
              <p:nvPr/>
            </p:nvSpPr>
            <p:spPr bwMode="auto">
              <a:xfrm>
                <a:off x="5018882" y="2673351"/>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0" name="Freeform 89"/>
              <p:cNvSpPr>
                <a:spLocks/>
              </p:cNvSpPr>
              <p:nvPr/>
            </p:nvSpPr>
            <p:spPr bwMode="auto">
              <a:xfrm>
                <a:off x="5276057" y="2673351"/>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1" name="Freeform 90"/>
              <p:cNvSpPr>
                <a:spLocks/>
              </p:cNvSpPr>
              <p:nvPr/>
            </p:nvSpPr>
            <p:spPr bwMode="auto">
              <a:xfrm>
                <a:off x="4963319" y="2547938"/>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2" name="Freeform 91"/>
              <p:cNvSpPr>
                <a:spLocks/>
              </p:cNvSpPr>
              <p:nvPr/>
            </p:nvSpPr>
            <p:spPr bwMode="auto">
              <a:xfrm>
                <a:off x="4822032" y="2571751"/>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3" name="Freeform 92"/>
              <p:cNvSpPr>
                <a:spLocks/>
              </p:cNvSpPr>
              <p:nvPr/>
            </p:nvSpPr>
            <p:spPr bwMode="auto">
              <a:xfrm>
                <a:off x="4475957" y="3594101"/>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4" name="Freeform 93"/>
              <p:cNvSpPr>
                <a:spLocks/>
              </p:cNvSpPr>
              <p:nvPr/>
            </p:nvSpPr>
            <p:spPr bwMode="auto">
              <a:xfrm>
                <a:off x="4475957" y="3594101"/>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5" name="Freeform 94"/>
              <p:cNvSpPr>
                <a:spLocks/>
              </p:cNvSpPr>
              <p:nvPr/>
            </p:nvSpPr>
            <p:spPr bwMode="auto">
              <a:xfrm>
                <a:off x="4171157" y="3554413"/>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6" name="Freeform 95"/>
              <p:cNvSpPr>
                <a:spLocks/>
              </p:cNvSpPr>
              <p:nvPr/>
            </p:nvSpPr>
            <p:spPr bwMode="auto">
              <a:xfrm>
                <a:off x="5498307" y="3908426"/>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7" name="Freeform 96"/>
              <p:cNvSpPr>
                <a:spLocks/>
              </p:cNvSpPr>
              <p:nvPr/>
            </p:nvSpPr>
            <p:spPr bwMode="auto">
              <a:xfrm>
                <a:off x="4822032" y="3884613"/>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8" name="Freeform 97"/>
              <p:cNvSpPr>
                <a:spLocks/>
              </p:cNvSpPr>
              <p:nvPr/>
            </p:nvSpPr>
            <p:spPr bwMode="auto">
              <a:xfrm>
                <a:off x="4822032" y="3884613"/>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99" name="Freeform 98"/>
              <p:cNvSpPr>
                <a:spLocks/>
              </p:cNvSpPr>
              <p:nvPr/>
            </p:nvSpPr>
            <p:spPr bwMode="auto">
              <a:xfrm>
                <a:off x="4806157" y="3603626"/>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0" name="Freeform 99"/>
              <p:cNvSpPr>
                <a:spLocks/>
              </p:cNvSpPr>
              <p:nvPr/>
            </p:nvSpPr>
            <p:spPr bwMode="auto">
              <a:xfrm>
                <a:off x="4806157" y="3603626"/>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1" name="Freeform 100"/>
              <p:cNvSpPr>
                <a:spLocks/>
              </p:cNvSpPr>
              <p:nvPr/>
            </p:nvSpPr>
            <p:spPr bwMode="auto">
              <a:xfrm>
                <a:off x="4885532" y="4749801"/>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2" name="Freeform 101"/>
              <p:cNvSpPr>
                <a:spLocks/>
              </p:cNvSpPr>
              <p:nvPr/>
            </p:nvSpPr>
            <p:spPr bwMode="auto">
              <a:xfrm>
                <a:off x="4971257" y="4633913"/>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3" name="Freeform 102"/>
              <p:cNvSpPr>
                <a:spLocks/>
              </p:cNvSpPr>
              <p:nvPr/>
            </p:nvSpPr>
            <p:spPr bwMode="auto">
              <a:xfrm>
                <a:off x="5214144" y="4452938"/>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4" name="Freeform 103"/>
              <p:cNvSpPr>
                <a:spLocks/>
              </p:cNvSpPr>
              <p:nvPr/>
            </p:nvSpPr>
            <p:spPr bwMode="auto">
              <a:xfrm>
                <a:off x="5214144" y="4211638"/>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5" name="Freeform 104"/>
              <p:cNvSpPr>
                <a:spLocks/>
              </p:cNvSpPr>
              <p:nvPr/>
            </p:nvSpPr>
            <p:spPr bwMode="auto">
              <a:xfrm>
                <a:off x="4774407" y="4335463"/>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6" name="Freeform 105"/>
              <p:cNvSpPr>
                <a:spLocks/>
              </p:cNvSpPr>
              <p:nvPr/>
            </p:nvSpPr>
            <p:spPr bwMode="auto">
              <a:xfrm>
                <a:off x="4774407" y="4054476"/>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7" name="Freeform 106"/>
              <p:cNvSpPr>
                <a:spLocks/>
              </p:cNvSpPr>
              <p:nvPr/>
            </p:nvSpPr>
            <p:spPr bwMode="auto">
              <a:xfrm>
                <a:off x="5291932" y="3741738"/>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8" name="Freeform 107"/>
              <p:cNvSpPr>
                <a:spLocks/>
              </p:cNvSpPr>
              <p:nvPr/>
            </p:nvSpPr>
            <p:spPr bwMode="auto">
              <a:xfrm>
                <a:off x="5315744" y="4070351"/>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09" name="Freeform 108"/>
              <p:cNvSpPr>
                <a:spLocks/>
              </p:cNvSpPr>
              <p:nvPr/>
            </p:nvSpPr>
            <p:spPr bwMode="auto">
              <a:xfrm>
                <a:off x="5095082" y="4578351"/>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0" name="Freeform 109"/>
              <p:cNvSpPr>
                <a:spLocks/>
              </p:cNvSpPr>
              <p:nvPr/>
            </p:nvSpPr>
            <p:spPr bwMode="auto">
              <a:xfrm>
                <a:off x="5025232" y="4095751"/>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1" name="Freeform 110"/>
              <p:cNvSpPr>
                <a:spLocks/>
              </p:cNvSpPr>
              <p:nvPr/>
            </p:nvSpPr>
            <p:spPr bwMode="auto">
              <a:xfrm>
                <a:off x="4352132" y="3813176"/>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2" name="Freeform 111"/>
              <p:cNvSpPr>
                <a:spLocks/>
              </p:cNvSpPr>
              <p:nvPr/>
            </p:nvSpPr>
            <p:spPr bwMode="auto">
              <a:xfrm>
                <a:off x="4352132" y="3813176"/>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3" name="Freeform 112"/>
              <p:cNvSpPr>
                <a:spLocks/>
              </p:cNvSpPr>
              <p:nvPr/>
            </p:nvSpPr>
            <p:spPr bwMode="auto">
              <a:xfrm>
                <a:off x="4475957" y="3916363"/>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4" name="Freeform 113"/>
              <p:cNvSpPr>
                <a:spLocks/>
              </p:cNvSpPr>
              <p:nvPr/>
            </p:nvSpPr>
            <p:spPr bwMode="auto">
              <a:xfrm>
                <a:off x="4475957" y="3916363"/>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5" name="Freeform 114"/>
              <p:cNvSpPr>
                <a:spLocks/>
              </p:cNvSpPr>
              <p:nvPr/>
            </p:nvSpPr>
            <p:spPr bwMode="auto">
              <a:xfrm>
                <a:off x="4398169" y="3922713"/>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6" name="Freeform 115"/>
              <p:cNvSpPr>
                <a:spLocks/>
              </p:cNvSpPr>
              <p:nvPr/>
            </p:nvSpPr>
            <p:spPr bwMode="auto">
              <a:xfrm>
                <a:off x="4548982" y="3821113"/>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7" name="Freeform 116"/>
              <p:cNvSpPr>
                <a:spLocks/>
              </p:cNvSpPr>
              <p:nvPr/>
            </p:nvSpPr>
            <p:spPr bwMode="auto">
              <a:xfrm>
                <a:off x="4837907" y="3922713"/>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8" name="Freeform 117"/>
              <p:cNvSpPr>
                <a:spLocks/>
              </p:cNvSpPr>
              <p:nvPr/>
            </p:nvSpPr>
            <p:spPr bwMode="auto">
              <a:xfrm>
                <a:off x="4744244" y="4095751"/>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19" name="Freeform 118"/>
              <p:cNvSpPr>
                <a:spLocks/>
              </p:cNvSpPr>
              <p:nvPr/>
            </p:nvSpPr>
            <p:spPr bwMode="auto">
              <a:xfrm>
                <a:off x="4704557" y="4143376"/>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0" name="Freeform 119"/>
              <p:cNvSpPr>
                <a:spLocks/>
              </p:cNvSpPr>
              <p:nvPr/>
            </p:nvSpPr>
            <p:spPr bwMode="auto">
              <a:xfrm>
                <a:off x="4672807" y="3884613"/>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1" name="Freeform 120"/>
              <p:cNvSpPr>
                <a:spLocks/>
              </p:cNvSpPr>
              <p:nvPr/>
            </p:nvSpPr>
            <p:spPr bwMode="auto">
              <a:xfrm>
                <a:off x="4672807" y="3884613"/>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2" name="Freeform 121"/>
              <p:cNvSpPr>
                <a:spLocks/>
              </p:cNvSpPr>
              <p:nvPr/>
            </p:nvSpPr>
            <p:spPr bwMode="auto">
              <a:xfrm>
                <a:off x="4499769" y="3875088"/>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3" name="Freeform 122"/>
              <p:cNvSpPr>
                <a:spLocks/>
              </p:cNvSpPr>
              <p:nvPr/>
            </p:nvSpPr>
            <p:spPr bwMode="auto">
              <a:xfrm>
                <a:off x="4475957" y="3916363"/>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4" name="Freeform 123"/>
              <p:cNvSpPr>
                <a:spLocks/>
              </p:cNvSpPr>
              <p:nvPr/>
            </p:nvSpPr>
            <p:spPr bwMode="auto">
              <a:xfrm>
                <a:off x="4768057" y="4611688"/>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5" name="Freeform 124"/>
              <p:cNvSpPr>
                <a:spLocks/>
              </p:cNvSpPr>
              <p:nvPr/>
            </p:nvSpPr>
            <p:spPr bwMode="auto">
              <a:xfrm>
                <a:off x="4499769" y="3719513"/>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6" name="Freeform 125"/>
              <p:cNvSpPr>
                <a:spLocks/>
              </p:cNvSpPr>
              <p:nvPr/>
            </p:nvSpPr>
            <p:spPr bwMode="auto">
              <a:xfrm>
                <a:off x="192882" y="1646238"/>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7" name="Freeform 126"/>
              <p:cNvSpPr>
                <a:spLocks/>
              </p:cNvSpPr>
              <p:nvPr/>
            </p:nvSpPr>
            <p:spPr bwMode="auto">
              <a:xfrm>
                <a:off x="869157" y="1608138"/>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8" name="Freeform 127"/>
              <p:cNvSpPr>
                <a:spLocks/>
              </p:cNvSpPr>
              <p:nvPr/>
            </p:nvSpPr>
            <p:spPr bwMode="auto">
              <a:xfrm>
                <a:off x="1269207" y="2817813"/>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29" name="Freeform 128"/>
              <p:cNvSpPr>
                <a:spLocks/>
              </p:cNvSpPr>
              <p:nvPr/>
            </p:nvSpPr>
            <p:spPr bwMode="auto">
              <a:xfrm>
                <a:off x="2185194" y="3824288"/>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0" name="Freeform 129"/>
              <p:cNvSpPr>
                <a:spLocks/>
              </p:cNvSpPr>
              <p:nvPr/>
            </p:nvSpPr>
            <p:spPr bwMode="auto">
              <a:xfrm>
                <a:off x="2224882" y="3927476"/>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1" name="Freeform 130"/>
              <p:cNvSpPr>
                <a:spLocks/>
              </p:cNvSpPr>
              <p:nvPr/>
            </p:nvSpPr>
            <p:spPr bwMode="auto">
              <a:xfrm>
                <a:off x="2312194" y="3967163"/>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2" name="Freeform 131"/>
              <p:cNvSpPr>
                <a:spLocks/>
              </p:cNvSpPr>
              <p:nvPr/>
            </p:nvSpPr>
            <p:spPr bwMode="auto">
              <a:xfrm>
                <a:off x="2405857" y="3897313"/>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3" name="Freeform 132"/>
              <p:cNvSpPr>
                <a:spLocks/>
              </p:cNvSpPr>
              <p:nvPr/>
            </p:nvSpPr>
            <p:spPr bwMode="auto">
              <a:xfrm>
                <a:off x="2145507" y="3802063"/>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4" name="Freeform 133"/>
              <p:cNvSpPr>
                <a:spLocks/>
              </p:cNvSpPr>
              <p:nvPr/>
            </p:nvSpPr>
            <p:spPr bwMode="auto">
              <a:xfrm>
                <a:off x="2066132" y="3760788"/>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5" name="Freeform 134"/>
              <p:cNvSpPr>
                <a:spLocks/>
              </p:cNvSpPr>
              <p:nvPr/>
            </p:nvSpPr>
            <p:spPr bwMode="auto">
              <a:xfrm>
                <a:off x="1456532" y="3348038"/>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6" name="Freeform 135"/>
              <p:cNvSpPr>
                <a:spLocks/>
              </p:cNvSpPr>
              <p:nvPr/>
            </p:nvSpPr>
            <p:spPr bwMode="auto">
              <a:xfrm rot="-852288">
                <a:off x="2690019" y="1370013"/>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7" name="Freeform 136"/>
              <p:cNvSpPr>
                <a:spLocks/>
              </p:cNvSpPr>
              <p:nvPr/>
            </p:nvSpPr>
            <p:spPr bwMode="auto">
              <a:xfrm>
                <a:off x="1723232" y="1611313"/>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8" name="Freeform 137"/>
              <p:cNvSpPr>
                <a:spLocks/>
              </p:cNvSpPr>
              <p:nvPr/>
            </p:nvSpPr>
            <p:spPr bwMode="auto">
              <a:xfrm>
                <a:off x="2075657" y="1906588"/>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39" name="Freeform 138"/>
              <p:cNvSpPr>
                <a:spLocks/>
              </p:cNvSpPr>
              <p:nvPr/>
            </p:nvSpPr>
            <p:spPr bwMode="auto">
              <a:xfrm>
                <a:off x="2432844" y="1939926"/>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0" name="Freeform 139"/>
              <p:cNvSpPr>
                <a:spLocks/>
              </p:cNvSpPr>
              <p:nvPr/>
            </p:nvSpPr>
            <p:spPr bwMode="auto">
              <a:xfrm>
                <a:off x="2082007" y="1522413"/>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E6E6E6"/>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1" name="Freeform 140"/>
              <p:cNvSpPr>
                <a:spLocks/>
              </p:cNvSpPr>
              <p:nvPr/>
            </p:nvSpPr>
            <p:spPr bwMode="auto">
              <a:xfrm>
                <a:off x="2269332" y="1990726"/>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2" name="Freeform 141"/>
              <p:cNvSpPr>
                <a:spLocks/>
              </p:cNvSpPr>
              <p:nvPr/>
            </p:nvSpPr>
            <p:spPr bwMode="auto">
              <a:xfrm>
                <a:off x="2153444" y="1628776"/>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3" name="Freeform 142"/>
              <p:cNvSpPr>
                <a:spLocks/>
              </p:cNvSpPr>
              <p:nvPr/>
            </p:nvSpPr>
            <p:spPr bwMode="auto">
              <a:xfrm>
                <a:off x="1635919" y="1562101"/>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4" name="Freeform 143"/>
              <p:cNvSpPr>
                <a:spLocks/>
              </p:cNvSpPr>
              <p:nvPr/>
            </p:nvSpPr>
            <p:spPr bwMode="auto">
              <a:xfrm>
                <a:off x="1804194" y="1508126"/>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5" name="Freeform 144"/>
              <p:cNvSpPr>
                <a:spLocks/>
              </p:cNvSpPr>
              <p:nvPr/>
            </p:nvSpPr>
            <p:spPr bwMode="auto">
              <a:xfrm>
                <a:off x="1743869" y="1458913"/>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6" name="Freeform 145"/>
              <p:cNvSpPr>
                <a:spLocks/>
              </p:cNvSpPr>
              <p:nvPr/>
            </p:nvSpPr>
            <p:spPr bwMode="auto">
              <a:xfrm>
                <a:off x="1959769" y="1520826"/>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7" name="Freeform 146"/>
              <p:cNvSpPr>
                <a:spLocks/>
              </p:cNvSpPr>
              <p:nvPr/>
            </p:nvSpPr>
            <p:spPr bwMode="auto">
              <a:xfrm>
                <a:off x="2053432" y="1570038"/>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8" name="Freeform 147"/>
              <p:cNvSpPr>
                <a:spLocks/>
              </p:cNvSpPr>
              <p:nvPr/>
            </p:nvSpPr>
            <p:spPr bwMode="auto">
              <a:xfrm>
                <a:off x="2043907" y="1506538"/>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49" name="Freeform 148"/>
              <p:cNvSpPr>
                <a:spLocks/>
              </p:cNvSpPr>
              <p:nvPr/>
            </p:nvSpPr>
            <p:spPr bwMode="auto">
              <a:xfrm>
                <a:off x="1874044" y="1441451"/>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0" name="Freeform 149"/>
              <p:cNvSpPr>
                <a:spLocks/>
              </p:cNvSpPr>
              <p:nvPr/>
            </p:nvSpPr>
            <p:spPr bwMode="auto">
              <a:xfrm flipV="1">
                <a:off x="2043907" y="1200151"/>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1" name="Freeform 150"/>
              <p:cNvSpPr>
                <a:spLocks/>
              </p:cNvSpPr>
              <p:nvPr/>
            </p:nvSpPr>
            <p:spPr bwMode="auto">
              <a:xfrm>
                <a:off x="2048669" y="1468438"/>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2" name="Freeform 151"/>
              <p:cNvSpPr>
                <a:spLocks/>
              </p:cNvSpPr>
              <p:nvPr/>
            </p:nvSpPr>
            <p:spPr bwMode="auto">
              <a:xfrm>
                <a:off x="2029619" y="1422401"/>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3" name="Freeform 152"/>
              <p:cNvSpPr>
                <a:spLocks/>
              </p:cNvSpPr>
              <p:nvPr/>
            </p:nvSpPr>
            <p:spPr bwMode="auto">
              <a:xfrm>
                <a:off x="1962944" y="1400176"/>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4" name="Freeform 153"/>
              <p:cNvSpPr>
                <a:spLocks/>
              </p:cNvSpPr>
              <p:nvPr/>
            </p:nvSpPr>
            <p:spPr bwMode="auto">
              <a:xfrm>
                <a:off x="1720057" y="1647826"/>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5" name="Freeform 154"/>
              <p:cNvSpPr>
                <a:spLocks/>
              </p:cNvSpPr>
              <p:nvPr/>
            </p:nvSpPr>
            <p:spPr bwMode="auto">
              <a:xfrm>
                <a:off x="2748757" y="3783013"/>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6" name="Freeform 155"/>
              <p:cNvSpPr>
                <a:spLocks/>
              </p:cNvSpPr>
              <p:nvPr/>
            </p:nvSpPr>
            <p:spPr bwMode="auto">
              <a:xfrm>
                <a:off x="3791744" y="2009776"/>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grpSp>
            <p:nvGrpSpPr>
              <p:cNvPr id="157" name="Group 156"/>
              <p:cNvGrpSpPr>
                <a:grpSpLocks/>
              </p:cNvGrpSpPr>
              <p:nvPr/>
            </p:nvGrpSpPr>
            <p:grpSpPr bwMode="auto">
              <a:xfrm>
                <a:off x="4264819" y="2398713"/>
                <a:ext cx="250825" cy="368300"/>
                <a:chOff x="2201" y="1250"/>
                <a:chExt cx="133" cy="193"/>
              </a:xfrm>
              <a:solidFill>
                <a:srgbClr val="CFCFCF"/>
              </a:solidFill>
            </p:grpSpPr>
            <p:sp>
              <p:nvSpPr>
                <p:cNvPr id="195" name="Freeform 19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6" name="Freeform 19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grpSp>
          <p:sp>
            <p:nvSpPr>
              <p:cNvPr id="158" name="Freeform 157"/>
              <p:cNvSpPr>
                <a:spLocks/>
              </p:cNvSpPr>
              <p:nvPr/>
            </p:nvSpPr>
            <p:spPr bwMode="auto">
              <a:xfrm>
                <a:off x="5247482" y="3248026"/>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59" name="Freeform 158"/>
              <p:cNvSpPr>
                <a:spLocks/>
              </p:cNvSpPr>
              <p:nvPr/>
            </p:nvSpPr>
            <p:spPr bwMode="auto">
              <a:xfrm>
                <a:off x="6314282" y="2633663"/>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0" name="Freeform 159"/>
              <p:cNvSpPr>
                <a:spLocks/>
              </p:cNvSpPr>
              <p:nvPr/>
            </p:nvSpPr>
            <p:spPr bwMode="auto">
              <a:xfrm>
                <a:off x="6453982" y="3963988"/>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1" name="Freeform 160"/>
              <p:cNvSpPr>
                <a:spLocks/>
              </p:cNvSpPr>
              <p:nvPr/>
            </p:nvSpPr>
            <p:spPr bwMode="auto">
              <a:xfrm>
                <a:off x="7177882" y="3681413"/>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2" name="Freeform 161"/>
              <p:cNvSpPr>
                <a:spLocks/>
              </p:cNvSpPr>
              <p:nvPr/>
            </p:nvSpPr>
            <p:spPr bwMode="auto">
              <a:xfrm>
                <a:off x="7468394" y="3548063"/>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3" name="Freeform 162"/>
              <p:cNvSpPr>
                <a:spLocks/>
              </p:cNvSpPr>
              <p:nvPr/>
            </p:nvSpPr>
            <p:spPr bwMode="auto">
              <a:xfrm>
                <a:off x="7703344" y="3305176"/>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4" name="Freeform 163"/>
              <p:cNvSpPr>
                <a:spLocks/>
              </p:cNvSpPr>
              <p:nvPr/>
            </p:nvSpPr>
            <p:spPr bwMode="auto">
              <a:xfrm>
                <a:off x="7450932" y="3727451"/>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5" name="Freeform 164"/>
              <p:cNvSpPr>
                <a:spLocks/>
              </p:cNvSpPr>
              <p:nvPr/>
            </p:nvSpPr>
            <p:spPr bwMode="auto">
              <a:xfrm>
                <a:off x="7508082" y="3954463"/>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6" name="Freeform 165"/>
              <p:cNvSpPr>
                <a:spLocks/>
              </p:cNvSpPr>
              <p:nvPr/>
            </p:nvSpPr>
            <p:spPr bwMode="auto">
              <a:xfrm>
                <a:off x="6665119" y="2681288"/>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7" name="Line 449"/>
              <p:cNvSpPr>
                <a:spLocks noChangeShapeType="1"/>
              </p:cNvSpPr>
              <p:nvPr/>
            </p:nvSpPr>
            <p:spPr bwMode="auto">
              <a:xfrm>
                <a:off x="7412832" y="3744913"/>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8" name="Freeform 167"/>
              <p:cNvSpPr>
                <a:spLocks/>
              </p:cNvSpPr>
              <p:nvPr/>
            </p:nvSpPr>
            <p:spPr bwMode="auto">
              <a:xfrm>
                <a:off x="7562057" y="3030538"/>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69" name="Freeform 168"/>
              <p:cNvSpPr>
                <a:spLocks/>
              </p:cNvSpPr>
              <p:nvPr/>
            </p:nvSpPr>
            <p:spPr bwMode="auto">
              <a:xfrm>
                <a:off x="7609682" y="3170238"/>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E6E6E6"/>
              </a:solidFill>
              <a:ln w="9525" cap="flat" cmpd="sng">
                <a:no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0" name="Freeform 169"/>
              <p:cNvSpPr>
                <a:spLocks/>
              </p:cNvSpPr>
              <p:nvPr/>
            </p:nvSpPr>
            <p:spPr bwMode="auto">
              <a:xfrm>
                <a:off x="2891632" y="4903788"/>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1" name="Freeform 170"/>
              <p:cNvSpPr>
                <a:spLocks/>
              </p:cNvSpPr>
              <p:nvPr/>
            </p:nvSpPr>
            <p:spPr bwMode="auto">
              <a:xfrm>
                <a:off x="2343944" y="4213226"/>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2" name="Freeform 171"/>
              <p:cNvSpPr>
                <a:spLocks/>
              </p:cNvSpPr>
              <p:nvPr/>
            </p:nvSpPr>
            <p:spPr bwMode="auto">
              <a:xfrm>
                <a:off x="2548732" y="4089401"/>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3" name="Freeform 172"/>
              <p:cNvSpPr>
                <a:spLocks/>
              </p:cNvSpPr>
              <p:nvPr/>
            </p:nvSpPr>
            <p:spPr bwMode="auto">
              <a:xfrm>
                <a:off x="2536032" y="4691063"/>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4" name="Freeform 173"/>
              <p:cNvSpPr>
                <a:spLocks/>
              </p:cNvSpPr>
              <p:nvPr/>
            </p:nvSpPr>
            <p:spPr bwMode="auto">
              <a:xfrm>
                <a:off x="2472532" y="4591051"/>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5" name="Freeform 174"/>
              <p:cNvSpPr>
                <a:spLocks/>
              </p:cNvSpPr>
              <p:nvPr/>
            </p:nvSpPr>
            <p:spPr bwMode="auto">
              <a:xfrm>
                <a:off x="2793207" y="4643438"/>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6" name="Freeform 175"/>
              <p:cNvSpPr>
                <a:spLocks/>
              </p:cNvSpPr>
              <p:nvPr/>
            </p:nvSpPr>
            <p:spPr bwMode="auto">
              <a:xfrm>
                <a:off x="2639219" y="4435476"/>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7" name="Freeform 176"/>
              <p:cNvSpPr>
                <a:spLocks/>
              </p:cNvSpPr>
              <p:nvPr/>
            </p:nvSpPr>
            <p:spPr bwMode="auto">
              <a:xfrm>
                <a:off x="2506687" y="4157568"/>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8" name="Freeform 177"/>
              <p:cNvSpPr>
                <a:spLocks/>
              </p:cNvSpPr>
              <p:nvPr/>
            </p:nvSpPr>
            <p:spPr bwMode="auto">
              <a:xfrm>
                <a:off x="2826544" y="4000501"/>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79" name="Freeform 178"/>
              <p:cNvSpPr>
                <a:spLocks/>
              </p:cNvSpPr>
              <p:nvPr/>
            </p:nvSpPr>
            <p:spPr bwMode="auto">
              <a:xfrm>
                <a:off x="3009107" y="4064001"/>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0" name="Freeform 179"/>
              <p:cNvSpPr>
                <a:spLocks/>
              </p:cNvSpPr>
              <p:nvPr/>
            </p:nvSpPr>
            <p:spPr bwMode="auto">
              <a:xfrm>
                <a:off x="2915444" y="4060826"/>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1" name="Freeform 180"/>
              <p:cNvSpPr>
                <a:spLocks/>
              </p:cNvSpPr>
              <p:nvPr/>
            </p:nvSpPr>
            <p:spPr bwMode="auto">
              <a:xfrm>
                <a:off x="2551907" y="3916363"/>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2" name="Freeform 181"/>
              <p:cNvSpPr>
                <a:spLocks/>
              </p:cNvSpPr>
              <p:nvPr/>
            </p:nvSpPr>
            <p:spPr bwMode="auto">
              <a:xfrm>
                <a:off x="2362994" y="4165601"/>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3" name="Freeform 182"/>
              <p:cNvSpPr>
                <a:spLocks/>
              </p:cNvSpPr>
              <p:nvPr/>
            </p:nvSpPr>
            <p:spPr bwMode="auto">
              <a:xfrm>
                <a:off x="4729957" y="2505076"/>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4" name="Freeform 183"/>
              <p:cNvSpPr>
                <a:spLocks/>
              </p:cNvSpPr>
              <p:nvPr/>
            </p:nvSpPr>
            <p:spPr bwMode="auto">
              <a:xfrm>
                <a:off x="5993055" y="3176903"/>
                <a:ext cx="431800" cy="417512"/>
              </a:xfrm>
              <a:custGeom>
                <a:avLst/>
                <a:gdLst>
                  <a:gd name="T0" fmla="*/ 2147483646 w 10795"/>
                  <a:gd name="T1" fmla="*/ 2147483646 h 10652"/>
                  <a:gd name="T2" fmla="*/ 2147483646 w 10795"/>
                  <a:gd name="T3" fmla="*/ 2147483646 h 10652"/>
                  <a:gd name="T4" fmla="*/ 2147483646 w 10795"/>
                  <a:gd name="T5" fmla="*/ 2147483646 h 10652"/>
                  <a:gd name="T6" fmla="*/ 2147483646 w 10795"/>
                  <a:gd name="T7" fmla="*/ 2147483646 h 10652"/>
                  <a:gd name="T8" fmla="*/ 2147483646 w 10795"/>
                  <a:gd name="T9" fmla="*/ 2147483646 h 10652"/>
                  <a:gd name="T10" fmla="*/ 2147483646 w 10795"/>
                  <a:gd name="T11" fmla="*/ 2147483646 h 10652"/>
                  <a:gd name="T12" fmla="*/ 2147483646 w 10795"/>
                  <a:gd name="T13" fmla="*/ 2147483646 h 10652"/>
                  <a:gd name="T14" fmla="*/ 2147483646 w 10795"/>
                  <a:gd name="T15" fmla="*/ 2147483646 h 10652"/>
                  <a:gd name="T16" fmla="*/ 2147483646 w 10795"/>
                  <a:gd name="T17" fmla="*/ 2147483646 h 10652"/>
                  <a:gd name="T18" fmla="*/ 2147483646 w 10795"/>
                  <a:gd name="T19" fmla="*/ 2147483646 h 10652"/>
                  <a:gd name="T20" fmla="*/ 2147483646 w 10795"/>
                  <a:gd name="T21" fmla="*/ 2147483646 h 10652"/>
                  <a:gd name="T22" fmla="*/ 2147483646 w 10795"/>
                  <a:gd name="T23" fmla="*/ 2147483646 h 10652"/>
                  <a:gd name="T24" fmla="*/ 2147483646 w 10795"/>
                  <a:gd name="T25" fmla="*/ 2147483646 h 10652"/>
                  <a:gd name="T26" fmla="*/ 2147483646 w 10795"/>
                  <a:gd name="T27" fmla="*/ 2147483646 h 10652"/>
                  <a:gd name="T28" fmla="*/ 2147483646 w 10795"/>
                  <a:gd name="T29" fmla="*/ 360875000 h 10652"/>
                  <a:gd name="T30" fmla="*/ 2147483646 w 10795"/>
                  <a:gd name="T31" fmla="*/ 2147483646 h 10652"/>
                  <a:gd name="T32" fmla="*/ 2147483646 w 10795"/>
                  <a:gd name="T33" fmla="*/ 2147483646 h 10652"/>
                  <a:gd name="T34" fmla="*/ 2147483646 w 10795"/>
                  <a:gd name="T35" fmla="*/ 2147483646 h 10652"/>
                  <a:gd name="T36" fmla="*/ 2147483646 w 10795"/>
                  <a:gd name="T37" fmla="*/ 2147483646 h 10652"/>
                  <a:gd name="T38" fmla="*/ 2147483646 w 10795"/>
                  <a:gd name="T39" fmla="*/ 2147483646 h 10652"/>
                  <a:gd name="T40" fmla="*/ 2147483646 w 10795"/>
                  <a:gd name="T41" fmla="*/ 2147483646 h 10652"/>
                  <a:gd name="T42" fmla="*/ 2147483646 w 10795"/>
                  <a:gd name="T43" fmla="*/ 2147483646 h 10652"/>
                  <a:gd name="T44" fmla="*/ 2147483646 w 10795"/>
                  <a:gd name="T45" fmla="*/ 2147483646 h 10652"/>
                  <a:gd name="T46" fmla="*/ 2147483646 w 10795"/>
                  <a:gd name="T47" fmla="*/ 2147483646 h 10652"/>
                  <a:gd name="T48" fmla="*/ 2147483646 w 10795"/>
                  <a:gd name="T49" fmla="*/ 2147483646 h 10652"/>
                  <a:gd name="T50" fmla="*/ 2147483646 w 10795"/>
                  <a:gd name="T51" fmla="*/ 2147483646 h 10652"/>
                  <a:gd name="T52" fmla="*/ 2147483646 w 10795"/>
                  <a:gd name="T53" fmla="*/ 2147483646 h 10652"/>
                  <a:gd name="T54" fmla="*/ 2147483646 w 10795"/>
                  <a:gd name="T55" fmla="*/ 2147483646 h 10652"/>
                  <a:gd name="T56" fmla="*/ 2147483646 w 10795"/>
                  <a:gd name="T57" fmla="*/ 2147483646 h 10652"/>
                  <a:gd name="T58" fmla="*/ 2147483646 w 10795"/>
                  <a:gd name="T59" fmla="*/ 2147483646 h 10652"/>
                  <a:gd name="T60" fmla="*/ 2147483646 w 10795"/>
                  <a:gd name="T61" fmla="*/ 2147483646 h 10652"/>
                  <a:gd name="T62" fmla="*/ 2147483646 w 10795"/>
                  <a:gd name="T63" fmla="*/ 2147483646 h 10652"/>
                  <a:gd name="T64" fmla="*/ 2147483646 w 10795"/>
                  <a:gd name="T65" fmla="*/ 2147483646 h 10652"/>
                  <a:gd name="T66" fmla="*/ 2147483646 w 10795"/>
                  <a:gd name="T67" fmla="*/ 2147483646 h 10652"/>
                  <a:gd name="T68" fmla="*/ 2147483646 w 10795"/>
                  <a:gd name="T69" fmla="*/ 2147483646 h 10652"/>
                  <a:gd name="T70" fmla="*/ 2147483646 w 10795"/>
                  <a:gd name="T71" fmla="*/ 2147483646 h 10652"/>
                  <a:gd name="T72" fmla="*/ 2147483646 w 10795"/>
                  <a:gd name="T73" fmla="*/ 2147483646 h 10652"/>
                  <a:gd name="T74" fmla="*/ 2147483646 w 10795"/>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5" name="Freeform 184"/>
              <p:cNvSpPr>
                <a:spLocks/>
              </p:cNvSpPr>
              <p:nvPr/>
            </p:nvSpPr>
            <p:spPr bwMode="auto">
              <a:xfrm>
                <a:off x="5981943" y="3179736"/>
                <a:ext cx="341312" cy="276225"/>
              </a:xfrm>
              <a:custGeom>
                <a:avLst/>
                <a:gdLst>
                  <a:gd name="T0" fmla="*/ 2147483646 w 10000"/>
                  <a:gd name="T1" fmla="*/ 2147483646 h 11017"/>
                  <a:gd name="T2" fmla="*/ 2147483646 w 10000"/>
                  <a:gd name="T3" fmla="*/ 2147483646 h 11017"/>
                  <a:gd name="T4" fmla="*/ 2147483646 w 10000"/>
                  <a:gd name="T5" fmla="*/ 2147483646 h 11017"/>
                  <a:gd name="T6" fmla="*/ 2147483646 w 10000"/>
                  <a:gd name="T7" fmla="*/ 2147483646 h 11017"/>
                  <a:gd name="T8" fmla="*/ 2147483646 w 10000"/>
                  <a:gd name="T9" fmla="*/ 0 h 11017"/>
                  <a:gd name="T10" fmla="*/ 2147483646 w 10000"/>
                  <a:gd name="T11" fmla="*/ 2147483646 h 11017"/>
                  <a:gd name="T12" fmla="*/ 2147483646 w 10000"/>
                  <a:gd name="T13" fmla="*/ 2147483646 h 11017"/>
                  <a:gd name="T14" fmla="*/ 2147483646 w 10000"/>
                  <a:gd name="T15" fmla="*/ 2147483646 h 11017"/>
                  <a:gd name="T16" fmla="*/ 2147483646 w 10000"/>
                  <a:gd name="T17" fmla="*/ 2147483646 h 11017"/>
                  <a:gd name="T18" fmla="*/ 2147483646 w 10000"/>
                  <a:gd name="T19" fmla="*/ 2147483646 h 11017"/>
                  <a:gd name="T20" fmla="*/ 2147483646 w 10000"/>
                  <a:gd name="T21" fmla="*/ 2147483646 h 11017"/>
                  <a:gd name="T22" fmla="*/ 2147483646 w 10000"/>
                  <a:gd name="T23" fmla="*/ 2147483646 h 11017"/>
                  <a:gd name="T24" fmla="*/ 2147483646 w 10000"/>
                  <a:gd name="T25" fmla="*/ 2147483646 h 11017"/>
                  <a:gd name="T26" fmla="*/ 2147483646 w 10000"/>
                  <a:gd name="T27" fmla="*/ 2147483646 h 11017"/>
                  <a:gd name="T28" fmla="*/ 2147483646 w 10000"/>
                  <a:gd name="T29" fmla="*/ 2147483646 h 11017"/>
                  <a:gd name="T30" fmla="*/ 2147483646 w 10000"/>
                  <a:gd name="T31" fmla="*/ 2147483646 h 11017"/>
                  <a:gd name="T32" fmla="*/ 2147483646 w 10000"/>
                  <a:gd name="T33" fmla="*/ 2147483646 h 11017"/>
                  <a:gd name="T34" fmla="*/ 0 w 10000"/>
                  <a:gd name="T35" fmla="*/ 2147483646 h 11017"/>
                  <a:gd name="T36" fmla="*/ 0 w 10000"/>
                  <a:gd name="T37" fmla="*/ 2147483646 h 11017"/>
                  <a:gd name="T38" fmla="*/ 2147483646 w 10000"/>
                  <a:gd name="T39" fmla="*/ 2147483646 h 11017"/>
                  <a:gd name="T40" fmla="*/ 2147483646 w 10000"/>
                  <a:gd name="T41" fmla="*/ 2147483646 h 11017"/>
                  <a:gd name="T42" fmla="*/ 2147483646 w 10000"/>
                  <a:gd name="T43" fmla="*/ 2147483646 h 11017"/>
                  <a:gd name="T44" fmla="*/ 2147483646 w 10000"/>
                  <a:gd name="T45" fmla="*/ 2147483646 h 11017"/>
                  <a:gd name="T46" fmla="*/ 2147483646 w 10000"/>
                  <a:gd name="T47" fmla="*/ 2147483646 h 11017"/>
                  <a:gd name="T48" fmla="*/ 2147483646 w 10000"/>
                  <a:gd name="T49" fmla="*/ 2147483646 h 11017"/>
                  <a:gd name="T50" fmla="*/ 2147483646 w 10000"/>
                  <a:gd name="T51" fmla="*/ 2147483646 h 11017"/>
                  <a:gd name="T52" fmla="*/ 2147483646 w 10000"/>
                  <a:gd name="T53" fmla="*/ 2147483646 h 11017"/>
                  <a:gd name="T54" fmla="*/ 2147483646 w 10000"/>
                  <a:gd name="T55" fmla="*/ 2147483646 h 11017"/>
                  <a:gd name="T56" fmla="*/ 2147483646 w 10000"/>
                  <a:gd name="T57" fmla="*/ 2147483646 h 11017"/>
                  <a:gd name="T58" fmla="*/ 2147483646 w 10000"/>
                  <a:gd name="T59" fmla="*/ 2147483646 h 11017"/>
                  <a:gd name="T60" fmla="*/ 2147483646 w 10000"/>
                  <a:gd name="T61" fmla="*/ 2147483646 h 11017"/>
                  <a:gd name="T62" fmla="*/ 2147483646 w 10000"/>
                  <a:gd name="T63" fmla="*/ 2147483646 h 11017"/>
                  <a:gd name="T64" fmla="*/ 2147483646 w 10000"/>
                  <a:gd name="T65" fmla="*/ 2147483646 h 11017"/>
                  <a:gd name="T66" fmla="*/ 2147483646 w 10000"/>
                  <a:gd name="T67" fmla="*/ 2147483646 h 11017"/>
                  <a:gd name="T68" fmla="*/ 2147483646 w 10000"/>
                  <a:gd name="T69" fmla="*/ 2147483646 h 11017"/>
                  <a:gd name="T70" fmla="*/ 2147483646 w 10000"/>
                  <a:gd name="T71" fmla="*/ 2147483646 h 11017"/>
                  <a:gd name="T72" fmla="*/ 2147483646 w 10000"/>
                  <a:gd name="T73" fmla="*/ 2147483646 h 11017"/>
                  <a:gd name="T74" fmla="*/ 2147483646 w 10000"/>
                  <a:gd name="T75" fmla="*/ 2147483646 h 11017"/>
                  <a:gd name="T76" fmla="*/ 2147483646 w 10000"/>
                  <a:gd name="T77" fmla="*/ 2147483646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6" name="Freeform 185"/>
              <p:cNvSpPr>
                <a:spLocks/>
              </p:cNvSpPr>
              <p:nvPr/>
            </p:nvSpPr>
            <p:spPr bwMode="auto">
              <a:xfrm>
                <a:off x="6706394" y="3484563"/>
                <a:ext cx="112713" cy="1397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7" name="Freeform 186"/>
              <p:cNvSpPr>
                <a:spLocks/>
              </p:cNvSpPr>
              <p:nvPr/>
            </p:nvSpPr>
            <p:spPr bwMode="auto">
              <a:xfrm>
                <a:off x="6530182" y="3378201"/>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8" name="Freeform 187"/>
              <p:cNvSpPr>
                <a:spLocks/>
              </p:cNvSpPr>
              <p:nvPr/>
            </p:nvSpPr>
            <p:spPr bwMode="auto">
              <a:xfrm>
                <a:off x="6877844" y="3513138"/>
                <a:ext cx="233363" cy="490538"/>
              </a:xfrm>
              <a:custGeom>
                <a:avLst/>
                <a:gdLst>
                  <a:gd name="T0" fmla="*/ 1296617862 w 11115"/>
                  <a:gd name="T1" fmla="*/ 0 h 10000"/>
                  <a:gd name="T2" fmla="*/ 1014318022 w 11115"/>
                  <a:gd name="T3" fmla="*/ 2147483646 h 10000"/>
                  <a:gd name="T4" fmla="*/ 876662132 w 11115"/>
                  <a:gd name="T5" fmla="*/ 2147483646 h 10000"/>
                  <a:gd name="T6" fmla="*/ 833108975 w 11115"/>
                  <a:gd name="T7" fmla="*/ 2147483646 h 10000"/>
                  <a:gd name="T8" fmla="*/ 359688197 w 11115"/>
                  <a:gd name="T9" fmla="*/ 2147483646 h 10000"/>
                  <a:gd name="T10" fmla="*/ 70188704 w 11115"/>
                  <a:gd name="T11" fmla="*/ 2147483646 h 10000"/>
                  <a:gd name="T12" fmla="*/ 0 w 11115"/>
                  <a:gd name="T13" fmla="*/ 2147483646 h 10000"/>
                  <a:gd name="T14" fmla="*/ 479454939 w 11115"/>
                  <a:gd name="T15" fmla="*/ 2147483646 h 10000"/>
                  <a:gd name="T16" fmla="*/ 371738000 w 11115"/>
                  <a:gd name="T17" fmla="*/ 2147483646 h 10000"/>
                  <a:gd name="T18" fmla="*/ 923713488 w 11115"/>
                  <a:gd name="T19" fmla="*/ 2147483646 h 10000"/>
                  <a:gd name="T20" fmla="*/ 1240431715 w 11115"/>
                  <a:gd name="T21" fmla="*/ 2147483646 h 10000"/>
                  <a:gd name="T22" fmla="*/ 1064090476 w 11115"/>
                  <a:gd name="T23" fmla="*/ 2147483646 h 10000"/>
                  <a:gd name="T24" fmla="*/ 1180552953 w 11115"/>
                  <a:gd name="T25" fmla="*/ 2147483646 h 10000"/>
                  <a:gd name="T26" fmla="*/ 1299347758 w 11115"/>
                  <a:gd name="T27" fmla="*/ 2147483646 h 10000"/>
                  <a:gd name="T28" fmla="*/ 1436411642 w 11115"/>
                  <a:gd name="T29" fmla="*/ 2147483646 h 10000"/>
                  <a:gd name="T30" fmla="*/ 1469080908 w 11115"/>
                  <a:gd name="T31" fmla="*/ 2147483646 h 10000"/>
                  <a:gd name="T32" fmla="*/ 1751186353 w 11115"/>
                  <a:gd name="T33" fmla="*/ 2147483646 h 10000"/>
                  <a:gd name="T34" fmla="*/ 1628893350 w 11115"/>
                  <a:gd name="T35" fmla="*/ 2147483646 h 10000"/>
                  <a:gd name="T36" fmla="*/ 1429609158 w 11115"/>
                  <a:gd name="T37" fmla="*/ 2147483646 h 10000"/>
                  <a:gd name="T38" fmla="*/ 1529154066 w 11115"/>
                  <a:gd name="T39" fmla="*/ 2147483646 h 10000"/>
                  <a:gd name="T40" fmla="*/ 1512430411 w 11115"/>
                  <a:gd name="T41" fmla="*/ 2147483646 h 10000"/>
                  <a:gd name="T42" fmla="*/ 1246845408 w 11115"/>
                  <a:gd name="T43" fmla="*/ 2147483646 h 10000"/>
                  <a:gd name="T44" fmla="*/ 1379642749 w 11115"/>
                  <a:gd name="T45" fmla="*/ 2147483646 h 10000"/>
                  <a:gd name="T46" fmla="*/ 1539065958 w 11115"/>
                  <a:gd name="T47" fmla="*/ 2147483646 h 10000"/>
                  <a:gd name="T48" fmla="*/ 1883011737 w 11115"/>
                  <a:gd name="T49" fmla="*/ 2147483646 h 10000"/>
                  <a:gd name="T50" fmla="*/ 2007831422 w 11115"/>
                  <a:gd name="T51" fmla="*/ 2147483646 h 10000"/>
                  <a:gd name="T52" fmla="*/ 2147483646 w 11115"/>
                  <a:gd name="T53" fmla="*/ 2147483646 h 10000"/>
                  <a:gd name="T54" fmla="*/ 1877560763 w 11115"/>
                  <a:gd name="T55" fmla="*/ 2147483646 h 10000"/>
                  <a:gd name="T56" fmla="*/ 1862207137 w 11115"/>
                  <a:gd name="T57" fmla="*/ 2147483646 h 10000"/>
                  <a:gd name="T58" fmla="*/ 1728437817 w 11115"/>
                  <a:gd name="T59" fmla="*/ 2147483646 h 10000"/>
                  <a:gd name="T60" fmla="*/ 1716582389 w 11115"/>
                  <a:gd name="T61" fmla="*/ 2147483646 h 10000"/>
                  <a:gd name="T62" fmla="*/ 1512236456 w 11115"/>
                  <a:gd name="T63" fmla="*/ 2147483646 h 10000"/>
                  <a:gd name="T64" fmla="*/ 1444574434 w 11115"/>
                  <a:gd name="T65" fmla="*/ 2147483646 h 10000"/>
                  <a:gd name="T66" fmla="*/ 1379642749 w 11115"/>
                  <a:gd name="T67" fmla="*/ 2147483646 h 10000"/>
                  <a:gd name="T68" fmla="*/ 1529154066 w 11115"/>
                  <a:gd name="T69" fmla="*/ 2147483646 h 10000"/>
                  <a:gd name="T70" fmla="*/ 1529154066 w 11115"/>
                  <a:gd name="T71" fmla="*/ 2147483646 h 10000"/>
                  <a:gd name="T72" fmla="*/ 1296617862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89" name="Freeform 188"/>
              <p:cNvSpPr>
                <a:spLocks/>
              </p:cNvSpPr>
              <p:nvPr/>
            </p:nvSpPr>
            <p:spPr bwMode="auto">
              <a:xfrm>
                <a:off x="6769894" y="3463926"/>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0" name="Freeform 189"/>
              <p:cNvSpPr>
                <a:spLocks/>
              </p:cNvSpPr>
              <p:nvPr/>
            </p:nvSpPr>
            <p:spPr bwMode="auto">
              <a:xfrm>
                <a:off x="7104857" y="4089401"/>
                <a:ext cx="128587" cy="147637"/>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1" name="Freeform 190"/>
              <p:cNvSpPr>
                <a:spLocks/>
              </p:cNvSpPr>
              <p:nvPr/>
            </p:nvSpPr>
            <p:spPr bwMode="auto">
              <a:xfrm>
                <a:off x="7139782" y="3632201"/>
                <a:ext cx="200025" cy="393700"/>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2" name="Freeform 191"/>
              <p:cNvSpPr>
                <a:spLocks/>
              </p:cNvSpPr>
              <p:nvPr/>
            </p:nvSpPr>
            <p:spPr bwMode="auto">
              <a:xfrm>
                <a:off x="7077869" y="3657601"/>
                <a:ext cx="211138" cy="230187"/>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3" name="Freeform 192"/>
              <p:cNvSpPr>
                <a:spLocks/>
              </p:cNvSpPr>
              <p:nvPr/>
            </p:nvSpPr>
            <p:spPr bwMode="auto">
              <a:xfrm>
                <a:off x="6879432" y="3519488"/>
                <a:ext cx="269875" cy="490538"/>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194" name="Freeform 193"/>
              <p:cNvSpPr>
                <a:spLocks/>
              </p:cNvSpPr>
              <p:nvPr/>
            </p:nvSpPr>
            <p:spPr bwMode="auto">
              <a:xfrm>
                <a:off x="7141369" y="3873501"/>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grpSp>
        <p:sp>
          <p:nvSpPr>
            <p:cNvPr id="200" name="Freeform 199"/>
            <p:cNvSpPr>
              <a:spLocks/>
            </p:cNvSpPr>
            <p:nvPr/>
          </p:nvSpPr>
          <p:spPr bwMode="auto">
            <a:xfrm>
              <a:off x="10324587" y="5584213"/>
              <a:ext cx="179680" cy="205123"/>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01" name="Freeform 200"/>
            <p:cNvSpPr>
              <a:spLocks/>
            </p:cNvSpPr>
            <p:nvPr/>
          </p:nvSpPr>
          <p:spPr bwMode="auto">
            <a:xfrm>
              <a:off x="10488887" y="5389562"/>
              <a:ext cx="125617" cy="201942"/>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02" name="Freeform 201"/>
            <p:cNvSpPr>
              <a:spLocks/>
            </p:cNvSpPr>
            <p:nvPr/>
          </p:nvSpPr>
          <p:spPr bwMode="auto">
            <a:xfrm>
              <a:off x="8922995" y="4757240"/>
              <a:ext cx="990626" cy="752112"/>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CFCFCF"/>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03" name="Freeform 202"/>
            <p:cNvSpPr>
              <a:spLocks/>
            </p:cNvSpPr>
            <p:nvPr/>
          </p:nvSpPr>
          <p:spPr bwMode="auto">
            <a:xfrm>
              <a:off x="9742825" y="5562780"/>
              <a:ext cx="87456" cy="119257"/>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04" name="Freeform 203"/>
            <p:cNvSpPr>
              <a:spLocks/>
            </p:cNvSpPr>
            <p:nvPr/>
          </p:nvSpPr>
          <p:spPr bwMode="auto">
            <a:xfrm>
              <a:off x="9442723" y="4374387"/>
              <a:ext cx="216252" cy="186040"/>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sp>
          <p:nvSpPr>
            <p:cNvPr id="205" name="Freeform 204"/>
            <p:cNvSpPr>
              <a:spLocks/>
            </p:cNvSpPr>
            <p:nvPr/>
          </p:nvSpPr>
          <p:spPr bwMode="auto">
            <a:xfrm>
              <a:off x="9674327" y="4420466"/>
              <a:ext cx="174910" cy="170139"/>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E6E6E6"/>
            </a:solidFill>
            <a:ln w="9525">
              <a:solidFill>
                <a:schemeClr val="bg1"/>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a:p>
          </p:txBody>
        </p:sp>
      </p:grpSp>
      <p:sp>
        <p:nvSpPr>
          <p:cNvPr id="209" name="Oval 208"/>
          <p:cNvSpPr/>
          <p:nvPr/>
        </p:nvSpPr>
        <p:spPr>
          <a:xfrm>
            <a:off x="8827575" y="4361917"/>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p:cNvSpPr/>
          <p:nvPr/>
        </p:nvSpPr>
        <p:spPr>
          <a:xfrm>
            <a:off x="9084709" y="3695265"/>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Oval 210"/>
          <p:cNvSpPr/>
          <p:nvPr/>
        </p:nvSpPr>
        <p:spPr>
          <a:xfrm>
            <a:off x="8944602" y="417469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Oval 211"/>
          <p:cNvSpPr/>
          <p:nvPr/>
        </p:nvSpPr>
        <p:spPr>
          <a:xfrm>
            <a:off x="6241024" y="302661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Oval 212"/>
          <p:cNvSpPr/>
          <p:nvPr/>
        </p:nvSpPr>
        <p:spPr>
          <a:xfrm>
            <a:off x="6289603" y="2658652"/>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Oval 213"/>
          <p:cNvSpPr/>
          <p:nvPr/>
        </p:nvSpPr>
        <p:spPr>
          <a:xfrm>
            <a:off x="6149533" y="3022221"/>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Oval 214"/>
          <p:cNvSpPr/>
          <p:nvPr/>
        </p:nvSpPr>
        <p:spPr>
          <a:xfrm>
            <a:off x="6025844" y="296402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p:cNvSpPr/>
          <p:nvPr/>
        </p:nvSpPr>
        <p:spPr>
          <a:xfrm>
            <a:off x="6030036" y="308825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p:cNvSpPr/>
          <p:nvPr/>
        </p:nvSpPr>
        <p:spPr>
          <a:xfrm>
            <a:off x="5922737" y="2755535"/>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Oval 217"/>
          <p:cNvSpPr/>
          <p:nvPr/>
        </p:nvSpPr>
        <p:spPr>
          <a:xfrm>
            <a:off x="5942614" y="271904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p:cNvSpPr/>
          <p:nvPr/>
        </p:nvSpPr>
        <p:spPr>
          <a:xfrm>
            <a:off x="5919422" y="268202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Oval 219"/>
          <p:cNvSpPr/>
          <p:nvPr/>
        </p:nvSpPr>
        <p:spPr>
          <a:xfrm>
            <a:off x="5889348" y="2648300"/>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p:cNvSpPr/>
          <p:nvPr/>
        </p:nvSpPr>
        <p:spPr>
          <a:xfrm>
            <a:off x="5968246" y="276167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Oval 221"/>
          <p:cNvSpPr/>
          <p:nvPr/>
        </p:nvSpPr>
        <p:spPr>
          <a:xfrm>
            <a:off x="5898946" y="2796408"/>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p:cNvSpPr/>
          <p:nvPr/>
        </p:nvSpPr>
        <p:spPr>
          <a:xfrm>
            <a:off x="5942614" y="279864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Oval 223"/>
          <p:cNvSpPr/>
          <p:nvPr/>
        </p:nvSpPr>
        <p:spPr>
          <a:xfrm>
            <a:off x="5986090" y="2809128"/>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Oval 224"/>
          <p:cNvSpPr/>
          <p:nvPr/>
        </p:nvSpPr>
        <p:spPr>
          <a:xfrm>
            <a:off x="5925849" y="2846308"/>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Oval 225"/>
          <p:cNvSpPr/>
          <p:nvPr/>
        </p:nvSpPr>
        <p:spPr>
          <a:xfrm>
            <a:off x="3978881" y="3057912"/>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Oval 226"/>
          <p:cNvSpPr/>
          <p:nvPr/>
        </p:nvSpPr>
        <p:spPr>
          <a:xfrm>
            <a:off x="3872322" y="3260532"/>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Oval 227"/>
          <p:cNvSpPr/>
          <p:nvPr/>
        </p:nvSpPr>
        <p:spPr>
          <a:xfrm>
            <a:off x="3736763" y="323200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Oval 228"/>
          <p:cNvSpPr/>
          <p:nvPr/>
        </p:nvSpPr>
        <p:spPr>
          <a:xfrm>
            <a:off x="3649105" y="329825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Oval 229"/>
          <p:cNvSpPr/>
          <p:nvPr/>
        </p:nvSpPr>
        <p:spPr>
          <a:xfrm>
            <a:off x="3610972" y="333423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Oval 230"/>
          <p:cNvSpPr/>
          <p:nvPr/>
        </p:nvSpPr>
        <p:spPr>
          <a:xfrm>
            <a:off x="3653648" y="334936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Oval 232"/>
          <p:cNvSpPr/>
          <p:nvPr/>
        </p:nvSpPr>
        <p:spPr>
          <a:xfrm>
            <a:off x="3546831" y="3364720"/>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Oval 234"/>
          <p:cNvSpPr/>
          <p:nvPr/>
        </p:nvSpPr>
        <p:spPr>
          <a:xfrm>
            <a:off x="3683474" y="3480069"/>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6" name="Oval 235"/>
          <p:cNvSpPr/>
          <p:nvPr/>
        </p:nvSpPr>
        <p:spPr>
          <a:xfrm>
            <a:off x="3753884" y="3706105"/>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7" name="Oval 236"/>
          <p:cNvSpPr/>
          <p:nvPr/>
        </p:nvSpPr>
        <p:spPr>
          <a:xfrm>
            <a:off x="3197482" y="367142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8" name="Oval 237"/>
          <p:cNvSpPr/>
          <p:nvPr/>
        </p:nvSpPr>
        <p:spPr>
          <a:xfrm>
            <a:off x="3108222" y="364589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9" name="Oval 238"/>
          <p:cNvSpPr/>
          <p:nvPr/>
        </p:nvSpPr>
        <p:spPr>
          <a:xfrm>
            <a:off x="3146322" y="372971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0" name="Oval 239"/>
          <p:cNvSpPr/>
          <p:nvPr/>
        </p:nvSpPr>
        <p:spPr>
          <a:xfrm>
            <a:off x="2979807" y="3464829"/>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1" name="Oval 240"/>
          <p:cNvSpPr/>
          <p:nvPr/>
        </p:nvSpPr>
        <p:spPr>
          <a:xfrm>
            <a:off x="2799333" y="348556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2" name="Oval 241"/>
          <p:cNvSpPr/>
          <p:nvPr/>
        </p:nvSpPr>
        <p:spPr>
          <a:xfrm>
            <a:off x="2819210" y="3470567"/>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3" name="Oval 242"/>
          <p:cNvSpPr/>
          <p:nvPr/>
        </p:nvSpPr>
        <p:spPr>
          <a:xfrm>
            <a:off x="2766566" y="341970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4" name="Oval 243"/>
          <p:cNvSpPr/>
          <p:nvPr/>
        </p:nvSpPr>
        <p:spPr>
          <a:xfrm>
            <a:off x="2786443" y="340447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5" name="Oval 244"/>
          <p:cNvSpPr/>
          <p:nvPr/>
        </p:nvSpPr>
        <p:spPr>
          <a:xfrm>
            <a:off x="2726756" y="3368608"/>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6" name="Oval 245"/>
          <p:cNvSpPr/>
          <p:nvPr/>
        </p:nvSpPr>
        <p:spPr>
          <a:xfrm>
            <a:off x="2692975" y="332280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8" name="Oval 247"/>
          <p:cNvSpPr/>
          <p:nvPr/>
        </p:nvSpPr>
        <p:spPr>
          <a:xfrm>
            <a:off x="2673098" y="311977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9" name="Oval 248"/>
          <p:cNvSpPr/>
          <p:nvPr/>
        </p:nvSpPr>
        <p:spPr>
          <a:xfrm>
            <a:off x="2714759" y="3089524"/>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0" name="Rectangle 11"/>
          <p:cNvSpPr>
            <a:spLocks noChangeArrowheads="1"/>
          </p:cNvSpPr>
          <p:nvPr/>
        </p:nvSpPr>
        <p:spPr bwMode="auto">
          <a:xfrm>
            <a:off x="472386" y="3912206"/>
            <a:ext cx="1607299" cy="677108"/>
          </a:xfrm>
          <a:prstGeom prst="rect">
            <a:avLst/>
          </a:prstGeom>
          <a:noFill/>
          <a:ln w="9525">
            <a:noFill/>
            <a:miter lim="800000"/>
            <a:headEnd/>
            <a:tailEnd/>
          </a:ln>
        </p:spPr>
        <p:txBody>
          <a:bodyPr wrap="square" lIns="0" tIns="0" rIns="0" bIns="0">
            <a:spAutoFit/>
          </a:bodyPr>
          <a:lstStyle/>
          <a:p>
            <a:pPr algn="l" eaLnBrk="0" hangingPunct="0"/>
            <a:r>
              <a:rPr lang="en-GB" sz="1600" b="1" dirty="0">
                <a:solidFill>
                  <a:srgbClr val="C4D600"/>
                </a:solidFill>
              </a:rPr>
              <a:t>United States</a:t>
            </a:r>
          </a:p>
          <a:p>
            <a:pPr algn="l" eaLnBrk="0" hangingPunct="0"/>
            <a:r>
              <a:rPr lang="en-GB" sz="1400" dirty="0">
                <a:solidFill>
                  <a:schemeClr val="bg1"/>
                </a:solidFill>
              </a:rPr>
              <a:t>Employees: 5,115</a:t>
            </a:r>
          </a:p>
          <a:p>
            <a:pPr algn="l" eaLnBrk="0" hangingPunct="0"/>
            <a:r>
              <a:rPr lang="en-GB" sz="1400" dirty="0">
                <a:solidFill>
                  <a:schemeClr val="bg1"/>
                </a:solidFill>
              </a:rPr>
              <a:t>Sites: 18</a:t>
            </a:r>
          </a:p>
        </p:txBody>
      </p:sp>
      <p:sp>
        <p:nvSpPr>
          <p:cNvPr id="251" name="Rectangle 11"/>
          <p:cNvSpPr>
            <a:spLocks noChangeArrowheads="1"/>
          </p:cNvSpPr>
          <p:nvPr/>
        </p:nvSpPr>
        <p:spPr bwMode="auto">
          <a:xfrm>
            <a:off x="5067862" y="1372398"/>
            <a:ext cx="1604050" cy="677108"/>
          </a:xfrm>
          <a:prstGeom prst="rect">
            <a:avLst/>
          </a:prstGeom>
          <a:noFill/>
          <a:ln w="9525">
            <a:noFill/>
            <a:miter lim="800000"/>
            <a:headEnd/>
            <a:tailEnd/>
          </a:ln>
        </p:spPr>
        <p:txBody>
          <a:bodyPr wrap="square" lIns="0" tIns="0" rIns="0" bIns="0">
            <a:spAutoFit/>
          </a:bodyPr>
          <a:lstStyle/>
          <a:p>
            <a:pPr algn="l" eaLnBrk="0" hangingPunct="0"/>
            <a:r>
              <a:rPr lang="en-GB" sz="1600" b="1" dirty="0">
                <a:solidFill>
                  <a:srgbClr val="C4D600"/>
                </a:solidFill>
              </a:rPr>
              <a:t>UK</a:t>
            </a:r>
          </a:p>
          <a:p>
            <a:pPr algn="l" eaLnBrk="0" hangingPunct="0"/>
            <a:r>
              <a:rPr lang="en-GB" sz="1400" dirty="0">
                <a:solidFill>
                  <a:schemeClr val="bg1"/>
                </a:solidFill>
              </a:rPr>
              <a:t>Employees: 2,623</a:t>
            </a:r>
          </a:p>
          <a:p>
            <a:pPr algn="l" eaLnBrk="0" hangingPunct="0"/>
            <a:r>
              <a:rPr lang="en-GB" sz="1400" dirty="0">
                <a:solidFill>
                  <a:schemeClr val="bg1"/>
                </a:solidFill>
              </a:rPr>
              <a:t>Locations: 9</a:t>
            </a:r>
          </a:p>
        </p:txBody>
      </p:sp>
      <p:sp>
        <p:nvSpPr>
          <p:cNvPr id="252" name="Rectangle 11"/>
          <p:cNvSpPr>
            <a:spLocks noChangeArrowheads="1"/>
          </p:cNvSpPr>
          <p:nvPr/>
        </p:nvSpPr>
        <p:spPr bwMode="auto">
          <a:xfrm>
            <a:off x="10040367" y="3355226"/>
            <a:ext cx="1969750" cy="838691"/>
          </a:xfrm>
          <a:prstGeom prst="rect">
            <a:avLst/>
          </a:prstGeom>
          <a:noFill/>
          <a:ln w="9525" algn="ctr">
            <a:noFill/>
            <a:miter lim="800000"/>
            <a:headEnd/>
            <a:tailEnd/>
          </a:ln>
          <a:effectLst>
            <a:softEdge rad="31750"/>
          </a:effectLst>
        </p:spPr>
        <p:txBody>
          <a:bodyPr wrap="square" lIns="0" tIns="0" rIns="0" bIns="0">
            <a:spAutoFit/>
          </a:bodyPr>
          <a:lstStyle/>
          <a:p>
            <a:pPr algn="l" eaLnBrk="0" hangingPunct="0">
              <a:defRPr/>
            </a:pPr>
            <a:r>
              <a:rPr lang="en-GB" sz="1600" b="1" dirty="0">
                <a:solidFill>
                  <a:srgbClr val="C4D600"/>
                </a:solidFill>
              </a:rPr>
              <a:t>Europe</a:t>
            </a:r>
          </a:p>
          <a:p>
            <a:pPr algn="l" eaLnBrk="0" hangingPunct="0">
              <a:defRPr/>
            </a:pPr>
            <a:r>
              <a:rPr lang="en-GB" sz="1400" dirty="0">
                <a:solidFill>
                  <a:schemeClr val="bg1"/>
                </a:solidFill>
              </a:rPr>
              <a:t>Employees: 1,060</a:t>
            </a:r>
          </a:p>
          <a:p>
            <a:pPr algn="l" eaLnBrk="0" hangingPunct="0">
              <a:defRPr/>
            </a:pPr>
            <a:r>
              <a:rPr lang="en-GB" sz="1400" dirty="0">
                <a:solidFill>
                  <a:schemeClr val="bg1"/>
                </a:solidFill>
              </a:rPr>
              <a:t>Locations: 5</a:t>
            </a:r>
          </a:p>
          <a:p>
            <a:pPr algn="l" eaLnBrk="0" hangingPunct="0">
              <a:defRPr/>
            </a:pPr>
            <a:r>
              <a:rPr lang="en-GB" sz="1050" dirty="0">
                <a:solidFill>
                  <a:srgbClr val="D9D9D9"/>
                </a:solidFill>
              </a:rPr>
              <a:t>Denmark, France, Switzerland</a:t>
            </a:r>
          </a:p>
        </p:txBody>
      </p:sp>
      <p:sp>
        <p:nvSpPr>
          <p:cNvPr id="253" name="Rectangle 11"/>
          <p:cNvSpPr>
            <a:spLocks noChangeArrowheads="1"/>
          </p:cNvSpPr>
          <p:nvPr/>
        </p:nvSpPr>
        <p:spPr bwMode="auto">
          <a:xfrm>
            <a:off x="7388773" y="4867474"/>
            <a:ext cx="2566654" cy="838691"/>
          </a:xfrm>
          <a:prstGeom prst="rect">
            <a:avLst/>
          </a:prstGeom>
          <a:noFill/>
          <a:ln w="9525">
            <a:noFill/>
            <a:miter lim="800000"/>
            <a:headEnd/>
            <a:tailEnd/>
          </a:ln>
        </p:spPr>
        <p:txBody>
          <a:bodyPr wrap="square" lIns="0" tIns="0" rIns="0" bIns="0">
            <a:spAutoFit/>
          </a:bodyPr>
          <a:lstStyle/>
          <a:p>
            <a:pPr algn="l" eaLnBrk="0" hangingPunct="0"/>
            <a:r>
              <a:rPr lang="en-GB" sz="1600" b="1" dirty="0">
                <a:solidFill>
                  <a:srgbClr val="C4D600"/>
                </a:solidFill>
              </a:rPr>
              <a:t>Rest of World</a:t>
            </a:r>
          </a:p>
          <a:p>
            <a:pPr algn="l" eaLnBrk="0" hangingPunct="0"/>
            <a:r>
              <a:rPr lang="en-GB" sz="1400" dirty="0">
                <a:solidFill>
                  <a:schemeClr val="bg1"/>
                </a:solidFill>
              </a:rPr>
              <a:t>Employees: 1,216</a:t>
            </a:r>
          </a:p>
          <a:p>
            <a:pPr algn="l" eaLnBrk="0" hangingPunct="0"/>
            <a:r>
              <a:rPr lang="en-GB" sz="1400" dirty="0">
                <a:solidFill>
                  <a:schemeClr val="bg1"/>
                </a:solidFill>
              </a:rPr>
              <a:t>Locations: 7</a:t>
            </a:r>
          </a:p>
          <a:p>
            <a:pPr algn="l" eaLnBrk="0" hangingPunct="0"/>
            <a:r>
              <a:rPr lang="en-GB" sz="1050" dirty="0">
                <a:solidFill>
                  <a:srgbClr val="D9D9D9"/>
                </a:solidFill>
              </a:rPr>
              <a:t>China, Mexico, Singapore, Vietnam</a:t>
            </a:r>
          </a:p>
        </p:txBody>
      </p:sp>
      <p:sp>
        <p:nvSpPr>
          <p:cNvPr id="5" name="TextBox 4"/>
          <p:cNvSpPr txBox="1"/>
          <p:nvPr/>
        </p:nvSpPr>
        <p:spPr>
          <a:xfrm>
            <a:off x="10777704" y="5897559"/>
            <a:ext cx="989373" cy="215444"/>
          </a:xfrm>
          <a:prstGeom prst="rect">
            <a:avLst/>
          </a:prstGeom>
          <a:noFill/>
        </p:spPr>
        <p:txBody>
          <a:bodyPr wrap="none" rtlCol="0">
            <a:spAutoFit/>
          </a:bodyPr>
          <a:lstStyle/>
          <a:p>
            <a:r>
              <a:rPr lang="en-US" sz="800" i="1" dirty="0">
                <a:solidFill>
                  <a:schemeClr val="bg1">
                    <a:lumMod val="75000"/>
                  </a:schemeClr>
                </a:solidFill>
              </a:rPr>
              <a:t>As at 1 July 2020</a:t>
            </a:r>
            <a:endParaRPr lang="en-US" sz="1600" i="1" dirty="0">
              <a:solidFill>
                <a:schemeClr val="bg1">
                  <a:lumMod val="75000"/>
                </a:schemeClr>
              </a:solidFill>
            </a:endParaRPr>
          </a:p>
        </p:txBody>
      </p:sp>
      <p:sp>
        <p:nvSpPr>
          <p:cNvPr id="254" name="Oval 253"/>
          <p:cNvSpPr/>
          <p:nvPr/>
        </p:nvSpPr>
        <p:spPr>
          <a:xfrm>
            <a:off x="5956267" y="2823853"/>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p:cNvSpPr/>
          <p:nvPr/>
        </p:nvSpPr>
        <p:spPr>
          <a:xfrm>
            <a:off x="3220534" y="3681166"/>
            <a:ext cx="39754" cy="39753"/>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cxnSp>
        <p:nvCxnSpPr>
          <p:cNvPr id="7" name="Straight Connector 6"/>
          <p:cNvCxnSpPr>
            <a:stCxn id="252" idx="1"/>
            <a:endCxn id="214" idx="3"/>
          </p:cNvCxnSpPr>
          <p:nvPr/>
        </p:nvCxnSpPr>
        <p:spPr>
          <a:xfrm flipH="1" flipV="1">
            <a:off x="6155355" y="3056152"/>
            <a:ext cx="3885012" cy="718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51" idx="2"/>
            <a:endCxn id="254" idx="1"/>
          </p:cNvCxnSpPr>
          <p:nvPr/>
        </p:nvCxnSpPr>
        <p:spPr>
          <a:xfrm>
            <a:off x="5869887" y="2049506"/>
            <a:ext cx="92202" cy="780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250" idx="3"/>
          </p:cNvCxnSpPr>
          <p:nvPr/>
        </p:nvCxnSpPr>
        <p:spPr>
          <a:xfrm flipV="1">
            <a:off x="2079685" y="3303621"/>
            <a:ext cx="1165198" cy="9471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txBox="1">
            <a:spLocks/>
          </p:cNvSpPr>
          <p:nvPr/>
        </p:nvSpPr>
        <p:spPr>
          <a:xfrm>
            <a:off x="361141" y="374524"/>
            <a:ext cx="11160000"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all" spc="0" normalizeH="0" baseline="0" noProof="0" dirty="0">
                <a:ln>
                  <a:noFill/>
                </a:ln>
                <a:solidFill>
                  <a:sysClr val="window" lastClr="FFFFFF"/>
                </a:solidFill>
                <a:effectLst/>
                <a:uLnTx/>
                <a:uFillTx/>
                <a:latin typeface="Century Gothic"/>
                <a:ea typeface="+mj-ea"/>
                <a:cs typeface="+mj-cs"/>
              </a:rPr>
              <a:t>Energy Sensing &amp; Controls footprint </a:t>
            </a:r>
          </a:p>
        </p:txBody>
      </p:sp>
      <p:sp>
        <p:nvSpPr>
          <p:cNvPr id="287" name="Freeform 286"/>
          <p:cNvSpPr>
            <a:spLocks/>
          </p:cNvSpPr>
          <p:nvPr/>
        </p:nvSpPr>
        <p:spPr bwMode="auto">
          <a:xfrm>
            <a:off x="8263232" y="3635732"/>
            <a:ext cx="682798" cy="832717"/>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40121510 w 10736"/>
              <a:gd name="T15" fmla="*/ 29092660 h 10000"/>
              <a:gd name="T16" fmla="*/ 36406391 w 10736"/>
              <a:gd name="T17" fmla="*/ 27974260 h 10000"/>
              <a:gd name="T18" fmla="*/ 35693894 w 10736"/>
              <a:gd name="T19" fmla="*/ 24666883 h 10000"/>
              <a:gd name="T20" fmla="*/ 32529318 w 10736"/>
              <a:gd name="T21" fmla="*/ 24999963 h 10000"/>
              <a:gd name="T22" fmla="*/ 30461274 w 10736"/>
              <a:gd name="T23" fmla="*/ 27506345 h 10000"/>
              <a:gd name="T24" fmla="*/ 24784492 w 10736"/>
              <a:gd name="T25" fmla="*/ 25832841 h 10000"/>
              <a:gd name="T26" fmla="*/ 21166503 w 10736"/>
              <a:gd name="T27" fmla="*/ 16671985 h 10000"/>
              <a:gd name="T28" fmla="*/ 17553140 w 10736"/>
              <a:gd name="T29" fmla="*/ 11667148 h 10000"/>
              <a:gd name="T30" fmla="*/ 18385962 w 10736"/>
              <a:gd name="T31" fmla="*/ 7090773 h 10000"/>
              <a:gd name="T32" fmla="*/ 19616626 w 10736"/>
              <a:gd name="T33" fmla="*/ 0 h 10000"/>
              <a:gd name="T34" fmla="*/ 14458011 w 10736"/>
              <a:gd name="T35" fmla="*/ 0 h 10000"/>
              <a:gd name="T36" fmla="*/ 15489721 w 10736"/>
              <a:gd name="T37" fmla="*/ 1665578 h 10000"/>
              <a:gd name="T38" fmla="*/ 9808313 w 10736"/>
              <a:gd name="T39" fmla="*/ 7503204 h 10000"/>
              <a:gd name="T40" fmla="*/ 10326480 w 10736"/>
              <a:gd name="T41" fmla="*/ 13332815 h 10000"/>
              <a:gd name="T42" fmla="*/ 6194950 w 10736"/>
              <a:gd name="T43" fmla="*/ 24167174 h 10000"/>
              <a:gd name="T44" fmla="*/ 2576961 w 10736"/>
              <a:gd name="T45" fmla="*/ 26673556 h 10000"/>
              <a:gd name="T46" fmla="*/ 5163240 w 10736"/>
              <a:gd name="T47" fmla="*/ 33335956 h 10000"/>
              <a:gd name="T48" fmla="*/ 1031709 w 10736"/>
              <a:gd name="T49" fmla="*/ 35834411 h 10000"/>
              <a:gd name="T50" fmla="*/ 2063419 w 10736"/>
              <a:gd name="T51" fmla="*/ 40839160 h 10000"/>
              <a:gd name="T52" fmla="*/ 6708492 w 10736"/>
              <a:gd name="T53" fmla="*/ 40839160 h 10000"/>
              <a:gd name="T54" fmla="*/ 9294771 w 10736"/>
              <a:gd name="T55" fmla="*/ 63483517 h 10000"/>
              <a:gd name="T56" fmla="*/ 13421677 w 10736"/>
              <a:gd name="T57" fmla="*/ 75150665 h 10000"/>
              <a:gd name="T58" fmla="*/ 16521430 w 10736"/>
              <a:gd name="T59" fmla="*/ 76816243 h 10000"/>
              <a:gd name="T60" fmla="*/ 19098459 w 10736"/>
              <a:gd name="T61" fmla="*/ 69313128 h 10000"/>
              <a:gd name="T62" fmla="*/ 20134794 w 10736"/>
              <a:gd name="T63" fmla="*/ 58343934 h 10000"/>
              <a:gd name="T64" fmla="*/ 27366078 w 10736"/>
              <a:gd name="T65" fmla="*/ 49175152 h 10000"/>
              <a:gd name="T66" fmla="*/ 33200188 w 10736"/>
              <a:gd name="T67" fmla="*/ 42433401 h 10000"/>
              <a:gd name="T68" fmla="*/ 36369388 w 10736"/>
              <a:gd name="T69" fmla="*/ 36357899 h 10000"/>
              <a:gd name="T70" fmla="*/ 37414974 w 10736"/>
              <a:gd name="T71" fmla="*/ 33589773 h 10000"/>
              <a:gd name="T72" fmla="*/ 40639678 w 10736"/>
              <a:gd name="T73" fmla="*/ 3546953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88" name="Freeform 287"/>
          <p:cNvSpPr>
            <a:spLocks/>
          </p:cNvSpPr>
          <p:nvPr/>
        </p:nvSpPr>
        <p:spPr bwMode="auto">
          <a:xfrm>
            <a:off x="8984622" y="4118144"/>
            <a:ext cx="207808" cy="374054"/>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89" name="Freeform 288"/>
          <p:cNvSpPr>
            <a:spLocks/>
          </p:cNvSpPr>
          <p:nvPr/>
        </p:nvSpPr>
        <p:spPr bwMode="auto">
          <a:xfrm rot="730076">
            <a:off x="6355852" y="3390816"/>
            <a:ext cx="336945" cy="264213"/>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0" name="Freeform 289"/>
          <p:cNvSpPr>
            <a:spLocks/>
          </p:cNvSpPr>
          <p:nvPr/>
        </p:nvSpPr>
        <p:spPr bwMode="auto">
          <a:xfrm rot="926903">
            <a:off x="6364758" y="3408628"/>
            <a:ext cx="84607" cy="185542"/>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1" name="Freeform 290"/>
          <p:cNvSpPr>
            <a:spLocks/>
          </p:cNvSpPr>
          <p:nvPr/>
        </p:nvSpPr>
        <p:spPr bwMode="auto">
          <a:xfrm>
            <a:off x="6860528" y="3291365"/>
            <a:ext cx="178121" cy="78671"/>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2" name="Freeform 291"/>
          <p:cNvSpPr>
            <a:spLocks/>
          </p:cNvSpPr>
          <p:nvPr/>
        </p:nvSpPr>
        <p:spPr bwMode="auto">
          <a:xfrm rot="471028">
            <a:off x="6554754" y="3193398"/>
            <a:ext cx="284994" cy="274604"/>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3" name="Freeform 292"/>
          <p:cNvSpPr>
            <a:spLocks/>
          </p:cNvSpPr>
          <p:nvPr/>
        </p:nvSpPr>
        <p:spPr bwMode="auto">
          <a:xfrm>
            <a:off x="6796701" y="3358161"/>
            <a:ext cx="290931" cy="295384"/>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4" name="Freeform 293"/>
          <p:cNvSpPr>
            <a:spLocks/>
          </p:cNvSpPr>
          <p:nvPr/>
        </p:nvSpPr>
        <p:spPr bwMode="auto">
          <a:xfrm>
            <a:off x="6789280" y="3070198"/>
            <a:ext cx="187027" cy="273119"/>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5" name="Freeform 294"/>
          <p:cNvSpPr>
            <a:spLocks/>
          </p:cNvSpPr>
          <p:nvPr/>
        </p:nvSpPr>
        <p:spPr bwMode="auto">
          <a:xfrm>
            <a:off x="6765530" y="3126603"/>
            <a:ext cx="71248" cy="94998"/>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6" name="Freeform 295"/>
          <p:cNvSpPr>
            <a:spLocks/>
          </p:cNvSpPr>
          <p:nvPr/>
        </p:nvSpPr>
        <p:spPr bwMode="auto">
          <a:xfrm rot="20966185">
            <a:off x="7121773" y="3531828"/>
            <a:ext cx="148434" cy="152888"/>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7" name="Freeform 296"/>
          <p:cNvSpPr>
            <a:spLocks/>
          </p:cNvSpPr>
          <p:nvPr/>
        </p:nvSpPr>
        <p:spPr bwMode="auto">
          <a:xfrm>
            <a:off x="7112867" y="3294334"/>
            <a:ext cx="191480" cy="157340"/>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8" name="Freeform 297"/>
          <p:cNvSpPr>
            <a:spLocks/>
          </p:cNvSpPr>
          <p:nvPr/>
        </p:nvSpPr>
        <p:spPr bwMode="auto">
          <a:xfrm>
            <a:off x="6919902" y="3221601"/>
            <a:ext cx="148434" cy="77186"/>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99" name="Freeform 298"/>
          <p:cNvSpPr>
            <a:spLocks/>
          </p:cNvSpPr>
          <p:nvPr/>
        </p:nvSpPr>
        <p:spPr bwMode="auto">
          <a:xfrm>
            <a:off x="7025290" y="3301756"/>
            <a:ext cx="129138" cy="89061"/>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0" name="Freeform 299"/>
          <p:cNvSpPr>
            <a:spLocks/>
          </p:cNvSpPr>
          <p:nvPr/>
        </p:nvSpPr>
        <p:spPr bwMode="auto">
          <a:xfrm>
            <a:off x="7029743" y="3264647"/>
            <a:ext cx="124685" cy="65311"/>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1" name="Freeform 300"/>
          <p:cNvSpPr>
            <a:spLocks/>
          </p:cNvSpPr>
          <p:nvPr/>
        </p:nvSpPr>
        <p:spPr bwMode="auto">
          <a:xfrm>
            <a:off x="7169272" y="3433862"/>
            <a:ext cx="170699" cy="132107"/>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2" name="Freeform 301"/>
          <p:cNvSpPr>
            <a:spLocks/>
          </p:cNvSpPr>
          <p:nvPr/>
        </p:nvSpPr>
        <p:spPr bwMode="auto">
          <a:xfrm>
            <a:off x="6789280" y="3326989"/>
            <a:ext cx="106873" cy="60859"/>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CFCFCF"/>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3" name="Freeform 302"/>
          <p:cNvSpPr>
            <a:spLocks/>
          </p:cNvSpPr>
          <p:nvPr/>
        </p:nvSpPr>
        <p:spPr bwMode="auto">
          <a:xfrm>
            <a:off x="6735844" y="3190430"/>
            <a:ext cx="66795" cy="69765"/>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4" name="Freeform 303"/>
          <p:cNvSpPr>
            <a:spLocks/>
          </p:cNvSpPr>
          <p:nvPr/>
        </p:nvSpPr>
        <p:spPr bwMode="auto">
          <a:xfrm rot="21133526">
            <a:off x="6952558" y="3355192"/>
            <a:ext cx="83123" cy="44530"/>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5" name="Freeform 304"/>
          <p:cNvSpPr>
            <a:spLocks/>
          </p:cNvSpPr>
          <p:nvPr/>
        </p:nvSpPr>
        <p:spPr bwMode="auto">
          <a:xfrm>
            <a:off x="6957010" y="3364098"/>
            <a:ext cx="133591" cy="139528"/>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6" name="Freeform 305"/>
          <p:cNvSpPr>
            <a:spLocks/>
          </p:cNvSpPr>
          <p:nvPr/>
        </p:nvSpPr>
        <p:spPr bwMode="auto">
          <a:xfrm>
            <a:off x="7011931" y="3413081"/>
            <a:ext cx="92029" cy="92029"/>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7" name="Freeform 306"/>
          <p:cNvSpPr>
            <a:spLocks/>
          </p:cNvSpPr>
          <p:nvPr/>
        </p:nvSpPr>
        <p:spPr bwMode="auto">
          <a:xfrm rot="286500">
            <a:off x="7078726" y="3469486"/>
            <a:ext cx="41562" cy="54921"/>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8" name="Freeform 307"/>
          <p:cNvSpPr>
            <a:spLocks/>
          </p:cNvSpPr>
          <p:nvPr/>
        </p:nvSpPr>
        <p:spPr bwMode="auto">
          <a:xfrm>
            <a:off x="7080211" y="3374488"/>
            <a:ext cx="66795" cy="5343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09" name="Freeform 308"/>
          <p:cNvSpPr>
            <a:spLocks/>
          </p:cNvSpPr>
          <p:nvPr/>
        </p:nvSpPr>
        <p:spPr bwMode="auto">
          <a:xfrm>
            <a:off x="7092086" y="3423472"/>
            <a:ext cx="93513" cy="90544"/>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0" name="Freeform 309"/>
          <p:cNvSpPr>
            <a:spLocks/>
          </p:cNvSpPr>
          <p:nvPr/>
        </p:nvSpPr>
        <p:spPr bwMode="auto">
          <a:xfrm>
            <a:off x="7117319" y="3479877"/>
            <a:ext cx="37109" cy="46014"/>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1" name="Freeform 310"/>
          <p:cNvSpPr>
            <a:spLocks/>
          </p:cNvSpPr>
          <p:nvPr/>
        </p:nvSpPr>
        <p:spPr bwMode="auto">
          <a:xfrm>
            <a:off x="7133647" y="3505110"/>
            <a:ext cx="60858" cy="5640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2" name="Freeform 311"/>
          <p:cNvSpPr>
            <a:spLocks/>
          </p:cNvSpPr>
          <p:nvPr/>
        </p:nvSpPr>
        <p:spPr bwMode="auto">
          <a:xfrm>
            <a:off x="7096538" y="3496204"/>
            <a:ext cx="50468" cy="102420"/>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3" name="Freeform 312"/>
          <p:cNvSpPr>
            <a:spLocks/>
          </p:cNvSpPr>
          <p:nvPr/>
        </p:nvSpPr>
        <p:spPr bwMode="auto">
          <a:xfrm>
            <a:off x="6379601" y="3041995"/>
            <a:ext cx="102419" cy="152888"/>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4" name="Freeform 313"/>
          <p:cNvSpPr>
            <a:spLocks/>
          </p:cNvSpPr>
          <p:nvPr/>
        </p:nvSpPr>
        <p:spPr bwMode="auto">
          <a:xfrm>
            <a:off x="7855038" y="1793664"/>
            <a:ext cx="408194" cy="521004"/>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5" name="Freeform 314"/>
          <p:cNvSpPr>
            <a:spLocks/>
          </p:cNvSpPr>
          <p:nvPr/>
        </p:nvSpPr>
        <p:spPr bwMode="auto">
          <a:xfrm>
            <a:off x="7613090" y="4858831"/>
            <a:ext cx="155856" cy="323587"/>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6" name="Freeform 315"/>
          <p:cNvSpPr>
            <a:spLocks/>
          </p:cNvSpPr>
          <p:nvPr/>
        </p:nvSpPr>
        <p:spPr bwMode="auto">
          <a:xfrm>
            <a:off x="10491231" y="5603971"/>
            <a:ext cx="167730" cy="191481"/>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7" name="Freeform 316"/>
          <p:cNvSpPr>
            <a:spLocks/>
          </p:cNvSpPr>
          <p:nvPr/>
        </p:nvSpPr>
        <p:spPr bwMode="auto">
          <a:xfrm>
            <a:off x="10636696" y="5431787"/>
            <a:ext cx="117263" cy="188512"/>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8" name="Freeform 317"/>
          <p:cNvSpPr>
            <a:spLocks/>
          </p:cNvSpPr>
          <p:nvPr/>
        </p:nvSpPr>
        <p:spPr bwMode="auto">
          <a:xfrm>
            <a:off x="9250320" y="4845472"/>
            <a:ext cx="924745" cy="702094"/>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9" name="Freeform 318"/>
          <p:cNvSpPr>
            <a:spLocks/>
          </p:cNvSpPr>
          <p:nvPr/>
        </p:nvSpPr>
        <p:spPr bwMode="auto">
          <a:xfrm>
            <a:off x="9976163" y="5589127"/>
            <a:ext cx="81639" cy="111326"/>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0" name="Freeform 319"/>
          <p:cNvSpPr>
            <a:spLocks/>
          </p:cNvSpPr>
          <p:nvPr/>
        </p:nvSpPr>
        <p:spPr bwMode="auto">
          <a:xfrm>
            <a:off x="8854000" y="4459543"/>
            <a:ext cx="225620" cy="247885"/>
          </a:xfrm>
          <a:custGeom>
            <a:avLst/>
            <a:gdLst>
              <a:gd name="T0" fmla="*/ 0 w 31"/>
              <a:gd name="T1" fmla="*/ 0 h 34"/>
              <a:gd name="T2" fmla="*/ 2147483646 w 31"/>
              <a:gd name="T3" fmla="*/ 0 h 34"/>
              <a:gd name="T4" fmla="*/ 2147483646 w 31"/>
              <a:gd name="T5" fmla="*/ 2147483646 h 34"/>
              <a:gd name="T6" fmla="*/ 2147483646 w 31"/>
              <a:gd name="T7" fmla="*/ 2147483646 h 34"/>
              <a:gd name="T8" fmla="*/ 2147483646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2147483646 h 34"/>
              <a:gd name="T18" fmla="*/ 2147483646 w 31"/>
              <a:gd name="T19" fmla="*/ 2147483646 h 34"/>
              <a:gd name="T20" fmla="*/ 2147483646 w 31"/>
              <a:gd name="T21" fmla="*/ 2147483646 h 34"/>
              <a:gd name="T22" fmla="*/ 2147483646 w 31"/>
              <a:gd name="T23" fmla="*/ 2147483646 h 34"/>
              <a:gd name="T24" fmla="*/ 2147483646 w 31"/>
              <a:gd name="T25" fmla="*/ 2147483646 h 34"/>
              <a:gd name="T26" fmla="*/ 2147483646 w 31"/>
              <a:gd name="T27" fmla="*/ 2147483646 h 34"/>
              <a:gd name="T28" fmla="*/ 2147483646 w 31"/>
              <a:gd name="T29" fmla="*/ 2147483646 h 34"/>
              <a:gd name="T30" fmla="*/ 2147483646 w 31"/>
              <a:gd name="T31" fmla="*/ 2147483646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1" name="Freeform 320"/>
          <p:cNvSpPr>
            <a:spLocks/>
          </p:cNvSpPr>
          <p:nvPr/>
        </p:nvSpPr>
        <p:spPr bwMode="auto">
          <a:xfrm>
            <a:off x="9213211" y="4426888"/>
            <a:ext cx="212261" cy="247885"/>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2" name="Freeform 321"/>
          <p:cNvSpPr>
            <a:spLocks/>
          </p:cNvSpPr>
          <p:nvPr/>
        </p:nvSpPr>
        <p:spPr bwMode="auto">
          <a:xfrm>
            <a:off x="9375005" y="4545635"/>
            <a:ext cx="132106" cy="161793"/>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3" name="Freeform 322"/>
          <p:cNvSpPr>
            <a:spLocks/>
          </p:cNvSpPr>
          <p:nvPr/>
        </p:nvSpPr>
        <p:spPr bwMode="auto">
          <a:xfrm>
            <a:off x="9075168" y="4729693"/>
            <a:ext cx="247885" cy="5640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4" name="Freeform 323"/>
          <p:cNvSpPr>
            <a:spLocks/>
          </p:cNvSpPr>
          <p:nvPr/>
        </p:nvSpPr>
        <p:spPr bwMode="auto">
          <a:xfrm>
            <a:off x="5141660" y="3199336"/>
            <a:ext cx="148434" cy="167731"/>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5" name="Freeform 324"/>
          <p:cNvSpPr>
            <a:spLocks/>
          </p:cNvSpPr>
          <p:nvPr/>
        </p:nvSpPr>
        <p:spPr bwMode="auto">
          <a:xfrm>
            <a:off x="6905059" y="3634249"/>
            <a:ext cx="72732" cy="43045"/>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6" name="Freeform 325"/>
          <p:cNvSpPr>
            <a:spLocks/>
          </p:cNvSpPr>
          <p:nvPr/>
        </p:nvSpPr>
        <p:spPr bwMode="auto">
          <a:xfrm>
            <a:off x="6823419" y="3551125"/>
            <a:ext cx="29687" cy="57889"/>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7" name="Freeform 326"/>
          <p:cNvSpPr>
            <a:spLocks/>
          </p:cNvSpPr>
          <p:nvPr/>
        </p:nvSpPr>
        <p:spPr bwMode="auto">
          <a:xfrm>
            <a:off x="6815998" y="3491752"/>
            <a:ext cx="37108" cy="44530"/>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8" name="Freeform 327"/>
          <p:cNvSpPr>
            <a:spLocks/>
          </p:cNvSpPr>
          <p:nvPr/>
        </p:nvSpPr>
        <p:spPr bwMode="auto">
          <a:xfrm>
            <a:off x="7562622" y="3656513"/>
            <a:ext cx="37109" cy="7422"/>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29" name="Rectangle 328"/>
          <p:cNvSpPr>
            <a:spLocks noChangeArrowheads="1"/>
          </p:cNvSpPr>
          <p:nvPr/>
        </p:nvSpPr>
        <p:spPr bwMode="auto">
          <a:xfrm>
            <a:off x="7432000" y="3873227"/>
            <a:ext cx="0" cy="2969"/>
          </a:xfrm>
          <a:prstGeom prst="rect">
            <a:avLst/>
          </a:prstGeom>
          <a:solidFill>
            <a:srgbClr val="E6E6E6"/>
          </a:solidFill>
          <a:ln w="9525">
            <a:solidFill>
              <a:srgbClr val="DAD9D6"/>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US" altLang="en-US"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0" name="Freeform 329"/>
          <p:cNvSpPr>
            <a:spLocks/>
          </p:cNvSpPr>
          <p:nvPr/>
        </p:nvSpPr>
        <p:spPr bwMode="auto">
          <a:xfrm>
            <a:off x="7190052" y="3516985"/>
            <a:ext cx="460146" cy="167731"/>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1" name="Freeform 330"/>
          <p:cNvSpPr>
            <a:spLocks/>
          </p:cNvSpPr>
          <p:nvPr/>
        </p:nvSpPr>
        <p:spPr bwMode="auto">
          <a:xfrm>
            <a:off x="7421610" y="3656513"/>
            <a:ext cx="169215" cy="13656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2" name="Freeform 331"/>
          <p:cNvSpPr>
            <a:spLocks/>
          </p:cNvSpPr>
          <p:nvPr/>
        </p:nvSpPr>
        <p:spPr bwMode="auto">
          <a:xfrm>
            <a:off x="7399344" y="3764871"/>
            <a:ext cx="118747" cy="10835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3" name="Freeform 332"/>
          <p:cNvSpPr>
            <a:spLocks/>
          </p:cNvSpPr>
          <p:nvPr/>
        </p:nvSpPr>
        <p:spPr bwMode="auto">
          <a:xfrm>
            <a:off x="7399344" y="3764871"/>
            <a:ext cx="118747" cy="10835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4" name="Freeform 333"/>
          <p:cNvSpPr>
            <a:spLocks/>
          </p:cNvSpPr>
          <p:nvPr/>
        </p:nvSpPr>
        <p:spPr bwMode="auto">
          <a:xfrm>
            <a:off x="7810508" y="3969710"/>
            <a:ext cx="111325" cy="72732"/>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ysClr val="window" lastClr="FFFFFF">
              <a:lumMod val="85000"/>
            </a:sysClr>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5" name="Freeform 334"/>
          <p:cNvSpPr>
            <a:spLocks/>
          </p:cNvSpPr>
          <p:nvPr/>
        </p:nvSpPr>
        <p:spPr bwMode="auto">
          <a:xfrm>
            <a:off x="7826835" y="3997912"/>
            <a:ext cx="175152" cy="203355"/>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6" name="Freeform 335"/>
          <p:cNvSpPr>
            <a:spLocks/>
          </p:cNvSpPr>
          <p:nvPr/>
        </p:nvSpPr>
        <p:spPr bwMode="auto">
          <a:xfrm>
            <a:off x="7607152" y="4128534"/>
            <a:ext cx="247886" cy="154372"/>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7" name="Freeform 336"/>
          <p:cNvSpPr>
            <a:spLocks/>
          </p:cNvSpPr>
          <p:nvPr/>
        </p:nvSpPr>
        <p:spPr bwMode="auto">
          <a:xfrm>
            <a:off x="7432000" y="3793073"/>
            <a:ext cx="460146" cy="39483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8" name="Freeform 337"/>
          <p:cNvSpPr>
            <a:spLocks/>
          </p:cNvSpPr>
          <p:nvPr/>
        </p:nvSpPr>
        <p:spPr bwMode="auto">
          <a:xfrm>
            <a:off x="7826835" y="4042442"/>
            <a:ext cx="72733" cy="86092"/>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39" name="Freeform 338"/>
          <p:cNvSpPr>
            <a:spLocks/>
          </p:cNvSpPr>
          <p:nvPr/>
        </p:nvSpPr>
        <p:spPr bwMode="auto">
          <a:xfrm>
            <a:off x="7510670" y="3647607"/>
            <a:ext cx="233041" cy="234526"/>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0" name="Freeform 339"/>
          <p:cNvSpPr>
            <a:spLocks/>
          </p:cNvSpPr>
          <p:nvPr/>
        </p:nvSpPr>
        <p:spPr bwMode="auto">
          <a:xfrm>
            <a:off x="7644261" y="3583781"/>
            <a:ext cx="439365" cy="39928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1" name="Freeform 340"/>
          <p:cNvSpPr>
            <a:spLocks/>
          </p:cNvSpPr>
          <p:nvPr/>
        </p:nvSpPr>
        <p:spPr bwMode="auto">
          <a:xfrm>
            <a:off x="7090601" y="2998950"/>
            <a:ext cx="148434" cy="100935"/>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2" name="Freeform 341"/>
          <p:cNvSpPr>
            <a:spLocks/>
          </p:cNvSpPr>
          <p:nvPr/>
        </p:nvSpPr>
        <p:spPr bwMode="auto">
          <a:xfrm>
            <a:off x="7155912" y="2859422"/>
            <a:ext cx="111326" cy="94998"/>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3" name="Freeform 342"/>
          <p:cNvSpPr>
            <a:spLocks/>
          </p:cNvSpPr>
          <p:nvPr/>
        </p:nvSpPr>
        <p:spPr bwMode="auto">
          <a:xfrm>
            <a:off x="7151460" y="3006371"/>
            <a:ext cx="218198" cy="19741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4" name="Freeform 343"/>
          <p:cNvSpPr>
            <a:spLocks/>
          </p:cNvSpPr>
          <p:nvPr/>
        </p:nvSpPr>
        <p:spPr bwMode="auto">
          <a:xfrm>
            <a:off x="7098023" y="2926217"/>
            <a:ext cx="178121" cy="100935"/>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5" name="Freeform 344"/>
          <p:cNvSpPr>
            <a:spLocks/>
          </p:cNvSpPr>
          <p:nvPr/>
        </p:nvSpPr>
        <p:spPr bwMode="auto">
          <a:xfrm>
            <a:off x="6254917" y="4282906"/>
            <a:ext cx="176636" cy="132107"/>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6" name="Freeform 345"/>
          <p:cNvSpPr>
            <a:spLocks/>
          </p:cNvSpPr>
          <p:nvPr/>
        </p:nvSpPr>
        <p:spPr bwMode="auto">
          <a:xfrm>
            <a:off x="6211870" y="4187908"/>
            <a:ext cx="138044" cy="103904"/>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7" name="Freeform 346"/>
          <p:cNvSpPr>
            <a:spLocks/>
          </p:cNvSpPr>
          <p:nvPr/>
        </p:nvSpPr>
        <p:spPr bwMode="auto">
          <a:xfrm>
            <a:off x="6219292" y="3934086"/>
            <a:ext cx="279056" cy="298352"/>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8" name="Freeform 347"/>
          <p:cNvSpPr>
            <a:spLocks/>
          </p:cNvSpPr>
          <p:nvPr/>
        </p:nvSpPr>
        <p:spPr bwMode="auto">
          <a:xfrm>
            <a:off x="7179662" y="3809401"/>
            <a:ext cx="264213" cy="255307"/>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49" name="Freeform 348"/>
          <p:cNvSpPr>
            <a:spLocks/>
          </p:cNvSpPr>
          <p:nvPr/>
        </p:nvSpPr>
        <p:spPr bwMode="auto">
          <a:xfrm>
            <a:off x="6818967" y="3764871"/>
            <a:ext cx="382960" cy="363663"/>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0" name="Freeform 349"/>
          <p:cNvSpPr>
            <a:spLocks/>
          </p:cNvSpPr>
          <p:nvPr/>
        </p:nvSpPr>
        <p:spPr bwMode="auto">
          <a:xfrm>
            <a:off x="6781858" y="3656513"/>
            <a:ext cx="96483" cy="181090"/>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1" name="Freeform 350"/>
          <p:cNvSpPr>
            <a:spLocks/>
          </p:cNvSpPr>
          <p:nvPr/>
        </p:nvSpPr>
        <p:spPr bwMode="auto">
          <a:xfrm>
            <a:off x="6308353" y="3699560"/>
            <a:ext cx="277572" cy="212261"/>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2" name="Freeform 351"/>
          <p:cNvSpPr>
            <a:spLocks/>
          </p:cNvSpPr>
          <p:nvPr/>
        </p:nvSpPr>
        <p:spPr bwMode="auto">
          <a:xfrm>
            <a:off x="6225230" y="3911820"/>
            <a:ext cx="191480" cy="166246"/>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3" name="Freeform 352"/>
          <p:cNvSpPr>
            <a:spLocks/>
          </p:cNvSpPr>
          <p:nvPr/>
        </p:nvSpPr>
        <p:spPr bwMode="auto">
          <a:xfrm>
            <a:off x="6234136" y="4282906"/>
            <a:ext cx="57889" cy="44530"/>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4" name="Freeform 353"/>
          <p:cNvSpPr>
            <a:spLocks/>
          </p:cNvSpPr>
          <p:nvPr/>
        </p:nvSpPr>
        <p:spPr bwMode="auto">
          <a:xfrm>
            <a:off x="7121773" y="4029084"/>
            <a:ext cx="379992" cy="466084"/>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5" name="Freeform 354"/>
          <p:cNvSpPr>
            <a:spLocks/>
          </p:cNvSpPr>
          <p:nvPr/>
        </p:nvSpPr>
        <p:spPr bwMode="auto">
          <a:xfrm>
            <a:off x="6416709" y="4334858"/>
            <a:ext cx="139528" cy="138043"/>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6" name="Freeform 355"/>
          <p:cNvSpPr>
            <a:spLocks/>
          </p:cNvSpPr>
          <p:nvPr/>
        </p:nvSpPr>
        <p:spPr bwMode="auto">
          <a:xfrm>
            <a:off x="6345461" y="4386810"/>
            <a:ext cx="99451" cy="86092"/>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7" name="Freeform 356"/>
          <p:cNvSpPr>
            <a:spLocks/>
          </p:cNvSpPr>
          <p:nvPr/>
        </p:nvSpPr>
        <p:spPr bwMode="auto">
          <a:xfrm>
            <a:off x="6299447" y="4357123"/>
            <a:ext cx="74217" cy="6531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8" name="Rectangle 357"/>
          <p:cNvSpPr>
            <a:spLocks noChangeArrowheads="1"/>
          </p:cNvSpPr>
          <p:nvPr/>
        </p:nvSpPr>
        <p:spPr bwMode="auto">
          <a:xfrm>
            <a:off x="6407803" y="3911820"/>
            <a:ext cx="8906" cy="22266"/>
          </a:xfrm>
          <a:prstGeom prst="rect">
            <a:avLst/>
          </a:pr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US" altLang="en-US"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59" name="Freeform 358"/>
          <p:cNvSpPr>
            <a:spLocks/>
          </p:cNvSpPr>
          <p:nvPr/>
        </p:nvSpPr>
        <p:spPr bwMode="auto">
          <a:xfrm>
            <a:off x="6407803" y="3656513"/>
            <a:ext cx="479443" cy="472021"/>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0" name="Freeform 359"/>
          <p:cNvSpPr>
            <a:spLocks/>
          </p:cNvSpPr>
          <p:nvPr/>
        </p:nvSpPr>
        <p:spPr bwMode="auto">
          <a:xfrm>
            <a:off x="6407803" y="3656513"/>
            <a:ext cx="479443" cy="472021"/>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1" name="Freeform 360"/>
          <p:cNvSpPr>
            <a:spLocks/>
          </p:cNvSpPr>
          <p:nvPr/>
        </p:nvSpPr>
        <p:spPr bwMode="auto">
          <a:xfrm>
            <a:off x="7090601" y="2290918"/>
            <a:ext cx="249370" cy="547723"/>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2" name="Freeform 361"/>
          <p:cNvSpPr>
            <a:spLocks/>
          </p:cNvSpPr>
          <p:nvPr/>
        </p:nvSpPr>
        <p:spPr bwMode="auto">
          <a:xfrm>
            <a:off x="7347393" y="3159259"/>
            <a:ext cx="14843" cy="7421"/>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3" name="Freeform 362"/>
          <p:cNvSpPr>
            <a:spLocks/>
          </p:cNvSpPr>
          <p:nvPr/>
        </p:nvSpPr>
        <p:spPr bwMode="auto">
          <a:xfrm>
            <a:off x="7255561" y="1700808"/>
            <a:ext cx="3546094" cy="1898475"/>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4" name="Freeform 363"/>
          <p:cNvSpPr>
            <a:spLocks/>
          </p:cNvSpPr>
          <p:nvPr/>
        </p:nvSpPr>
        <p:spPr bwMode="auto">
          <a:xfrm>
            <a:off x="7694729" y="3041995"/>
            <a:ext cx="945526" cy="663502"/>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5" name="Rectangle 364"/>
          <p:cNvSpPr>
            <a:spLocks noChangeArrowheads="1"/>
          </p:cNvSpPr>
          <p:nvPr/>
        </p:nvSpPr>
        <p:spPr bwMode="auto">
          <a:xfrm>
            <a:off x="6988182" y="3289881"/>
            <a:ext cx="8906" cy="1484"/>
          </a:xfrm>
          <a:prstGeom prst="rect">
            <a:avLst/>
          </a:prstGeom>
          <a:solidFill>
            <a:srgbClr val="E6E6E6"/>
          </a:solidFill>
          <a:ln w="9525">
            <a:no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US" altLang="en-US"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6" name="Freeform 365"/>
          <p:cNvSpPr>
            <a:spLocks/>
          </p:cNvSpPr>
          <p:nvPr/>
        </p:nvSpPr>
        <p:spPr bwMode="auto">
          <a:xfrm>
            <a:off x="6719515" y="2209280"/>
            <a:ext cx="607097" cy="716937"/>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7" name="Freeform 366"/>
          <p:cNvSpPr>
            <a:spLocks/>
          </p:cNvSpPr>
          <p:nvPr/>
        </p:nvSpPr>
        <p:spPr bwMode="auto">
          <a:xfrm>
            <a:off x="6864981" y="2348808"/>
            <a:ext cx="299837" cy="685766"/>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8" name="Freeform 367"/>
          <p:cNvSpPr>
            <a:spLocks/>
          </p:cNvSpPr>
          <p:nvPr/>
        </p:nvSpPr>
        <p:spPr bwMode="auto">
          <a:xfrm>
            <a:off x="7121773" y="3159259"/>
            <a:ext cx="417100" cy="268666"/>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69" name="Freeform 368"/>
          <p:cNvSpPr>
            <a:spLocks/>
          </p:cNvSpPr>
          <p:nvPr/>
        </p:nvSpPr>
        <p:spPr bwMode="auto">
          <a:xfrm>
            <a:off x="7362236" y="3159259"/>
            <a:ext cx="51952" cy="2820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0" name="Freeform 369"/>
          <p:cNvSpPr>
            <a:spLocks/>
          </p:cNvSpPr>
          <p:nvPr/>
        </p:nvSpPr>
        <p:spPr bwMode="auto">
          <a:xfrm>
            <a:off x="7069820" y="3041995"/>
            <a:ext cx="72733" cy="44530"/>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1" name="Freeform 370"/>
          <p:cNvSpPr>
            <a:spLocks/>
          </p:cNvSpPr>
          <p:nvPr/>
        </p:nvSpPr>
        <p:spPr bwMode="auto">
          <a:xfrm>
            <a:off x="6937714" y="3064261"/>
            <a:ext cx="227104" cy="203354"/>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2" name="Freeform 371"/>
          <p:cNvSpPr>
            <a:spLocks/>
          </p:cNvSpPr>
          <p:nvPr/>
        </p:nvSpPr>
        <p:spPr bwMode="auto">
          <a:xfrm>
            <a:off x="6614128" y="4020178"/>
            <a:ext cx="368117" cy="271634"/>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3" name="Freeform 372"/>
          <p:cNvSpPr>
            <a:spLocks/>
          </p:cNvSpPr>
          <p:nvPr/>
        </p:nvSpPr>
        <p:spPr bwMode="auto">
          <a:xfrm>
            <a:off x="6614128" y="4020178"/>
            <a:ext cx="368117" cy="271634"/>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4" name="Freeform 373"/>
          <p:cNvSpPr>
            <a:spLocks/>
          </p:cNvSpPr>
          <p:nvPr/>
        </p:nvSpPr>
        <p:spPr bwMode="auto">
          <a:xfrm>
            <a:off x="6329134" y="3983069"/>
            <a:ext cx="381476" cy="359211"/>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5" name="Freeform 374"/>
          <p:cNvSpPr>
            <a:spLocks/>
          </p:cNvSpPr>
          <p:nvPr/>
        </p:nvSpPr>
        <p:spPr bwMode="auto">
          <a:xfrm>
            <a:off x="7570044" y="4314077"/>
            <a:ext cx="219683" cy="296869"/>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6" name="Freeform 375"/>
          <p:cNvSpPr>
            <a:spLocks/>
          </p:cNvSpPr>
          <p:nvPr/>
        </p:nvSpPr>
        <p:spPr bwMode="auto">
          <a:xfrm>
            <a:off x="6937714" y="4291812"/>
            <a:ext cx="29687" cy="115779"/>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7" name="Freeform 376"/>
          <p:cNvSpPr>
            <a:spLocks/>
          </p:cNvSpPr>
          <p:nvPr/>
        </p:nvSpPr>
        <p:spPr bwMode="auto">
          <a:xfrm>
            <a:off x="6937714" y="4291812"/>
            <a:ext cx="29687" cy="115779"/>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8" name="Freeform 377"/>
          <p:cNvSpPr>
            <a:spLocks/>
          </p:cNvSpPr>
          <p:nvPr/>
        </p:nvSpPr>
        <p:spPr bwMode="auto">
          <a:xfrm>
            <a:off x="6922871" y="4029084"/>
            <a:ext cx="241947" cy="378507"/>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79" name="Freeform 378"/>
          <p:cNvSpPr>
            <a:spLocks/>
          </p:cNvSpPr>
          <p:nvPr/>
        </p:nvSpPr>
        <p:spPr bwMode="auto">
          <a:xfrm>
            <a:off x="6922871" y="4029084"/>
            <a:ext cx="241947" cy="378507"/>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0" name="Freeform 379"/>
          <p:cNvSpPr>
            <a:spLocks/>
          </p:cNvSpPr>
          <p:nvPr/>
        </p:nvSpPr>
        <p:spPr bwMode="auto">
          <a:xfrm>
            <a:off x="6997088" y="5100779"/>
            <a:ext cx="372570" cy="331008"/>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1" name="Freeform 380"/>
          <p:cNvSpPr>
            <a:spLocks/>
          </p:cNvSpPr>
          <p:nvPr/>
        </p:nvSpPr>
        <p:spPr bwMode="auto">
          <a:xfrm>
            <a:off x="7077242" y="4992422"/>
            <a:ext cx="221167" cy="219683"/>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2" name="Freeform 381"/>
          <p:cNvSpPr>
            <a:spLocks/>
          </p:cNvSpPr>
          <p:nvPr/>
        </p:nvSpPr>
        <p:spPr bwMode="auto">
          <a:xfrm>
            <a:off x="7304346" y="4823207"/>
            <a:ext cx="250854" cy="39483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3" name="Freeform 382"/>
          <p:cNvSpPr>
            <a:spLocks/>
          </p:cNvSpPr>
          <p:nvPr/>
        </p:nvSpPr>
        <p:spPr bwMode="auto">
          <a:xfrm>
            <a:off x="7304346" y="4597586"/>
            <a:ext cx="243432" cy="247886"/>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4" name="Freeform 383"/>
          <p:cNvSpPr>
            <a:spLocks/>
          </p:cNvSpPr>
          <p:nvPr/>
        </p:nvSpPr>
        <p:spPr bwMode="auto">
          <a:xfrm>
            <a:off x="6893184" y="4713365"/>
            <a:ext cx="279056" cy="279056"/>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5" name="Freeform 384"/>
          <p:cNvSpPr>
            <a:spLocks/>
          </p:cNvSpPr>
          <p:nvPr/>
        </p:nvSpPr>
        <p:spPr bwMode="auto">
          <a:xfrm>
            <a:off x="6893184" y="4450637"/>
            <a:ext cx="433428" cy="430459"/>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6" name="Freeform 385"/>
          <p:cNvSpPr>
            <a:spLocks/>
          </p:cNvSpPr>
          <p:nvPr/>
        </p:nvSpPr>
        <p:spPr bwMode="auto">
          <a:xfrm>
            <a:off x="7377080" y="4158221"/>
            <a:ext cx="345851" cy="331009"/>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7" name="Freeform 386"/>
          <p:cNvSpPr>
            <a:spLocks/>
          </p:cNvSpPr>
          <p:nvPr/>
        </p:nvSpPr>
        <p:spPr bwMode="auto">
          <a:xfrm>
            <a:off x="7399344" y="4465480"/>
            <a:ext cx="191481" cy="219683"/>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8" name="Freeform 387"/>
          <p:cNvSpPr>
            <a:spLocks/>
          </p:cNvSpPr>
          <p:nvPr/>
        </p:nvSpPr>
        <p:spPr bwMode="auto">
          <a:xfrm>
            <a:off x="7193021" y="4940470"/>
            <a:ext cx="176636" cy="167730"/>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89" name="Freeform 388"/>
          <p:cNvSpPr>
            <a:spLocks/>
          </p:cNvSpPr>
          <p:nvPr/>
        </p:nvSpPr>
        <p:spPr bwMode="auto">
          <a:xfrm>
            <a:off x="7127710" y="4489230"/>
            <a:ext cx="316165" cy="509129"/>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0" name="Freeform 389"/>
          <p:cNvSpPr>
            <a:spLocks/>
          </p:cNvSpPr>
          <p:nvPr/>
        </p:nvSpPr>
        <p:spPr bwMode="auto">
          <a:xfrm>
            <a:off x="6498349" y="4225017"/>
            <a:ext cx="175152" cy="13210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1" name="Freeform 390"/>
          <p:cNvSpPr>
            <a:spLocks/>
          </p:cNvSpPr>
          <p:nvPr/>
        </p:nvSpPr>
        <p:spPr bwMode="auto">
          <a:xfrm>
            <a:off x="6498349" y="4225017"/>
            <a:ext cx="175152" cy="13210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2" name="Freeform 391"/>
          <p:cNvSpPr>
            <a:spLocks/>
          </p:cNvSpPr>
          <p:nvPr/>
        </p:nvSpPr>
        <p:spPr bwMode="auto">
          <a:xfrm>
            <a:off x="6614128" y="4321499"/>
            <a:ext cx="22265" cy="5937"/>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3" name="Freeform 392"/>
          <p:cNvSpPr>
            <a:spLocks/>
          </p:cNvSpPr>
          <p:nvPr/>
        </p:nvSpPr>
        <p:spPr bwMode="auto">
          <a:xfrm>
            <a:off x="6614128" y="4321499"/>
            <a:ext cx="22265" cy="5937"/>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4" name="Freeform 393"/>
          <p:cNvSpPr>
            <a:spLocks/>
          </p:cNvSpPr>
          <p:nvPr/>
        </p:nvSpPr>
        <p:spPr bwMode="auto">
          <a:xfrm>
            <a:off x="6541394" y="4327436"/>
            <a:ext cx="94998" cy="123201"/>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5" name="Freeform 394"/>
          <p:cNvSpPr>
            <a:spLocks/>
          </p:cNvSpPr>
          <p:nvPr/>
        </p:nvSpPr>
        <p:spPr bwMode="auto">
          <a:xfrm>
            <a:off x="6682407" y="4232438"/>
            <a:ext cx="277572" cy="24937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6" name="Freeform 395"/>
          <p:cNvSpPr>
            <a:spLocks/>
          </p:cNvSpPr>
          <p:nvPr/>
        </p:nvSpPr>
        <p:spPr bwMode="auto">
          <a:xfrm>
            <a:off x="6952558" y="4327436"/>
            <a:ext cx="299837" cy="175152"/>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7" name="Freeform 396"/>
          <p:cNvSpPr>
            <a:spLocks/>
          </p:cNvSpPr>
          <p:nvPr/>
        </p:nvSpPr>
        <p:spPr bwMode="auto">
          <a:xfrm>
            <a:off x="6864981" y="4489230"/>
            <a:ext cx="182575" cy="218198"/>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8" name="Freeform 397"/>
          <p:cNvSpPr>
            <a:spLocks/>
          </p:cNvSpPr>
          <p:nvPr/>
        </p:nvSpPr>
        <p:spPr bwMode="auto">
          <a:xfrm>
            <a:off x="6827873" y="4533760"/>
            <a:ext cx="109841" cy="121716"/>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99" name="Freeform 398"/>
          <p:cNvSpPr>
            <a:spLocks/>
          </p:cNvSpPr>
          <p:nvPr/>
        </p:nvSpPr>
        <p:spPr bwMode="auto">
          <a:xfrm>
            <a:off x="6798186" y="4291812"/>
            <a:ext cx="175152" cy="241948"/>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0" name="Freeform 399"/>
          <p:cNvSpPr>
            <a:spLocks/>
          </p:cNvSpPr>
          <p:nvPr/>
        </p:nvSpPr>
        <p:spPr bwMode="auto">
          <a:xfrm>
            <a:off x="6798186" y="4291812"/>
            <a:ext cx="175152" cy="241948"/>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1" name="Freeform 400"/>
          <p:cNvSpPr>
            <a:spLocks/>
          </p:cNvSpPr>
          <p:nvPr/>
        </p:nvSpPr>
        <p:spPr bwMode="auto">
          <a:xfrm>
            <a:off x="6636392" y="4282906"/>
            <a:ext cx="59374" cy="146950"/>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2" name="Freeform 401"/>
          <p:cNvSpPr>
            <a:spLocks/>
          </p:cNvSpPr>
          <p:nvPr/>
        </p:nvSpPr>
        <p:spPr bwMode="auto">
          <a:xfrm>
            <a:off x="6614128" y="4321499"/>
            <a:ext cx="51952" cy="115779"/>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3" name="Freeform 402"/>
          <p:cNvSpPr>
            <a:spLocks/>
          </p:cNvSpPr>
          <p:nvPr/>
        </p:nvSpPr>
        <p:spPr bwMode="auto">
          <a:xfrm>
            <a:off x="6887247" y="4971641"/>
            <a:ext cx="299837" cy="304291"/>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4" name="Freeform 403"/>
          <p:cNvSpPr>
            <a:spLocks/>
          </p:cNvSpPr>
          <p:nvPr/>
        </p:nvSpPr>
        <p:spPr bwMode="auto">
          <a:xfrm>
            <a:off x="6636392" y="4137440"/>
            <a:ext cx="74217" cy="87577"/>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5" name="Freeform 404"/>
          <p:cNvSpPr>
            <a:spLocks/>
          </p:cNvSpPr>
          <p:nvPr/>
        </p:nvSpPr>
        <p:spPr bwMode="auto">
          <a:xfrm>
            <a:off x="2609371" y="2198889"/>
            <a:ext cx="632330" cy="862404"/>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6" name="Freeform 405"/>
          <p:cNvSpPr>
            <a:spLocks/>
          </p:cNvSpPr>
          <p:nvPr/>
        </p:nvSpPr>
        <p:spPr bwMode="auto">
          <a:xfrm>
            <a:off x="3241701" y="2163264"/>
            <a:ext cx="1981597" cy="1358174"/>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7" name="Freeform 406"/>
          <p:cNvSpPr>
            <a:spLocks/>
          </p:cNvSpPr>
          <p:nvPr/>
        </p:nvSpPr>
        <p:spPr bwMode="auto">
          <a:xfrm>
            <a:off x="3615755" y="3294334"/>
            <a:ext cx="1341846" cy="693189"/>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8" name="Freeform 407"/>
          <p:cNvSpPr>
            <a:spLocks/>
          </p:cNvSpPr>
          <p:nvPr/>
        </p:nvSpPr>
        <p:spPr bwMode="auto">
          <a:xfrm>
            <a:off x="4472221" y="4235407"/>
            <a:ext cx="103904" cy="105389"/>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09" name="Freeform 408"/>
          <p:cNvSpPr>
            <a:spLocks/>
          </p:cNvSpPr>
          <p:nvPr/>
        </p:nvSpPr>
        <p:spPr bwMode="auto">
          <a:xfrm>
            <a:off x="4509330" y="4331890"/>
            <a:ext cx="89061" cy="65311"/>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0" name="Freeform 409"/>
          <p:cNvSpPr>
            <a:spLocks/>
          </p:cNvSpPr>
          <p:nvPr/>
        </p:nvSpPr>
        <p:spPr bwMode="auto">
          <a:xfrm>
            <a:off x="4590968" y="4368998"/>
            <a:ext cx="132107" cy="5640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1" name="Freeform 410"/>
          <p:cNvSpPr>
            <a:spLocks/>
          </p:cNvSpPr>
          <p:nvPr/>
        </p:nvSpPr>
        <p:spPr bwMode="auto">
          <a:xfrm>
            <a:off x="4678545" y="4303687"/>
            <a:ext cx="271634" cy="298353"/>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2" name="Freeform 411"/>
          <p:cNvSpPr>
            <a:spLocks/>
          </p:cNvSpPr>
          <p:nvPr/>
        </p:nvSpPr>
        <p:spPr bwMode="auto">
          <a:xfrm>
            <a:off x="4435112" y="4214626"/>
            <a:ext cx="141012" cy="65311"/>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3" name="Freeform 412"/>
          <p:cNvSpPr>
            <a:spLocks/>
          </p:cNvSpPr>
          <p:nvPr/>
        </p:nvSpPr>
        <p:spPr bwMode="auto">
          <a:xfrm>
            <a:off x="4360895" y="4176033"/>
            <a:ext cx="111325" cy="92029"/>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4" name="Freeform 413"/>
          <p:cNvSpPr>
            <a:spLocks/>
          </p:cNvSpPr>
          <p:nvPr/>
        </p:nvSpPr>
        <p:spPr bwMode="auto">
          <a:xfrm>
            <a:off x="3790908" y="3790104"/>
            <a:ext cx="705062" cy="461631"/>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5" name="Freeform 414"/>
          <p:cNvSpPr>
            <a:spLocks/>
          </p:cNvSpPr>
          <p:nvPr/>
        </p:nvSpPr>
        <p:spPr bwMode="auto">
          <a:xfrm rot="20747712">
            <a:off x="4944242" y="1940613"/>
            <a:ext cx="759983" cy="838654"/>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6" name="Freeform 415"/>
          <p:cNvSpPr>
            <a:spLocks/>
          </p:cNvSpPr>
          <p:nvPr/>
        </p:nvSpPr>
        <p:spPr bwMode="auto">
          <a:xfrm>
            <a:off x="4040277" y="2166233"/>
            <a:ext cx="38593" cy="34140"/>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7" name="Freeform 416"/>
          <p:cNvSpPr>
            <a:spLocks/>
          </p:cNvSpPr>
          <p:nvPr/>
        </p:nvSpPr>
        <p:spPr bwMode="auto">
          <a:xfrm>
            <a:off x="4369801" y="2442321"/>
            <a:ext cx="0" cy="445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8" name="Freeform 417"/>
          <p:cNvSpPr>
            <a:spLocks/>
          </p:cNvSpPr>
          <p:nvPr/>
        </p:nvSpPr>
        <p:spPr bwMode="auto">
          <a:xfrm>
            <a:off x="4703778" y="2473493"/>
            <a:ext cx="2969" cy="5937"/>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19" name="Freeform 418"/>
          <p:cNvSpPr>
            <a:spLocks/>
          </p:cNvSpPr>
          <p:nvPr/>
        </p:nvSpPr>
        <p:spPr bwMode="auto">
          <a:xfrm>
            <a:off x="4375739" y="2083110"/>
            <a:ext cx="13359" cy="13360"/>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E6E6E6"/>
          </a:solidFill>
          <a:ln w="9525">
            <a:solidFill>
              <a:srgbClr val="DAD9D6"/>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0" name="Freeform 419"/>
          <p:cNvSpPr>
            <a:spLocks/>
          </p:cNvSpPr>
          <p:nvPr/>
        </p:nvSpPr>
        <p:spPr bwMode="auto">
          <a:xfrm>
            <a:off x="4550891" y="2520991"/>
            <a:ext cx="135075" cy="11281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1" name="Freeform 420"/>
          <p:cNvSpPr>
            <a:spLocks/>
          </p:cNvSpPr>
          <p:nvPr/>
        </p:nvSpPr>
        <p:spPr bwMode="auto">
          <a:xfrm>
            <a:off x="4442534" y="2182561"/>
            <a:ext cx="559598" cy="374054"/>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2" name="Freeform 421"/>
          <p:cNvSpPr>
            <a:spLocks/>
          </p:cNvSpPr>
          <p:nvPr/>
        </p:nvSpPr>
        <p:spPr bwMode="auto">
          <a:xfrm>
            <a:off x="3958638" y="2120219"/>
            <a:ext cx="148434" cy="13656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3" name="Freeform 422"/>
          <p:cNvSpPr>
            <a:spLocks/>
          </p:cNvSpPr>
          <p:nvPr/>
        </p:nvSpPr>
        <p:spPr bwMode="auto">
          <a:xfrm>
            <a:off x="4115978" y="2069751"/>
            <a:ext cx="135076" cy="87576"/>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4" name="Freeform 423"/>
          <p:cNvSpPr>
            <a:spLocks/>
          </p:cNvSpPr>
          <p:nvPr/>
        </p:nvSpPr>
        <p:spPr bwMode="auto">
          <a:xfrm>
            <a:off x="4059573" y="2023736"/>
            <a:ext cx="102420" cy="57890"/>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5" name="Freeform 424"/>
          <p:cNvSpPr>
            <a:spLocks/>
          </p:cNvSpPr>
          <p:nvPr/>
        </p:nvSpPr>
        <p:spPr bwMode="auto">
          <a:xfrm>
            <a:off x="4261444" y="2081626"/>
            <a:ext cx="86092" cy="75701"/>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6" name="Freeform 425"/>
          <p:cNvSpPr>
            <a:spLocks/>
          </p:cNvSpPr>
          <p:nvPr/>
        </p:nvSpPr>
        <p:spPr bwMode="auto">
          <a:xfrm>
            <a:off x="4349021" y="2127640"/>
            <a:ext cx="34139" cy="43046"/>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7" name="Freeform 426"/>
          <p:cNvSpPr>
            <a:spLocks/>
          </p:cNvSpPr>
          <p:nvPr/>
        </p:nvSpPr>
        <p:spPr bwMode="auto">
          <a:xfrm>
            <a:off x="4340115" y="2068266"/>
            <a:ext cx="201871" cy="96483"/>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8" name="Freeform 427"/>
          <p:cNvSpPr>
            <a:spLocks/>
          </p:cNvSpPr>
          <p:nvPr/>
        </p:nvSpPr>
        <p:spPr bwMode="auto">
          <a:xfrm>
            <a:off x="4181289" y="2007409"/>
            <a:ext cx="41562" cy="35624"/>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29" name="Freeform 428"/>
          <p:cNvSpPr>
            <a:spLocks/>
          </p:cNvSpPr>
          <p:nvPr/>
        </p:nvSpPr>
        <p:spPr bwMode="auto">
          <a:xfrm flipV="1">
            <a:off x="4340115" y="1781789"/>
            <a:ext cx="201871" cy="302806"/>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0" name="Freeform 429"/>
          <p:cNvSpPr>
            <a:spLocks/>
          </p:cNvSpPr>
          <p:nvPr/>
        </p:nvSpPr>
        <p:spPr bwMode="auto">
          <a:xfrm>
            <a:off x="4344567" y="2032642"/>
            <a:ext cx="34140" cy="16328"/>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1" name="Freeform 430"/>
          <p:cNvSpPr>
            <a:spLocks/>
          </p:cNvSpPr>
          <p:nvPr/>
        </p:nvSpPr>
        <p:spPr bwMode="auto">
          <a:xfrm>
            <a:off x="4326755" y="1989597"/>
            <a:ext cx="31172" cy="44530"/>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2" name="Freeform 431"/>
          <p:cNvSpPr>
            <a:spLocks/>
          </p:cNvSpPr>
          <p:nvPr/>
        </p:nvSpPr>
        <p:spPr bwMode="auto">
          <a:xfrm>
            <a:off x="4264413" y="1968816"/>
            <a:ext cx="56405" cy="63826"/>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3" name="Freeform 432"/>
          <p:cNvSpPr>
            <a:spLocks/>
          </p:cNvSpPr>
          <p:nvPr/>
        </p:nvSpPr>
        <p:spPr bwMode="auto">
          <a:xfrm>
            <a:off x="4037309" y="2200373"/>
            <a:ext cx="252338" cy="219683"/>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4" name="Freeform 433"/>
          <p:cNvSpPr>
            <a:spLocks/>
          </p:cNvSpPr>
          <p:nvPr/>
        </p:nvSpPr>
        <p:spPr bwMode="auto">
          <a:xfrm>
            <a:off x="4999163" y="4196814"/>
            <a:ext cx="34139" cy="17812"/>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5" name="Freeform 434"/>
          <p:cNvSpPr>
            <a:spLocks/>
          </p:cNvSpPr>
          <p:nvPr/>
        </p:nvSpPr>
        <p:spPr bwMode="auto">
          <a:xfrm>
            <a:off x="5974375" y="2538804"/>
            <a:ext cx="123201" cy="47499"/>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6" name="Freeform 435"/>
          <p:cNvSpPr>
            <a:spLocks/>
          </p:cNvSpPr>
          <p:nvPr/>
        </p:nvSpPr>
        <p:spPr bwMode="auto">
          <a:xfrm>
            <a:off x="9710466" y="4533760"/>
            <a:ext cx="201871" cy="173668"/>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37" name="Freeform 436"/>
          <p:cNvSpPr>
            <a:spLocks/>
          </p:cNvSpPr>
          <p:nvPr/>
        </p:nvSpPr>
        <p:spPr bwMode="auto">
          <a:xfrm>
            <a:off x="9912337" y="4575322"/>
            <a:ext cx="163278" cy="158824"/>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grpSp>
        <p:nvGrpSpPr>
          <p:cNvPr id="438" name="Group 159"/>
          <p:cNvGrpSpPr>
            <a:grpSpLocks/>
          </p:cNvGrpSpPr>
          <p:nvPr/>
        </p:nvGrpSpPr>
        <p:grpSpPr bwMode="auto">
          <a:xfrm>
            <a:off x="6416709" y="2902467"/>
            <a:ext cx="234526" cy="344368"/>
            <a:chOff x="2201" y="1250"/>
            <a:chExt cx="133" cy="193"/>
          </a:xfrm>
          <a:solidFill>
            <a:srgbClr val="E6E6E6"/>
          </a:solidFill>
        </p:grpSpPr>
        <p:sp>
          <p:nvSpPr>
            <p:cNvPr id="439" name="Freeform 438"/>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0" name="Freeform 439"/>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grpSp>
      <p:sp>
        <p:nvSpPr>
          <p:cNvPr id="441" name="Freeform 440"/>
          <p:cNvSpPr>
            <a:spLocks/>
          </p:cNvSpPr>
          <p:nvPr/>
        </p:nvSpPr>
        <p:spPr bwMode="auto">
          <a:xfrm>
            <a:off x="7335518" y="3696591"/>
            <a:ext cx="68280" cy="41562"/>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2" name="Freeform 441"/>
          <p:cNvSpPr>
            <a:spLocks/>
          </p:cNvSpPr>
          <p:nvPr/>
        </p:nvSpPr>
        <p:spPr bwMode="auto">
          <a:xfrm>
            <a:off x="8332996" y="3122150"/>
            <a:ext cx="1410126" cy="979666"/>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3" name="Freeform 442"/>
          <p:cNvSpPr>
            <a:spLocks/>
          </p:cNvSpPr>
          <p:nvPr/>
        </p:nvSpPr>
        <p:spPr bwMode="auto">
          <a:xfrm>
            <a:off x="8463618" y="4366029"/>
            <a:ext cx="53436" cy="63827"/>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4" name="Freeform 443"/>
          <p:cNvSpPr>
            <a:spLocks/>
          </p:cNvSpPr>
          <p:nvPr/>
        </p:nvSpPr>
        <p:spPr bwMode="auto">
          <a:xfrm>
            <a:off x="9140479" y="4101816"/>
            <a:ext cx="50468" cy="50468"/>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5" name="Freeform 444"/>
          <p:cNvSpPr>
            <a:spLocks/>
          </p:cNvSpPr>
          <p:nvPr/>
        </p:nvSpPr>
        <p:spPr bwMode="auto">
          <a:xfrm>
            <a:off x="9412113" y="3977131"/>
            <a:ext cx="29687" cy="87577"/>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6" name="Freeform 445"/>
          <p:cNvSpPr>
            <a:spLocks/>
          </p:cNvSpPr>
          <p:nvPr/>
        </p:nvSpPr>
        <p:spPr bwMode="auto">
          <a:xfrm>
            <a:off x="9631796" y="3750027"/>
            <a:ext cx="43046" cy="65311"/>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7" name="Freeform 446"/>
          <p:cNvSpPr>
            <a:spLocks/>
          </p:cNvSpPr>
          <p:nvPr/>
        </p:nvSpPr>
        <p:spPr bwMode="auto">
          <a:xfrm>
            <a:off x="9683748" y="3414566"/>
            <a:ext cx="322102" cy="350305"/>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8" name="Freeform 447"/>
          <p:cNvSpPr>
            <a:spLocks/>
          </p:cNvSpPr>
          <p:nvPr/>
        </p:nvSpPr>
        <p:spPr bwMode="auto">
          <a:xfrm>
            <a:off x="9910852" y="3092463"/>
            <a:ext cx="57890" cy="286479"/>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49" name="Freeform 448"/>
          <p:cNvSpPr>
            <a:spLocks/>
          </p:cNvSpPr>
          <p:nvPr/>
        </p:nvSpPr>
        <p:spPr bwMode="auto">
          <a:xfrm>
            <a:off x="9395786" y="4144862"/>
            <a:ext cx="132106" cy="182574"/>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0" name="Freeform 449"/>
          <p:cNvSpPr>
            <a:spLocks/>
          </p:cNvSpPr>
          <p:nvPr/>
        </p:nvSpPr>
        <p:spPr bwMode="auto">
          <a:xfrm>
            <a:off x="9449222" y="4357123"/>
            <a:ext cx="108357" cy="86092"/>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1" name="Freeform 450"/>
          <p:cNvSpPr>
            <a:spLocks/>
          </p:cNvSpPr>
          <p:nvPr/>
        </p:nvSpPr>
        <p:spPr bwMode="auto">
          <a:xfrm>
            <a:off x="8661036" y="3166680"/>
            <a:ext cx="727328" cy="365148"/>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2" name="Line 449"/>
          <p:cNvSpPr>
            <a:spLocks noChangeShapeType="1"/>
          </p:cNvSpPr>
          <p:nvPr/>
        </p:nvSpPr>
        <p:spPr bwMode="auto">
          <a:xfrm>
            <a:off x="9360161" y="4161190"/>
            <a:ext cx="0" cy="0"/>
          </a:xfrm>
          <a:prstGeom prst="line">
            <a:avLst/>
          </a:prstGeom>
          <a:noFill/>
          <a:ln w="0">
            <a:solidFill>
              <a:srgbClr val="DAD9D6"/>
            </a:solidFill>
            <a:round/>
            <a:headEnd/>
            <a:tailEnd/>
          </a:ln>
          <a:extLst>
            <a:ext uri="{909E8E84-426E-40DD-AFC4-6F175D3DCCD1}">
              <a14:hiddenFill xmlns:a14="http://schemas.microsoft.com/office/drawing/2010/main">
                <a:noFill/>
              </a14:hiddenFill>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3" name="Freeform 452"/>
          <p:cNvSpPr>
            <a:spLocks/>
          </p:cNvSpPr>
          <p:nvPr/>
        </p:nvSpPr>
        <p:spPr bwMode="auto">
          <a:xfrm>
            <a:off x="9499690" y="3493235"/>
            <a:ext cx="115779" cy="145466"/>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E6E6E6"/>
          </a:solidFill>
          <a:ln>
            <a:noFill/>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4" name="Freeform 453"/>
          <p:cNvSpPr>
            <a:spLocks/>
          </p:cNvSpPr>
          <p:nvPr/>
        </p:nvSpPr>
        <p:spPr bwMode="auto">
          <a:xfrm>
            <a:off x="9544220" y="3623858"/>
            <a:ext cx="80155" cy="97967"/>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E6E6E6"/>
          </a:solidFill>
          <a:ln w="9525" cap="flat" cmpd="sng">
            <a:no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5" name="Freeform 454"/>
          <p:cNvSpPr>
            <a:spLocks/>
          </p:cNvSpPr>
          <p:nvPr/>
        </p:nvSpPr>
        <p:spPr bwMode="auto">
          <a:xfrm>
            <a:off x="5132754" y="5244760"/>
            <a:ext cx="118747" cy="155856"/>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6" name="Freeform 455"/>
          <p:cNvSpPr>
            <a:spLocks/>
          </p:cNvSpPr>
          <p:nvPr/>
        </p:nvSpPr>
        <p:spPr bwMode="auto">
          <a:xfrm>
            <a:off x="4620655" y="4599071"/>
            <a:ext cx="299837" cy="36663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7" name="Freeform 456"/>
          <p:cNvSpPr>
            <a:spLocks/>
          </p:cNvSpPr>
          <p:nvPr/>
        </p:nvSpPr>
        <p:spPr bwMode="auto">
          <a:xfrm>
            <a:off x="4812136" y="4483293"/>
            <a:ext cx="826778" cy="852013"/>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8" name="Freeform 457"/>
          <p:cNvSpPr>
            <a:spLocks/>
          </p:cNvSpPr>
          <p:nvPr/>
        </p:nvSpPr>
        <p:spPr bwMode="auto">
          <a:xfrm>
            <a:off x="4800261" y="5045858"/>
            <a:ext cx="442334" cy="886153"/>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59" name="Freeform 458"/>
          <p:cNvSpPr>
            <a:spLocks/>
          </p:cNvSpPr>
          <p:nvPr/>
        </p:nvSpPr>
        <p:spPr bwMode="auto">
          <a:xfrm>
            <a:off x="4740887" y="4952345"/>
            <a:ext cx="227104" cy="1102866"/>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0" name="Freeform 459"/>
          <p:cNvSpPr>
            <a:spLocks/>
          </p:cNvSpPr>
          <p:nvPr/>
        </p:nvSpPr>
        <p:spPr bwMode="auto">
          <a:xfrm>
            <a:off x="5040724" y="5001328"/>
            <a:ext cx="187027" cy="175152"/>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1" name="Freeform 460"/>
          <p:cNvSpPr>
            <a:spLocks/>
          </p:cNvSpPr>
          <p:nvPr/>
        </p:nvSpPr>
        <p:spPr bwMode="auto">
          <a:xfrm>
            <a:off x="4896743" y="4806879"/>
            <a:ext cx="249370" cy="268666"/>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2" name="Freeform 461"/>
          <p:cNvSpPr>
            <a:spLocks/>
          </p:cNvSpPr>
          <p:nvPr/>
        </p:nvSpPr>
        <p:spPr bwMode="auto">
          <a:xfrm>
            <a:off x="4770574" y="4556025"/>
            <a:ext cx="182574" cy="130622"/>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3" name="Freeform 462"/>
          <p:cNvSpPr>
            <a:spLocks/>
          </p:cNvSpPr>
          <p:nvPr/>
        </p:nvSpPr>
        <p:spPr bwMode="auto">
          <a:xfrm>
            <a:off x="5071895" y="4400169"/>
            <a:ext cx="109841" cy="167730"/>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4" name="Freeform 463"/>
          <p:cNvSpPr>
            <a:spLocks/>
          </p:cNvSpPr>
          <p:nvPr/>
        </p:nvSpPr>
        <p:spPr bwMode="auto">
          <a:xfrm>
            <a:off x="5242595" y="4459543"/>
            <a:ext cx="71248" cy="87576"/>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5" name="Freeform 464"/>
          <p:cNvSpPr>
            <a:spLocks/>
          </p:cNvSpPr>
          <p:nvPr/>
        </p:nvSpPr>
        <p:spPr bwMode="auto">
          <a:xfrm>
            <a:off x="5155018" y="4456574"/>
            <a:ext cx="90545" cy="102419"/>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6" name="Freeform 465"/>
          <p:cNvSpPr>
            <a:spLocks/>
          </p:cNvSpPr>
          <p:nvPr/>
        </p:nvSpPr>
        <p:spPr bwMode="auto">
          <a:xfrm>
            <a:off x="4815104" y="4321499"/>
            <a:ext cx="311712" cy="262729"/>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7" name="Freeform 466"/>
          <p:cNvSpPr>
            <a:spLocks/>
          </p:cNvSpPr>
          <p:nvPr/>
        </p:nvSpPr>
        <p:spPr bwMode="auto">
          <a:xfrm>
            <a:off x="4638467" y="4554541"/>
            <a:ext cx="126170" cy="139528"/>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8" name="Freeform 467"/>
          <p:cNvSpPr>
            <a:spLocks/>
          </p:cNvSpPr>
          <p:nvPr/>
        </p:nvSpPr>
        <p:spPr bwMode="auto">
          <a:xfrm>
            <a:off x="6851622" y="3001919"/>
            <a:ext cx="46014" cy="90544"/>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CFCFCF"/>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69" name="Freeform 468"/>
          <p:cNvSpPr>
            <a:spLocks/>
          </p:cNvSpPr>
          <p:nvPr/>
        </p:nvSpPr>
        <p:spPr bwMode="auto">
          <a:xfrm>
            <a:off x="8040580" y="3631280"/>
            <a:ext cx="403741" cy="390382"/>
          </a:xfrm>
          <a:custGeom>
            <a:avLst/>
            <a:gdLst>
              <a:gd name="T0" fmla="*/ 2147483646 w 10795"/>
              <a:gd name="T1" fmla="*/ 2147483646 h 10652"/>
              <a:gd name="T2" fmla="*/ 2147483646 w 10795"/>
              <a:gd name="T3" fmla="*/ 2147483646 h 10652"/>
              <a:gd name="T4" fmla="*/ 2147483646 w 10795"/>
              <a:gd name="T5" fmla="*/ 2147483646 h 10652"/>
              <a:gd name="T6" fmla="*/ 2147483646 w 10795"/>
              <a:gd name="T7" fmla="*/ 2147483646 h 10652"/>
              <a:gd name="T8" fmla="*/ 2147483646 w 10795"/>
              <a:gd name="T9" fmla="*/ 2147483646 h 10652"/>
              <a:gd name="T10" fmla="*/ 2147483646 w 10795"/>
              <a:gd name="T11" fmla="*/ 2147483646 h 10652"/>
              <a:gd name="T12" fmla="*/ 2147483646 w 10795"/>
              <a:gd name="T13" fmla="*/ 2147483646 h 10652"/>
              <a:gd name="T14" fmla="*/ 2147483646 w 10795"/>
              <a:gd name="T15" fmla="*/ 2147483646 h 10652"/>
              <a:gd name="T16" fmla="*/ 2147483646 w 10795"/>
              <a:gd name="T17" fmla="*/ 2147483646 h 10652"/>
              <a:gd name="T18" fmla="*/ 2147483646 w 10795"/>
              <a:gd name="T19" fmla="*/ 2147483646 h 10652"/>
              <a:gd name="T20" fmla="*/ 2147483646 w 10795"/>
              <a:gd name="T21" fmla="*/ 2147483646 h 10652"/>
              <a:gd name="T22" fmla="*/ 2147483646 w 10795"/>
              <a:gd name="T23" fmla="*/ 2147483646 h 10652"/>
              <a:gd name="T24" fmla="*/ 2147483646 w 10795"/>
              <a:gd name="T25" fmla="*/ 2147483646 h 10652"/>
              <a:gd name="T26" fmla="*/ 2147483646 w 10795"/>
              <a:gd name="T27" fmla="*/ 2147483646 h 10652"/>
              <a:gd name="T28" fmla="*/ 2147483646 w 10795"/>
              <a:gd name="T29" fmla="*/ 360875000 h 10652"/>
              <a:gd name="T30" fmla="*/ 2147483646 w 10795"/>
              <a:gd name="T31" fmla="*/ 2147483646 h 10652"/>
              <a:gd name="T32" fmla="*/ 2147483646 w 10795"/>
              <a:gd name="T33" fmla="*/ 2147483646 h 10652"/>
              <a:gd name="T34" fmla="*/ 2147483646 w 10795"/>
              <a:gd name="T35" fmla="*/ 2147483646 h 10652"/>
              <a:gd name="T36" fmla="*/ 2147483646 w 10795"/>
              <a:gd name="T37" fmla="*/ 2147483646 h 10652"/>
              <a:gd name="T38" fmla="*/ 2147483646 w 10795"/>
              <a:gd name="T39" fmla="*/ 2147483646 h 10652"/>
              <a:gd name="T40" fmla="*/ 2147483646 w 10795"/>
              <a:gd name="T41" fmla="*/ 2147483646 h 10652"/>
              <a:gd name="T42" fmla="*/ 2147483646 w 10795"/>
              <a:gd name="T43" fmla="*/ 2147483646 h 10652"/>
              <a:gd name="T44" fmla="*/ 2147483646 w 10795"/>
              <a:gd name="T45" fmla="*/ 2147483646 h 10652"/>
              <a:gd name="T46" fmla="*/ 2147483646 w 10795"/>
              <a:gd name="T47" fmla="*/ 2147483646 h 10652"/>
              <a:gd name="T48" fmla="*/ 2147483646 w 10795"/>
              <a:gd name="T49" fmla="*/ 2147483646 h 10652"/>
              <a:gd name="T50" fmla="*/ 2147483646 w 10795"/>
              <a:gd name="T51" fmla="*/ 2147483646 h 10652"/>
              <a:gd name="T52" fmla="*/ 2147483646 w 10795"/>
              <a:gd name="T53" fmla="*/ 2147483646 h 10652"/>
              <a:gd name="T54" fmla="*/ 2147483646 w 10795"/>
              <a:gd name="T55" fmla="*/ 2147483646 h 10652"/>
              <a:gd name="T56" fmla="*/ 2147483646 w 10795"/>
              <a:gd name="T57" fmla="*/ 2147483646 h 10652"/>
              <a:gd name="T58" fmla="*/ 2147483646 w 10795"/>
              <a:gd name="T59" fmla="*/ 2147483646 h 10652"/>
              <a:gd name="T60" fmla="*/ 2147483646 w 10795"/>
              <a:gd name="T61" fmla="*/ 2147483646 h 10652"/>
              <a:gd name="T62" fmla="*/ 2147483646 w 10795"/>
              <a:gd name="T63" fmla="*/ 2147483646 h 10652"/>
              <a:gd name="T64" fmla="*/ 2147483646 w 10795"/>
              <a:gd name="T65" fmla="*/ 2147483646 h 10652"/>
              <a:gd name="T66" fmla="*/ 2147483646 w 10795"/>
              <a:gd name="T67" fmla="*/ 2147483646 h 10652"/>
              <a:gd name="T68" fmla="*/ 2147483646 w 10795"/>
              <a:gd name="T69" fmla="*/ 2147483646 h 10652"/>
              <a:gd name="T70" fmla="*/ 2147483646 w 10795"/>
              <a:gd name="T71" fmla="*/ 2147483646 h 10652"/>
              <a:gd name="T72" fmla="*/ 2147483646 w 10795"/>
              <a:gd name="T73" fmla="*/ 2147483646 h 10652"/>
              <a:gd name="T74" fmla="*/ 2147483646 w 10795"/>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0" name="Freeform 469"/>
          <p:cNvSpPr>
            <a:spLocks/>
          </p:cNvSpPr>
          <p:nvPr/>
        </p:nvSpPr>
        <p:spPr bwMode="auto">
          <a:xfrm>
            <a:off x="8030190" y="3604562"/>
            <a:ext cx="319133" cy="258276"/>
          </a:xfrm>
          <a:custGeom>
            <a:avLst/>
            <a:gdLst>
              <a:gd name="T0" fmla="*/ 2147483646 w 10000"/>
              <a:gd name="T1" fmla="*/ 2147483646 h 11017"/>
              <a:gd name="T2" fmla="*/ 2147483646 w 10000"/>
              <a:gd name="T3" fmla="*/ 2147483646 h 11017"/>
              <a:gd name="T4" fmla="*/ 2147483646 w 10000"/>
              <a:gd name="T5" fmla="*/ 2147483646 h 11017"/>
              <a:gd name="T6" fmla="*/ 2147483646 w 10000"/>
              <a:gd name="T7" fmla="*/ 2147483646 h 11017"/>
              <a:gd name="T8" fmla="*/ 2147483646 w 10000"/>
              <a:gd name="T9" fmla="*/ 0 h 11017"/>
              <a:gd name="T10" fmla="*/ 2147483646 w 10000"/>
              <a:gd name="T11" fmla="*/ 2147483646 h 11017"/>
              <a:gd name="T12" fmla="*/ 2147483646 w 10000"/>
              <a:gd name="T13" fmla="*/ 2147483646 h 11017"/>
              <a:gd name="T14" fmla="*/ 2147483646 w 10000"/>
              <a:gd name="T15" fmla="*/ 2147483646 h 11017"/>
              <a:gd name="T16" fmla="*/ 2147483646 w 10000"/>
              <a:gd name="T17" fmla="*/ 2147483646 h 11017"/>
              <a:gd name="T18" fmla="*/ 2147483646 w 10000"/>
              <a:gd name="T19" fmla="*/ 2147483646 h 11017"/>
              <a:gd name="T20" fmla="*/ 2147483646 w 10000"/>
              <a:gd name="T21" fmla="*/ 2147483646 h 11017"/>
              <a:gd name="T22" fmla="*/ 2147483646 w 10000"/>
              <a:gd name="T23" fmla="*/ 2147483646 h 11017"/>
              <a:gd name="T24" fmla="*/ 2147483646 w 10000"/>
              <a:gd name="T25" fmla="*/ 2147483646 h 11017"/>
              <a:gd name="T26" fmla="*/ 2147483646 w 10000"/>
              <a:gd name="T27" fmla="*/ 2147483646 h 11017"/>
              <a:gd name="T28" fmla="*/ 2147483646 w 10000"/>
              <a:gd name="T29" fmla="*/ 2147483646 h 11017"/>
              <a:gd name="T30" fmla="*/ 2147483646 w 10000"/>
              <a:gd name="T31" fmla="*/ 2147483646 h 11017"/>
              <a:gd name="T32" fmla="*/ 2147483646 w 10000"/>
              <a:gd name="T33" fmla="*/ 2147483646 h 11017"/>
              <a:gd name="T34" fmla="*/ 0 w 10000"/>
              <a:gd name="T35" fmla="*/ 2147483646 h 11017"/>
              <a:gd name="T36" fmla="*/ 0 w 10000"/>
              <a:gd name="T37" fmla="*/ 2147483646 h 11017"/>
              <a:gd name="T38" fmla="*/ 2147483646 w 10000"/>
              <a:gd name="T39" fmla="*/ 2147483646 h 11017"/>
              <a:gd name="T40" fmla="*/ 2147483646 w 10000"/>
              <a:gd name="T41" fmla="*/ 2147483646 h 11017"/>
              <a:gd name="T42" fmla="*/ 2147483646 w 10000"/>
              <a:gd name="T43" fmla="*/ 2147483646 h 11017"/>
              <a:gd name="T44" fmla="*/ 2147483646 w 10000"/>
              <a:gd name="T45" fmla="*/ 2147483646 h 11017"/>
              <a:gd name="T46" fmla="*/ 2147483646 w 10000"/>
              <a:gd name="T47" fmla="*/ 2147483646 h 11017"/>
              <a:gd name="T48" fmla="*/ 2147483646 w 10000"/>
              <a:gd name="T49" fmla="*/ 2147483646 h 11017"/>
              <a:gd name="T50" fmla="*/ 2147483646 w 10000"/>
              <a:gd name="T51" fmla="*/ 2147483646 h 11017"/>
              <a:gd name="T52" fmla="*/ 2147483646 w 10000"/>
              <a:gd name="T53" fmla="*/ 2147483646 h 11017"/>
              <a:gd name="T54" fmla="*/ 2147483646 w 10000"/>
              <a:gd name="T55" fmla="*/ 2147483646 h 11017"/>
              <a:gd name="T56" fmla="*/ 2147483646 w 10000"/>
              <a:gd name="T57" fmla="*/ 2147483646 h 11017"/>
              <a:gd name="T58" fmla="*/ 2147483646 w 10000"/>
              <a:gd name="T59" fmla="*/ 2147483646 h 11017"/>
              <a:gd name="T60" fmla="*/ 2147483646 w 10000"/>
              <a:gd name="T61" fmla="*/ 2147483646 h 11017"/>
              <a:gd name="T62" fmla="*/ 2147483646 w 10000"/>
              <a:gd name="T63" fmla="*/ 2147483646 h 11017"/>
              <a:gd name="T64" fmla="*/ 2147483646 w 10000"/>
              <a:gd name="T65" fmla="*/ 2147483646 h 11017"/>
              <a:gd name="T66" fmla="*/ 2147483646 w 10000"/>
              <a:gd name="T67" fmla="*/ 2147483646 h 11017"/>
              <a:gd name="T68" fmla="*/ 2147483646 w 10000"/>
              <a:gd name="T69" fmla="*/ 2147483646 h 11017"/>
              <a:gd name="T70" fmla="*/ 2147483646 w 10000"/>
              <a:gd name="T71" fmla="*/ 2147483646 h 11017"/>
              <a:gd name="T72" fmla="*/ 2147483646 w 10000"/>
              <a:gd name="T73" fmla="*/ 2147483646 h 11017"/>
              <a:gd name="T74" fmla="*/ 2147483646 w 10000"/>
              <a:gd name="T75" fmla="*/ 2147483646 h 11017"/>
              <a:gd name="T76" fmla="*/ 2147483646 w 10000"/>
              <a:gd name="T77" fmla="*/ 2147483646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1" name="Freeform 470"/>
          <p:cNvSpPr>
            <a:spLocks/>
          </p:cNvSpPr>
          <p:nvPr/>
        </p:nvSpPr>
        <p:spPr bwMode="auto">
          <a:xfrm>
            <a:off x="8699628" y="3917757"/>
            <a:ext cx="105389" cy="130622"/>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2" name="Freeform 471"/>
          <p:cNvSpPr>
            <a:spLocks/>
          </p:cNvSpPr>
          <p:nvPr/>
        </p:nvSpPr>
        <p:spPr bwMode="auto">
          <a:xfrm>
            <a:off x="8534867" y="3818307"/>
            <a:ext cx="200386" cy="11281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3" name="Freeform 472"/>
          <p:cNvSpPr>
            <a:spLocks/>
          </p:cNvSpPr>
          <p:nvPr/>
        </p:nvSpPr>
        <p:spPr bwMode="auto">
          <a:xfrm>
            <a:off x="8859937" y="3944476"/>
            <a:ext cx="218199" cy="458662"/>
          </a:xfrm>
          <a:custGeom>
            <a:avLst/>
            <a:gdLst>
              <a:gd name="T0" fmla="*/ 1296617862 w 11115"/>
              <a:gd name="T1" fmla="*/ 0 h 10000"/>
              <a:gd name="T2" fmla="*/ 1014318022 w 11115"/>
              <a:gd name="T3" fmla="*/ 2147483646 h 10000"/>
              <a:gd name="T4" fmla="*/ 876662132 w 11115"/>
              <a:gd name="T5" fmla="*/ 2147483646 h 10000"/>
              <a:gd name="T6" fmla="*/ 833108975 w 11115"/>
              <a:gd name="T7" fmla="*/ 2147483646 h 10000"/>
              <a:gd name="T8" fmla="*/ 359688197 w 11115"/>
              <a:gd name="T9" fmla="*/ 2147483646 h 10000"/>
              <a:gd name="T10" fmla="*/ 70188704 w 11115"/>
              <a:gd name="T11" fmla="*/ 2147483646 h 10000"/>
              <a:gd name="T12" fmla="*/ 0 w 11115"/>
              <a:gd name="T13" fmla="*/ 2147483646 h 10000"/>
              <a:gd name="T14" fmla="*/ 479454939 w 11115"/>
              <a:gd name="T15" fmla="*/ 2147483646 h 10000"/>
              <a:gd name="T16" fmla="*/ 371738000 w 11115"/>
              <a:gd name="T17" fmla="*/ 2147483646 h 10000"/>
              <a:gd name="T18" fmla="*/ 923713488 w 11115"/>
              <a:gd name="T19" fmla="*/ 2147483646 h 10000"/>
              <a:gd name="T20" fmla="*/ 1240431715 w 11115"/>
              <a:gd name="T21" fmla="*/ 2147483646 h 10000"/>
              <a:gd name="T22" fmla="*/ 1064090476 w 11115"/>
              <a:gd name="T23" fmla="*/ 2147483646 h 10000"/>
              <a:gd name="T24" fmla="*/ 1180552953 w 11115"/>
              <a:gd name="T25" fmla="*/ 2147483646 h 10000"/>
              <a:gd name="T26" fmla="*/ 1299347758 w 11115"/>
              <a:gd name="T27" fmla="*/ 2147483646 h 10000"/>
              <a:gd name="T28" fmla="*/ 1436411642 w 11115"/>
              <a:gd name="T29" fmla="*/ 2147483646 h 10000"/>
              <a:gd name="T30" fmla="*/ 1469080908 w 11115"/>
              <a:gd name="T31" fmla="*/ 2147483646 h 10000"/>
              <a:gd name="T32" fmla="*/ 1751186353 w 11115"/>
              <a:gd name="T33" fmla="*/ 2147483646 h 10000"/>
              <a:gd name="T34" fmla="*/ 1628893350 w 11115"/>
              <a:gd name="T35" fmla="*/ 2147483646 h 10000"/>
              <a:gd name="T36" fmla="*/ 1429609158 w 11115"/>
              <a:gd name="T37" fmla="*/ 2147483646 h 10000"/>
              <a:gd name="T38" fmla="*/ 1529154066 w 11115"/>
              <a:gd name="T39" fmla="*/ 2147483646 h 10000"/>
              <a:gd name="T40" fmla="*/ 1512430411 w 11115"/>
              <a:gd name="T41" fmla="*/ 2147483646 h 10000"/>
              <a:gd name="T42" fmla="*/ 1246845408 w 11115"/>
              <a:gd name="T43" fmla="*/ 2147483646 h 10000"/>
              <a:gd name="T44" fmla="*/ 1379642749 w 11115"/>
              <a:gd name="T45" fmla="*/ 2147483646 h 10000"/>
              <a:gd name="T46" fmla="*/ 1539065958 w 11115"/>
              <a:gd name="T47" fmla="*/ 2147483646 h 10000"/>
              <a:gd name="T48" fmla="*/ 1883011737 w 11115"/>
              <a:gd name="T49" fmla="*/ 2147483646 h 10000"/>
              <a:gd name="T50" fmla="*/ 2007831422 w 11115"/>
              <a:gd name="T51" fmla="*/ 2147483646 h 10000"/>
              <a:gd name="T52" fmla="*/ 2147483646 w 11115"/>
              <a:gd name="T53" fmla="*/ 2147483646 h 10000"/>
              <a:gd name="T54" fmla="*/ 1877560763 w 11115"/>
              <a:gd name="T55" fmla="*/ 2147483646 h 10000"/>
              <a:gd name="T56" fmla="*/ 1862207137 w 11115"/>
              <a:gd name="T57" fmla="*/ 2147483646 h 10000"/>
              <a:gd name="T58" fmla="*/ 1728437817 w 11115"/>
              <a:gd name="T59" fmla="*/ 2147483646 h 10000"/>
              <a:gd name="T60" fmla="*/ 1716582389 w 11115"/>
              <a:gd name="T61" fmla="*/ 2147483646 h 10000"/>
              <a:gd name="T62" fmla="*/ 1512236456 w 11115"/>
              <a:gd name="T63" fmla="*/ 2147483646 h 10000"/>
              <a:gd name="T64" fmla="*/ 1444574434 w 11115"/>
              <a:gd name="T65" fmla="*/ 2147483646 h 10000"/>
              <a:gd name="T66" fmla="*/ 1379642749 w 11115"/>
              <a:gd name="T67" fmla="*/ 2147483646 h 10000"/>
              <a:gd name="T68" fmla="*/ 1529154066 w 11115"/>
              <a:gd name="T69" fmla="*/ 2147483646 h 10000"/>
              <a:gd name="T70" fmla="*/ 1529154066 w 11115"/>
              <a:gd name="T71" fmla="*/ 2147483646 h 10000"/>
              <a:gd name="T72" fmla="*/ 1296617862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4" name="Freeform 473"/>
          <p:cNvSpPr>
            <a:spLocks/>
          </p:cNvSpPr>
          <p:nvPr/>
        </p:nvSpPr>
        <p:spPr bwMode="auto">
          <a:xfrm>
            <a:off x="8759002" y="3898462"/>
            <a:ext cx="83123" cy="46014"/>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5" name="Freeform 474"/>
          <p:cNvSpPr>
            <a:spLocks/>
          </p:cNvSpPr>
          <p:nvPr/>
        </p:nvSpPr>
        <p:spPr bwMode="auto">
          <a:xfrm>
            <a:off x="9072199" y="4483293"/>
            <a:ext cx="120231" cy="138043"/>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6" name="Freeform 475"/>
          <p:cNvSpPr>
            <a:spLocks/>
          </p:cNvSpPr>
          <p:nvPr/>
        </p:nvSpPr>
        <p:spPr bwMode="auto">
          <a:xfrm>
            <a:off x="9104854" y="4055802"/>
            <a:ext cx="187027" cy="368117"/>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7" name="Freeform 476"/>
          <p:cNvSpPr>
            <a:spLocks/>
          </p:cNvSpPr>
          <p:nvPr/>
        </p:nvSpPr>
        <p:spPr bwMode="auto">
          <a:xfrm>
            <a:off x="9046965" y="4079551"/>
            <a:ext cx="197418" cy="215229"/>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8" name="Freeform 477"/>
          <p:cNvSpPr>
            <a:spLocks/>
          </p:cNvSpPr>
          <p:nvPr/>
        </p:nvSpPr>
        <p:spPr bwMode="auto">
          <a:xfrm>
            <a:off x="8861422" y="3950413"/>
            <a:ext cx="252338" cy="458662"/>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79" name="Freeform 478"/>
          <p:cNvSpPr>
            <a:spLocks/>
          </p:cNvSpPr>
          <p:nvPr/>
        </p:nvSpPr>
        <p:spPr bwMode="auto">
          <a:xfrm>
            <a:off x="9106338" y="4281422"/>
            <a:ext cx="138044" cy="109841"/>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E6E6E6"/>
          </a:solidFill>
          <a:ln w="9525">
            <a:solidFill>
              <a:sysClr val="window" lastClr="FFFFFF"/>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480" name="Oval 479"/>
          <p:cNvSpPr>
            <a:spLocks noChangeAspect="1"/>
          </p:cNvSpPr>
          <p:nvPr/>
        </p:nvSpPr>
        <p:spPr>
          <a:xfrm>
            <a:off x="8442391" y="4257671"/>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81" name="Oval 480"/>
          <p:cNvSpPr>
            <a:spLocks noChangeAspect="1"/>
          </p:cNvSpPr>
          <p:nvPr/>
        </p:nvSpPr>
        <p:spPr>
          <a:xfrm>
            <a:off x="9354371" y="3917641"/>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82" name="Oval 481"/>
          <p:cNvSpPr>
            <a:spLocks noChangeAspect="1"/>
          </p:cNvSpPr>
          <p:nvPr/>
        </p:nvSpPr>
        <p:spPr>
          <a:xfrm>
            <a:off x="6596051" y="3169168"/>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83" name="Oval 482"/>
          <p:cNvSpPr>
            <a:spLocks noChangeAspect="1"/>
          </p:cNvSpPr>
          <p:nvPr/>
        </p:nvSpPr>
        <p:spPr>
          <a:xfrm>
            <a:off x="6677164" y="3292984"/>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84" name="Oval 483"/>
          <p:cNvSpPr>
            <a:spLocks noChangeAspect="1"/>
          </p:cNvSpPr>
          <p:nvPr/>
        </p:nvSpPr>
        <p:spPr>
          <a:xfrm>
            <a:off x="6884244" y="3197848"/>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86" name="Rectangle 11"/>
          <p:cNvSpPr>
            <a:spLocks noChangeArrowheads="1"/>
          </p:cNvSpPr>
          <p:nvPr/>
        </p:nvSpPr>
        <p:spPr bwMode="auto">
          <a:xfrm>
            <a:off x="8709013" y="5843006"/>
            <a:ext cx="2359890" cy="553998"/>
          </a:xfrm>
          <a:prstGeom prst="rect">
            <a:avLst/>
          </a:prstGeom>
          <a:noFill/>
          <a:ln w="9525">
            <a:noFill/>
            <a:miter lim="800000"/>
            <a:headEnd/>
            <a:tailEnd/>
          </a:ln>
        </p:spPr>
        <p:txBody>
          <a:bodyPr wrap="squar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4D600"/>
                </a:solidFill>
                <a:effectLst/>
                <a:uLnTx/>
                <a:uFillTx/>
              </a:rPr>
              <a:t>MEGGITT</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DAD9D6"/>
                </a:solidFill>
                <a:effectLst/>
                <a:uLnTx/>
                <a:uFillTx/>
              </a:rPr>
              <a:t>Condition Monitoring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DAD9D6"/>
                </a:solidFill>
                <a:effectLst/>
                <a:uLnTx/>
                <a:uFillTx/>
              </a:rPr>
              <a:t>Fribourg (CH)</a:t>
            </a:r>
          </a:p>
        </p:txBody>
      </p:sp>
      <p:sp>
        <p:nvSpPr>
          <p:cNvPr id="489" name="Oval 488"/>
          <p:cNvSpPr>
            <a:spLocks noChangeAspect="1"/>
          </p:cNvSpPr>
          <p:nvPr/>
        </p:nvSpPr>
        <p:spPr>
          <a:xfrm>
            <a:off x="4677805" y="3375445"/>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90" name="Oval 489"/>
          <p:cNvSpPr>
            <a:spLocks noChangeAspect="1"/>
          </p:cNvSpPr>
          <p:nvPr/>
        </p:nvSpPr>
        <p:spPr>
          <a:xfrm>
            <a:off x="4611040" y="3533789"/>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pic>
        <p:nvPicPr>
          <p:cNvPr id="496" name="Picture 1" descr="L:\Marketing\Images_Film-library\MSS sites\Meggitt_SA\Bâtiments\NewBuilding_VM_signage_150x300.jpg"/>
          <p:cNvPicPr>
            <a:picLocks noChangeAspect="1" noChangeArrowheads="1"/>
          </p:cNvPicPr>
          <p:nvPr/>
        </p:nvPicPr>
        <p:blipFill>
          <a:blip r:embed="rId2" cstate="print"/>
          <a:srcRect/>
          <a:stretch>
            <a:fillRect/>
          </a:stretch>
        </p:blipFill>
        <p:spPr bwMode="auto">
          <a:xfrm>
            <a:off x="6802850" y="5594530"/>
            <a:ext cx="1840795" cy="965769"/>
          </a:xfrm>
          <a:prstGeom prst="rect">
            <a:avLst/>
          </a:prstGeom>
          <a:noFill/>
          <a:ln w="9525">
            <a:noFill/>
          </a:ln>
        </p:spPr>
      </p:pic>
      <p:sp>
        <p:nvSpPr>
          <p:cNvPr id="498" name="Oval 497"/>
          <p:cNvSpPr>
            <a:spLocks noChangeAspect="1"/>
          </p:cNvSpPr>
          <p:nvPr/>
        </p:nvSpPr>
        <p:spPr>
          <a:xfrm>
            <a:off x="9127769" y="4581128"/>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499" name="Oval 498"/>
          <p:cNvSpPr>
            <a:spLocks noChangeAspect="1"/>
          </p:cNvSpPr>
          <p:nvPr/>
        </p:nvSpPr>
        <p:spPr>
          <a:xfrm>
            <a:off x="4663273" y="458112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0" name="Oval 499"/>
          <p:cNvSpPr>
            <a:spLocks noChangeAspect="1"/>
          </p:cNvSpPr>
          <p:nvPr/>
        </p:nvSpPr>
        <p:spPr>
          <a:xfrm>
            <a:off x="4159217" y="400506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1" name="Oval 500"/>
          <p:cNvSpPr>
            <a:spLocks noChangeAspect="1"/>
          </p:cNvSpPr>
          <p:nvPr/>
        </p:nvSpPr>
        <p:spPr>
          <a:xfrm>
            <a:off x="4447249" y="422108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2" name="Oval 501"/>
          <p:cNvSpPr>
            <a:spLocks noChangeAspect="1"/>
          </p:cNvSpPr>
          <p:nvPr/>
        </p:nvSpPr>
        <p:spPr>
          <a:xfrm>
            <a:off x="4671273" y="472514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3" name="Oval 502"/>
          <p:cNvSpPr>
            <a:spLocks noChangeAspect="1"/>
          </p:cNvSpPr>
          <p:nvPr/>
        </p:nvSpPr>
        <p:spPr>
          <a:xfrm>
            <a:off x="5355545" y="503756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4" name="Oval 503"/>
          <p:cNvSpPr>
            <a:spLocks noChangeAspect="1"/>
          </p:cNvSpPr>
          <p:nvPr/>
        </p:nvSpPr>
        <p:spPr>
          <a:xfrm>
            <a:off x="5247337" y="5157192"/>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5" name="Oval 504"/>
          <p:cNvSpPr>
            <a:spLocks noChangeAspect="1"/>
          </p:cNvSpPr>
          <p:nvPr/>
        </p:nvSpPr>
        <p:spPr>
          <a:xfrm>
            <a:off x="4959305" y="545322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6" name="Oval 505"/>
          <p:cNvSpPr>
            <a:spLocks noChangeAspect="1"/>
          </p:cNvSpPr>
          <p:nvPr/>
        </p:nvSpPr>
        <p:spPr>
          <a:xfrm>
            <a:off x="4599265" y="365302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7" name="Oval 506"/>
          <p:cNvSpPr>
            <a:spLocks noChangeAspect="1"/>
          </p:cNvSpPr>
          <p:nvPr/>
        </p:nvSpPr>
        <p:spPr>
          <a:xfrm>
            <a:off x="4807289" y="558924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entury Gothic"/>
              <a:ea typeface="+mn-ea"/>
              <a:cs typeface="+mn-cs"/>
            </a:endParaRPr>
          </a:p>
        </p:txBody>
      </p:sp>
      <p:sp>
        <p:nvSpPr>
          <p:cNvPr id="508" name="Oval 507"/>
          <p:cNvSpPr>
            <a:spLocks noChangeAspect="1"/>
          </p:cNvSpPr>
          <p:nvPr/>
        </p:nvSpPr>
        <p:spPr>
          <a:xfrm>
            <a:off x="6543481" y="350100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09" name="Oval 508"/>
          <p:cNvSpPr>
            <a:spLocks noChangeAspect="1"/>
          </p:cNvSpPr>
          <p:nvPr/>
        </p:nvSpPr>
        <p:spPr>
          <a:xfrm>
            <a:off x="7119545" y="357301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0" name="Oval 509"/>
          <p:cNvSpPr>
            <a:spLocks noChangeAspect="1"/>
          </p:cNvSpPr>
          <p:nvPr/>
        </p:nvSpPr>
        <p:spPr>
          <a:xfrm>
            <a:off x="6751505" y="271692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1" name="Oval 510"/>
          <p:cNvSpPr>
            <a:spLocks noChangeAspect="1"/>
          </p:cNvSpPr>
          <p:nvPr/>
        </p:nvSpPr>
        <p:spPr>
          <a:xfrm>
            <a:off x="6903521" y="285293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2" name="Oval 511"/>
          <p:cNvSpPr>
            <a:spLocks noChangeAspect="1"/>
          </p:cNvSpPr>
          <p:nvPr/>
        </p:nvSpPr>
        <p:spPr>
          <a:xfrm>
            <a:off x="6751505" y="314096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3" name="Oval 512"/>
          <p:cNvSpPr>
            <a:spLocks noChangeAspect="1"/>
          </p:cNvSpPr>
          <p:nvPr/>
        </p:nvSpPr>
        <p:spPr>
          <a:xfrm>
            <a:off x="6543481" y="306896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4" name="Oval 513"/>
          <p:cNvSpPr>
            <a:spLocks noChangeAspect="1"/>
          </p:cNvSpPr>
          <p:nvPr/>
        </p:nvSpPr>
        <p:spPr>
          <a:xfrm>
            <a:off x="6391465" y="343700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5" name="Oval 514"/>
          <p:cNvSpPr>
            <a:spLocks noChangeAspect="1"/>
          </p:cNvSpPr>
          <p:nvPr/>
        </p:nvSpPr>
        <p:spPr>
          <a:xfrm>
            <a:off x="6975529" y="314896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6" name="Oval 515"/>
          <p:cNvSpPr>
            <a:spLocks noChangeAspect="1"/>
          </p:cNvSpPr>
          <p:nvPr/>
        </p:nvSpPr>
        <p:spPr>
          <a:xfrm>
            <a:off x="6823513" y="2996952"/>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7" name="Oval 516"/>
          <p:cNvSpPr>
            <a:spLocks noChangeAspect="1"/>
          </p:cNvSpPr>
          <p:nvPr/>
        </p:nvSpPr>
        <p:spPr>
          <a:xfrm>
            <a:off x="7335569" y="358101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8" name="Oval 517"/>
          <p:cNvSpPr>
            <a:spLocks noChangeAspect="1"/>
          </p:cNvSpPr>
          <p:nvPr/>
        </p:nvSpPr>
        <p:spPr>
          <a:xfrm>
            <a:off x="7759617" y="393305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19" name="Oval 518"/>
          <p:cNvSpPr>
            <a:spLocks noChangeAspect="1"/>
          </p:cNvSpPr>
          <p:nvPr/>
        </p:nvSpPr>
        <p:spPr>
          <a:xfrm>
            <a:off x="6903521" y="343700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0" name="Oval 519"/>
          <p:cNvSpPr>
            <a:spLocks noChangeAspect="1"/>
          </p:cNvSpPr>
          <p:nvPr/>
        </p:nvSpPr>
        <p:spPr>
          <a:xfrm>
            <a:off x="7263561" y="386904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1" name="Oval 520"/>
          <p:cNvSpPr>
            <a:spLocks noChangeAspect="1"/>
          </p:cNvSpPr>
          <p:nvPr/>
        </p:nvSpPr>
        <p:spPr>
          <a:xfrm>
            <a:off x="7407577" y="379704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2" name="Oval 521"/>
          <p:cNvSpPr>
            <a:spLocks noChangeAspect="1"/>
          </p:cNvSpPr>
          <p:nvPr/>
        </p:nvSpPr>
        <p:spPr>
          <a:xfrm>
            <a:off x="7127929" y="530920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3" name="Oval 522"/>
          <p:cNvSpPr>
            <a:spLocks noChangeAspect="1"/>
          </p:cNvSpPr>
          <p:nvPr/>
        </p:nvSpPr>
        <p:spPr>
          <a:xfrm>
            <a:off x="7911633" y="278092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4" name="Oval 523"/>
          <p:cNvSpPr>
            <a:spLocks noChangeAspect="1"/>
          </p:cNvSpPr>
          <p:nvPr/>
        </p:nvSpPr>
        <p:spPr>
          <a:xfrm>
            <a:off x="8415689" y="4077072"/>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5" name="Oval 524"/>
          <p:cNvSpPr>
            <a:spLocks noChangeAspect="1"/>
          </p:cNvSpPr>
          <p:nvPr/>
        </p:nvSpPr>
        <p:spPr>
          <a:xfrm>
            <a:off x="9279785" y="3717032"/>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6" name="Oval 525"/>
          <p:cNvSpPr>
            <a:spLocks noChangeAspect="1"/>
          </p:cNvSpPr>
          <p:nvPr/>
        </p:nvSpPr>
        <p:spPr>
          <a:xfrm>
            <a:off x="9567817" y="358101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7" name="Oval 526"/>
          <p:cNvSpPr>
            <a:spLocks noChangeAspect="1"/>
          </p:cNvSpPr>
          <p:nvPr/>
        </p:nvSpPr>
        <p:spPr>
          <a:xfrm>
            <a:off x="9855849" y="358101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8" name="Oval 527"/>
          <p:cNvSpPr>
            <a:spLocks noChangeAspect="1"/>
          </p:cNvSpPr>
          <p:nvPr/>
        </p:nvSpPr>
        <p:spPr>
          <a:xfrm>
            <a:off x="9055761" y="450912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29" name="Oval 528"/>
          <p:cNvSpPr>
            <a:spLocks noChangeAspect="1"/>
          </p:cNvSpPr>
          <p:nvPr/>
        </p:nvSpPr>
        <p:spPr>
          <a:xfrm>
            <a:off x="9432185" y="422108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0" name="Oval 529"/>
          <p:cNvSpPr>
            <a:spLocks noChangeAspect="1"/>
          </p:cNvSpPr>
          <p:nvPr/>
        </p:nvSpPr>
        <p:spPr>
          <a:xfrm>
            <a:off x="8911745" y="415708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1" name="Oval 530"/>
          <p:cNvSpPr>
            <a:spLocks noChangeAspect="1"/>
          </p:cNvSpPr>
          <p:nvPr/>
        </p:nvSpPr>
        <p:spPr>
          <a:xfrm>
            <a:off x="8991753" y="437310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2" name="Oval 531"/>
          <p:cNvSpPr>
            <a:spLocks noChangeAspect="1"/>
          </p:cNvSpPr>
          <p:nvPr/>
        </p:nvSpPr>
        <p:spPr>
          <a:xfrm>
            <a:off x="9207777" y="430109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3" name="Oval 532"/>
          <p:cNvSpPr>
            <a:spLocks noChangeAspect="1"/>
          </p:cNvSpPr>
          <p:nvPr/>
        </p:nvSpPr>
        <p:spPr>
          <a:xfrm>
            <a:off x="9711833" y="494916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4" name="Oval 533"/>
          <p:cNvSpPr>
            <a:spLocks noChangeAspect="1"/>
          </p:cNvSpPr>
          <p:nvPr/>
        </p:nvSpPr>
        <p:spPr>
          <a:xfrm>
            <a:off x="9055761" y="422908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5" name="Oval 534"/>
          <p:cNvSpPr>
            <a:spLocks noChangeAspect="1"/>
          </p:cNvSpPr>
          <p:nvPr/>
        </p:nvSpPr>
        <p:spPr>
          <a:xfrm>
            <a:off x="9415801" y="458912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6" name="Oval 535"/>
          <p:cNvSpPr>
            <a:spLocks noChangeAspect="1"/>
          </p:cNvSpPr>
          <p:nvPr/>
        </p:nvSpPr>
        <p:spPr>
          <a:xfrm>
            <a:off x="8919745" y="452550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7" name="Oval 536"/>
          <p:cNvSpPr>
            <a:spLocks noChangeAspect="1"/>
          </p:cNvSpPr>
          <p:nvPr/>
        </p:nvSpPr>
        <p:spPr>
          <a:xfrm>
            <a:off x="9415801" y="400506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8" name="Oval 537"/>
          <p:cNvSpPr>
            <a:spLocks noChangeAspect="1"/>
          </p:cNvSpPr>
          <p:nvPr/>
        </p:nvSpPr>
        <p:spPr>
          <a:xfrm>
            <a:off x="8623713" y="386104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39" name="Oval 538"/>
          <p:cNvSpPr>
            <a:spLocks noChangeAspect="1"/>
          </p:cNvSpPr>
          <p:nvPr/>
        </p:nvSpPr>
        <p:spPr>
          <a:xfrm>
            <a:off x="8695721" y="393305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40" name="Oval 539"/>
          <p:cNvSpPr>
            <a:spLocks noChangeAspect="1"/>
          </p:cNvSpPr>
          <p:nvPr/>
        </p:nvSpPr>
        <p:spPr>
          <a:xfrm>
            <a:off x="7903633" y="4005064"/>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41" name="Oval 540"/>
          <p:cNvSpPr>
            <a:spLocks noChangeAspect="1"/>
          </p:cNvSpPr>
          <p:nvPr/>
        </p:nvSpPr>
        <p:spPr>
          <a:xfrm>
            <a:off x="7615601" y="393305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42" name="Oval 541"/>
          <p:cNvSpPr>
            <a:spLocks noChangeAspect="1"/>
          </p:cNvSpPr>
          <p:nvPr/>
        </p:nvSpPr>
        <p:spPr>
          <a:xfrm>
            <a:off x="9135769" y="3933056"/>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43" name="Oval 542"/>
          <p:cNvSpPr>
            <a:spLocks noChangeAspect="1"/>
          </p:cNvSpPr>
          <p:nvPr/>
        </p:nvSpPr>
        <p:spPr>
          <a:xfrm>
            <a:off x="5167329" y="5301208"/>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44" name="Oval 543"/>
          <p:cNvSpPr>
            <a:spLocks noChangeAspect="1"/>
          </p:cNvSpPr>
          <p:nvPr/>
        </p:nvSpPr>
        <p:spPr>
          <a:xfrm>
            <a:off x="8479697" y="4157080"/>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45" name="Rectangle 11"/>
          <p:cNvSpPr>
            <a:spLocks noChangeArrowheads="1"/>
          </p:cNvSpPr>
          <p:nvPr/>
        </p:nvSpPr>
        <p:spPr bwMode="auto">
          <a:xfrm>
            <a:off x="981944" y="4013722"/>
            <a:ext cx="2067363" cy="553998"/>
          </a:xfrm>
          <a:prstGeom prst="rect">
            <a:avLst/>
          </a:prstGeom>
          <a:noFill/>
          <a:ln w="9525">
            <a:noFill/>
            <a:miter lim="800000"/>
            <a:headEnd/>
            <a:tailEnd/>
          </a:ln>
        </p:spPr>
        <p:txBody>
          <a:bodyPr wrap="squar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4D600"/>
                </a:solidFill>
                <a:effectLst/>
                <a:uLnTx/>
                <a:uFillTx/>
              </a:rPr>
              <a:t>MEGGITT</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DAD9D6"/>
                </a:solidFill>
                <a:effectLst/>
                <a:uLnTx/>
                <a:uFillTx/>
              </a:rPr>
              <a:t>Valves &amp; Actuators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DAD9D6"/>
                </a:solidFill>
                <a:effectLst/>
                <a:uLnTx/>
                <a:uFillTx/>
              </a:rPr>
              <a:t>San Diego (USA)</a:t>
            </a:r>
          </a:p>
        </p:txBody>
      </p:sp>
      <p:pic>
        <p:nvPicPr>
          <p:cNvPr id="54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3309" y="1047903"/>
            <a:ext cx="1384598" cy="789576"/>
          </a:xfrm>
          <a:prstGeom prst="rect">
            <a:avLst/>
          </a:prstGeom>
          <a:noFill/>
          <a:ln w="9525">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8" name="Picture 2"/>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7000" contrast="39000"/>
                    </a14:imgEffect>
                  </a14:imgLayer>
                </a14:imgProps>
              </a:ext>
              <a:ext uri="{28A0092B-C50C-407E-A947-70E740481C1C}">
                <a14:useLocalDpi xmlns:a14="http://schemas.microsoft.com/office/drawing/2010/main"/>
              </a:ext>
            </a:extLst>
          </a:blip>
          <a:srcRect/>
          <a:stretch>
            <a:fillRect/>
          </a:stretch>
        </p:blipFill>
        <p:spPr bwMode="auto">
          <a:xfrm>
            <a:off x="981944" y="3214656"/>
            <a:ext cx="1311547" cy="718400"/>
          </a:xfrm>
          <a:prstGeom prst="rect">
            <a:avLst/>
          </a:prstGeom>
          <a:solidFill>
            <a:sysClr val="window" lastClr="FFFFFF">
              <a:lumMod val="50000"/>
            </a:sysClr>
          </a:solidFill>
          <a:ln w="9525" cmpd="sng">
            <a:noFill/>
          </a:ln>
        </p:spPr>
      </p:pic>
      <p:grpSp>
        <p:nvGrpSpPr>
          <p:cNvPr id="549" name="Group 548"/>
          <p:cNvGrpSpPr/>
          <p:nvPr/>
        </p:nvGrpSpPr>
        <p:grpSpPr>
          <a:xfrm>
            <a:off x="594676" y="5757764"/>
            <a:ext cx="2520553" cy="714762"/>
            <a:chOff x="867534" y="5276462"/>
            <a:chExt cx="2520553" cy="714762"/>
          </a:xfrm>
        </p:grpSpPr>
        <p:sp>
          <p:nvSpPr>
            <p:cNvPr id="550" name="TextBox 549"/>
            <p:cNvSpPr txBox="1"/>
            <p:nvPr/>
          </p:nvSpPr>
          <p:spPr>
            <a:xfrm>
              <a:off x="1104468" y="5276462"/>
              <a:ext cx="228361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B050"/>
                  </a:solidFill>
                  <a:effectLst/>
                  <a:uLnTx/>
                  <a:uFillTx/>
                </a:rPr>
                <a:t>Integrators / Distributors</a:t>
              </a:r>
            </a:p>
          </p:txBody>
        </p:sp>
        <p:sp>
          <p:nvSpPr>
            <p:cNvPr id="551" name="Oval 550"/>
            <p:cNvSpPr>
              <a:spLocks noChangeAspect="1"/>
            </p:cNvSpPr>
            <p:nvPr/>
          </p:nvSpPr>
          <p:spPr>
            <a:xfrm>
              <a:off x="886585" y="5380853"/>
              <a:ext cx="64008" cy="6400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entury Gothic"/>
                <a:ea typeface="+mn-ea"/>
                <a:cs typeface="+mn-cs"/>
              </a:endParaRPr>
            </a:p>
          </p:txBody>
        </p:sp>
        <p:sp>
          <p:nvSpPr>
            <p:cNvPr id="552" name="TextBox 551"/>
            <p:cNvSpPr txBox="1"/>
            <p:nvPr/>
          </p:nvSpPr>
          <p:spPr>
            <a:xfrm>
              <a:off x="1090752" y="5500865"/>
              <a:ext cx="18139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149CA8"/>
                  </a:solidFill>
                  <a:effectLst/>
                  <a:uLnTx/>
                  <a:uFillTx/>
                </a:rPr>
                <a:t>Meggitt offices</a:t>
              </a:r>
            </a:p>
          </p:txBody>
        </p:sp>
        <p:sp>
          <p:nvSpPr>
            <p:cNvPr id="553" name="Oval 552"/>
            <p:cNvSpPr>
              <a:spLocks noChangeAspect="1"/>
            </p:cNvSpPr>
            <p:nvPr/>
          </p:nvSpPr>
          <p:spPr>
            <a:xfrm>
              <a:off x="886585" y="5596113"/>
              <a:ext cx="64008" cy="64008"/>
            </a:xfrm>
            <a:prstGeom prst="ellipse">
              <a:avLst/>
            </a:prstGeom>
            <a:solidFill>
              <a:srgbClr val="149C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0000"/>
                </a:solidFill>
                <a:effectLst/>
                <a:uLnTx/>
                <a:uFillTx/>
                <a:latin typeface="Century Gothic"/>
                <a:ea typeface="+mn-ea"/>
                <a:cs typeface="+mn-cs"/>
              </a:endParaRPr>
            </a:p>
          </p:txBody>
        </p:sp>
        <p:sp>
          <p:nvSpPr>
            <p:cNvPr id="555" name="TextBox 554"/>
            <p:cNvSpPr txBox="1"/>
            <p:nvPr/>
          </p:nvSpPr>
          <p:spPr>
            <a:xfrm>
              <a:off x="1090752" y="5714225"/>
              <a:ext cx="217710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DAD9D6"/>
                  </a:solidFill>
                  <a:effectLst/>
                  <a:uLnTx/>
                  <a:uFillTx/>
                </a:rPr>
                <a:t>Meggitt Energy factories</a:t>
              </a:r>
            </a:p>
          </p:txBody>
        </p:sp>
        <p:sp>
          <p:nvSpPr>
            <p:cNvPr id="556" name="Oval 555"/>
            <p:cNvSpPr>
              <a:spLocks noChangeAspect="1"/>
            </p:cNvSpPr>
            <p:nvPr/>
          </p:nvSpPr>
          <p:spPr>
            <a:xfrm>
              <a:off x="867534" y="5779626"/>
              <a:ext cx="136076" cy="136076"/>
            </a:xfrm>
            <a:prstGeom prst="ellipse">
              <a:avLst/>
            </a:prstGeom>
            <a:solidFill>
              <a:schemeClr val="tx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0000"/>
                </a:solidFill>
                <a:effectLst/>
                <a:uLnTx/>
                <a:uFillTx/>
                <a:latin typeface="Century Gothic"/>
                <a:ea typeface="+mn-ea"/>
                <a:cs typeface="+mn-cs"/>
              </a:endParaRPr>
            </a:p>
          </p:txBody>
        </p:sp>
      </p:grpSp>
      <p:sp>
        <p:nvSpPr>
          <p:cNvPr id="557" name="Rectangle 11"/>
          <p:cNvSpPr>
            <a:spLocks noChangeArrowheads="1"/>
          </p:cNvSpPr>
          <p:nvPr/>
        </p:nvSpPr>
        <p:spPr bwMode="auto">
          <a:xfrm>
            <a:off x="6838632" y="1235445"/>
            <a:ext cx="2198438" cy="553998"/>
          </a:xfrm>
          <a:prstGeom prst="rect">
            <a:avLst/>
          </a:prstGeom>
          <a:noFill/>
          <a:ln w="9525">
            <a:noFill/>
            <a:miter lim="800000"/>
            <a:headEnd/>
            <a:tailEnd/>
          </a:ln>
        </p:spPr>
        <p:txBody>
          <a:bodyPr wrap="squar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4D600"/>
                </a:solidFill>
                <a:effectLst/>
                <a:uLnTx/>
                <a:uFillTx/>
              </a:rPr>
              <a:t>MEGGITT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err="1">
                <a:ln>
                  <a:noFill/>
                </a:ln>
                <a:solidFill>
                  <a:srgbClr val="DAD9D6"/>
                </a:solidFill>
                <a:effectLst/>
                <a:uLnTx/>
                <a:uFillTx/>
              </a:rPr>
              <a:t>Piezoceramics</a:t>
            </a:r>
            <a:endParaRPr kumimoji="0" lang="en-GB" sz="1200" b="1" i="0" u="none" strike="noStrike" kern="0" cap="none" spc="0" normalizeH="0" baseline="0" noProof="0" dirty="0">
              <a:ln>
                <a:noFill/>
              </a:ln>
              <a:solidFill>
                <a:srgbClr val="DAD9D6"/>
              </a:solidFill>
              <a:effectLst/>
              <a:uLnTx/>
              <a:uFillTx/>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srgbClr val="DAD9D6"/>
                </a:solidFill>
                <a:effectLst/>
                <a:uLnTx/>
                <a:uFillTx/>
              </a:rPr>
              <a:t>Kvistgaard</a:t>
            </a:r>
            <a:r>
              <a:rPr kumimoji="0" lang="en-GB" sz="1200" b="0" i="0" u="none" strike="noStrike" kern="0" cap="none" spc="0" normalizeH="0" baseline="0" noProof="0" dirty="0">
                <a:ln>
                  <a:noFill/>
                </a:ln>
                <a:solidFill>
                  <a:srgbClr val="DAD9D6"/>
                </a:solidFill>
                <a:effectLst/>
                <a:uLnTx/>
                <a:uFillTx/>
              </a:rPr>
              <a:t> (DK)</a:t>
            </a:r>
          </a:p>
        </p:txBody>
      </p:sp>
      <p:cxnSp>
        <p:nvCxnSpPr>
          <p:cNvPr id="562" name="Straight Connector 561"/>
          <p:cNvCxnSpPr>
            <a:stCxn id="468" idx="0"/>
            <a:endCxn id="547" idx="2"/>
          </p:cNvCxnSpPr>
          <p:nvPr/>
        </p:nvCxnSpPr>
        <p:spPr>
          <a:xfrm flipH="1" flipV="1">
            <a:off x="6075608" y="1837479"/>
            <a:ext cx="776014" cy="1164440"/>
          </a:xfrm>
          <a:prstGeom prst="line">
            <a:avLst/>
          </a:prstGeom>
          <a:noFill/>
          <a:ln w="9525" cap="flat" cmpd="sng" algn="ctr">
            <a:solidFill>
              <a:sysClr val="windowText" lastClr="000000"/>
            </a:solidFill>
            <a:prstDash val="solid"/>
            <a:miter lim="800000"/>
          </a:ln>
          <a:effectLst/>
        </p:spPr>
      </p:cxnSp>
      <p:cxnSp>
        <p:nvCxnSpPr>
          <p:cNvPr id="563" name="Straight Connector 562"/>
          <p:cNvCxnSpPr>
            <a:stCxn id="548" idx="3"/>
          </p:cNvCxnSpPr>
          <p:nvPr/>
        </p:nvCxnSpPr>
        <p:spPr>
          <a:xfrm>
            <a:off x="2293491" y="3573856"/>
            <a:ext cx="1569595" cy="171985"/>
          </a:xfrm>
          <a:prstGeom prst="line">
            <a:avLst/>
          </a:prstGeom>
          <a:noFill/>
          <a:ln w="9525" cap="flat" cmpd="sng" algn="ctr">
            <a:solidFill>
              <a:schemeClr val="bg1"/>
            </a:solidFill>
            <a:prstDash val="solid"/>
            <a:miter lim="800000"/>
          </a:ln>
          <a:effectLst/>
        </p:spPr>
      </p:cxnSp>
      <p:cxnSp>
        <p:nvCxnSpPr>
          <p:cNvPr id="564" name="Straight Connector 563"/>
          <p:cNvCxnSpPr>
            <a:endCxn id="496" idx="0"/>
          </p:cNvCxnSpPr>
          <p:nvPr/>
        </p:nvCxnSpPr>
        <p:spPr>
          <a:xfrm>
            <a:off x="6829356" y="3363133"/>
            <a:ext cx="893892" cy="2231397"/>
          </a:xfrm>
          <a:prstGeom prst="line">
            <a:avLst/>
          </a:prstGeom>
          <a:noFill/>
          <a:ln w="9525" cap="flat" cmpd="sng" algn="ctr">
            <a:solidFill>
              <a:sysClr val="windowText" lastClr="000000"/>
            </a:solidFill>
            <a:prstDash val="solid"/>
            <a:miter lim="800000"/>
          </a:ln>
          <a:effectLst/>
        </p:spPr>
      </p:cxnSp>
    </p:spTree>
    <p:extLst>
      <p:ext uri="{BB962C8B-B14F-4D97-AF65-F5344CB8AC3E}">
        <p14:creationId xmlns:p14="http://schemas.microsoft.com/office/powerpoint/2010/main" val="19641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3314" y="1700089"/>
            <a:ext cx="4744560" cy="3186128"/>
          </a:xfrm>
          <a:prstGeom prst="rect">
            <a:avLst/>
          </a:prstGeom>
        </p:spPr>
      </p:pic>
      <p:sp>
        <p:nvSpPr>
          <p:cNvPr id="6" name="Title 1"/>
          <p:cNvSpPr txBox="1">
            <a:spLocks/>
          </p:cNvSpPr>
          <p:nvPr/>
        </p:nvSpPr>
        <p:spPr>
          <a:xfrm>
            <a:off x="3600947" y="5784116"/>
            <a:ext cx="5229287"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all" spc="0" normalizeH="0" baseline="0" noProof="0" dirty="0">
                <a:ln>
                  <a:noFill/>
                </a:ln>
                <a:solidFill>
                  <a:sysClr val="window" lastClr="FFFFFF"/>
                </a:solidFill>
                <a:effectLst/>
                <a:uLnTx/>
                <a:uFillTx/>
                <a:latin typeface="Century Gothic"/>
                <a:ea typeface="+mj-ea"/>
                <a:cs typeface="+mj-cs"/>
              </a:rPr>
              <a:t>Legacy – Innovation – success story  </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23406" y="5120640"/>
            <a:ext cx="4984371" cy="599440"/>
          </a:xfrm>
          <a:prstGeom prst="rect">
            <a:avLst/>
          </a:prstGeom>
        </p:spPr>
      </p:pic>
    </p:spTree>
    <p:extLst>
      <p:ext uri="{BB962C8B-B14F-4D97-AF65-F5344CB8AC3E}">
        <p14:creationId xmlns:p14="http://schemas.microsoft.com/office/powerpoint/2010/main" val="35426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ernative text description for this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8486" y="1553807"/>
            <a:ext cx="3009264" cy="5048040"/>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idx="1"/>
          </p:nvPr>
        </p:nvSpPr>
        <p:spPr>
          <a:xfrm>
            <a:off x="5205371" y="2853089"/>
            <a:ext cx="6034624" cy="1540782"/>
          </a:xfrm>
        </p:spPr>
        <p:txBody>
          <a:bodyPr>
            <a:normAutofit fontScale="92500" lnSpcReduction="10000"/>
          </a:bodyPr>
          <a:lstStyle/>
          <a:p>
            <a:pPr>
              <a:lnSpc>
                <a:spcPct val="150000"/>
              </a:lnSpc>
            </a:pPr>
            <a:r>
              <a:rPr lang="en-US" sz="1400" b="0" dirty="0"/>
              <a:t>In December 1968, </a:t>
            </a:r>
            <a:r>
              <a:rPr lang="en-US" sz="1400" b="0" dirty="0" err="1"/>
              <a:t>vibro</a:t>
            </a:r>
            <a:r>
              <a:rPr lang="en-US" sz="1400" b="0" dirty="0"/>
              <a:t>-meter launched the CA-900/A accelerometer and changed the world of vibration monitoring by reaching unprecedented temperature ranges (−196 to 700</a:t>
            </a:r>
            <a:r>
              <a:rPr lang="en-US" sz="900" b="0" dirty="0"/>
              <a:t> </a:t>
            </a:r>
            <a:r>
              <a:rPr lang="en-US" sz="1400" b="0" baseline="30000" dirty="0"/>
              <a:t>°</a:t>
            </a:r>
            <a:r>
              <a:rPr lang="en-US" sz="1400" b="0" dirty="0"/>
              <a:t>C). </a:t>
            </a:r>
          </a:p>
          <a:p>
            <a:pPr>
              <a:lnSpc>
                <a:spcPct val="150000"/>
              </a:lnSpc>
            </a:pPr>
            <a:r>
              <a:rPr lang="en-US" sz="1400" b="0" dirty="0"/>
              <a:t>54 years later we have sold thousands of piezoelectric accelerometers for gas turbine protection and monitoring worldwide. </a:t>
            </a:r>
            <a:endParaRPr lang="en-US" sz="1400" dirty="0"/>
          </a:p>
        </p:txBody>
      </p:sp>
      <p:sp>
        <p:nvSpPr>
          <p:cNvPr id="5" name="Title 1"/>
          <p:cNvSpPr txBox="1">
            <a:spLocks/>
          </p:cNvSpPr>
          <p:nvPr/>
        </p:nvSpPr>
        <p:spPr>
          <a:xfrm>
            <a:off x="404771" y="516645"/>
            <a:ext cx="4242943"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tx2"/>
                </a:solidFill>
                <a:effectLst/>
                <a:uLnTx/>
                <a:uFillTx/>
                <a:latin typeface="Century Gothic"/>
                <a:ea typeface="+mj-ea"/>
                <a:cs typeface="+mj-cs"/>
              </a:rPr>
              <a:t>Legacy </a:t>
            </a:r>
          </a:p>
        </p:txBody>
      </p:sp>
      <p:sp>
        <p:nvSpPr>
          <p:cNvPr id="6" name="Title 1"/>
          <p:cNvSpPr txBox="1">
            <a:spLocks/>
          </p:cNvSpPr>
          <p:nvPr/>
        </p:nvSpPr>
        <p:spPr>
          <a:xfrm>
            <a:off x="404771" y="904163"/>
            <a:ext cx="7062831"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entury Gothic"/>
                <a:ea typeface="+mj-ea"/>
                <a:cs typeface="+mj-cs"/>
              </a:rPr>
              <a:t>100% predictability from sensors to decisions </a:t>
            </a:r>
          </a:p>
        </p:txBody>
      </p:sp>
    </p:spTree>
    <p:extLst>
      <p:ext uri="{BB962C8B-B14F-4D97-AF65-F5344CB8AC3E}">
        <p14:creationId xmlns:p14="http://schemas.microsoft.com/office/powerpoint/2010/main" val="37038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finera and Windstream Beam 800 Gigabits Per Second Through a Single Optical  Fiber - IEEE Spectru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010859" y="20256"/>
            <a:ext cx="418114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423077" y="2190574"/>
            <a:ext cx="7447708" cy="54199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mn-lt"/>
              </a:rPr>
              <a:t>First high-temperature </a:t>
            </a:r>
            <a:r>
              <a:rPr kumimoji="0" lang="en-US" sz="1800" i="0" u="none" strike="noStrike" kern="1200" cap="none" spc="0" normalizeH="0" baseline="0" noProof="0" dirty="0">
                <a:ln>
                  <a:noFill/>
                </a:ln>
                <a:solidFill>
                  <a:sysClr val="window" lastClr="FFFFFF"/>
                </a:solidFill>
                <a:effectLst/>
                <a:uLnTx/>
                <a:uFillTx/>
                <a:latin typeface="+mn-lt"/>
              </a:rPr>
              <a:t>optical pressure sensor </a:t>
            </a:r>
            <a:r>
              <a:rPr kumimoji="0" lang="en-US" sz="1800" b="0" i="0" u="none" strike="noStrike" kern="1200" cap="none" spc="0" normalizeH="0" baseline="0" noProof="0" dirty="0">
                <a:ln>
                  <a:noFill/>
                </a:ln>
                <a:solidFill>
                  <a:sysClr val="window" lastClr="FFFFFF"/>
                </a:solidFill>
                <a:effectLst/>
                <a:uLnTx/>
                <a:uFillTx/>
                <a:latin typeface="+mn-lt"/>
              </a:rPr>
              <a:t>for turbines &gt;500</a:t>
            </a:r>
            <a:r>
              <a:rPr kumimoji="0" lang="en-US" sz="900" b="0" i="0" u="none" strike="noStrike" kern="1200" cap="none" spc="0" normalizeH="0" baseline="0" noProof="0" dirty="0">
                <a:ln>
                  <a:noFill/>
                </a:ln>
                <a:solidFill>
                  <a:sysClr val="window" lastClr="FFFFFF"/>
                </a:solidFill>
                <a:effectLst/>
                <a:uLnTx/>
                <a:uFillTx/>
                <a:latin typeface="+mn-lt"/>
                <a:cs typeface="Calibri" panose="020F0502020204030204" pitchFamily="34" charset="0"/>
              </a:rPr>
              <a:t> </a:t>
            </a:r>
            <a:r>
              <a:rPr kumimoji="0" lang="en-US" sz="1800" b="0" i="0" u="none" strike="noStrike" kern="1200" cap="none" spc="0" normalizeH="0" baseline="0" noProof="0" dirty="0">
                <a:ln>
                  <a:noFill/>
                </a:ln>
                <a:solidFill>
                  <a:sysClr val="window" lastClr="FFFFFF"/>
                </a:solidFill>
                <a:effectLst/>
                <a:uLnTx/>
                <a:uFillTx/>
                <a:latin typeface="+mn-lt"/>
              </a:rPr>
              <a:t>°C,</a:t>
            </a:r>
            <a:br>
              <a:rPr kumimoji="0" lang="en-US" sz="1800" b="0" i="0" u="none" strike="noStrike" kern="1200" cap="none" spc="0" normalizeH="0" baseline="0" noProof="0" dirty="0">
                <a:ln>
                  <a:noFill/>
                </a:ln>
                <a:solidFill>
                  <a:sysClr val="window" lastClr="FFFFFF"/>
                </a:solidFill>
                <a:effectLst/>
                <a:uLnTx/>
                <a:uFillTx/>
                <a:latin typeface="+mn-lt"/>
              </a:rPr>
            </a:br>
            <a:r>
              <a:rPr kumimoji="0" lang="en-US" sz="1800" b="0" i="0" u="none" strike="noStrike" kern="1200" cap="none" spc="0" normalizeH="0" baseline="0" noProof="0" dirty="0" err="1">
                <a:ln>
                  <a:noFill/>
                </a:ln>
                <a:solidFill>
                  <a:sysClr val="window" lastClr="FFFFFF"/>
                </a:solidFill>
                <a:effectLst/>
                <a:uLnTx/>
                <a:uFillTx/>
                <a:latin typeface="+mn-lt"/>
              </a:rPr>
              <a:t>Fabry-Pérot</a:t>
            </a:r>
            <a:r>
              <a:rPr kumimoji="0" lang="en-US" sz="1800" b="0" i="0" u="none" strike="noStrike" kern="1200" cap="none" spc="0" normalizeH="0" baseline="0" noProof="0" dirty="0">
                <a:ln>
                  <a:noFill/>
                </a:ln>
                <a:solidFill>
                  <a:sysClr val="window" lastClr="FFFFFF"/>
                </a:solidFill>
                <a:effectLst/>
                <a:uLnTx/>
                <a:uFillTx/>
                <a:latin typeface="+mn-lt"/>
              </a:rPr>
              <a:t> interferometer for extreme environments</a:t>
            </a:r>
            <a:endParaRPr kumimoji="0" lang="fr-CH" sz="1800" b="0" i="0" u="none" strike="noStrike" kern="1200" cap="none" spc="0" normalizeH="0" baseline="0" noProof="0" dirty="0">
              <a:ln>
                <a:noFill/>
              </a:ln>
              <a:solidFill>
                <a:sysClr val="window" lastClr="FFFFFF"/>
              </a:solidFill>
              <a:effectLst/>
              <a:uLnTx/>
              <a:uFillTx/>
              <a:latin typeface="+mn-lt"/>
            </a:endParaRPr>
          </a:p>
        </p:txBody>
      </p:sp>
      <p:sp>
        <p:nvSpPr>
          <p:cNvPr id="14" name="Content Placeholder 5"/>
          <p:cNvSpPr txBox="1">
            <a:spLocks/>
          </p:cNvSpPr>
          <p:nvPr/>
        </p:nvSpPr>
        <p:spPr>
          <a:xfrm>
            <a:off x="891250" y="3283142"/>
            <a:ext cx="6106439" cy="240002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1"/>
                </a:solidFill>
                <a:latin typeface="+mn-lt"/>
                <a:ea typeface="+mn-ea"/>
                <a:cs typeface="+mn-cs"/>
              </a:defRPr>
            </a:lvl2pPr>
            <a:lvl3pPr marL="179388" indent="-179388" algn="l" defTabSz="914400" rtl="0" eaLnBrk="1" latinLnBrk="0" hangingPunct="1">
              <a:lnSpc>
                <a:spcPct val="90000"/>
              </a:lnSpc>
              <a:spcBef>
                <a:spcPts val="800"/>
              </a:spcBef>
              <a:buClr>
                <a:srgbClr val="658D1B"/>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342900" marR="0" lvl="1" indent="-342900" algn="l" defTabSz="914400" rtl="0" eaLnBrk="1" fontAlgn="auto" latinLnBrk="0" hangingPunct="1">
              <a:lnSpc>
                <a:spcPct val="120000"/>
              </a:lnSpc>
              <a:spcBef>
                <a:spcPts val="600"/>
              </a:spcBef>
              <a:spcAft>
                <a:spcPts val="600"/>
              </a:spcAft>
              <a:buClrTx/>
              <a:buSzTx/>
              <a:buFont typeface="+mj-lt"/>
              <a:buAutoNum type="arabicPeriod"/>
              <a:tabLst/>
              <a:defRPr/>
            </a:pPr>
            <a:r>
              <a:rPr kumimoji="0" lang="en-US" b="1" i="0" u="none" strike="noStrike" kern="1200" cap="none" spc="0" normalizeH="0" baseline="0" noProof="0" dirty="0">
                <a:ln>
                  <a:noFill/>
                </a:ln>
                <a:solidFill>
                  <a:schemeClr val="accent1"/>
                </a:solidFill>
                <a:effectLst/>
                <a:uLnTx/>
                <a:uFillTx/>
                <a:latin typeface="Century Gothic"/>
                <a:ea typeface="+mn-ea"/>
                <a:cs typeface="+mn-cs"/>
              </a:rPr>
              <a:t>Extended measurement capability</a:t>
            </a:r>
            <a:br>
              <a:rPr kumimoji="0" lang="en-US" sz="1200" b="0" i="0" u="none" strike="noStrike" kern="1200" cap="none" spc="0" normalizeH="0" baseline="0" noProof="0" dirty="0">
                <a:ln>
                  <a:noFill/>
                </a:ln>
                <a:solidFill>
                  <a:prstClr val="white"/>
                </a:solidFill>
                <a:effectLst/>
                <a:uLnTx/>
                <a:uFillTx/>
                <a:latin typeface="Century Gothic"/>
                <a:ea typeface="+mn-ea"/>
                <a:cs typeface="+mn-cs"/>
              </a:rPr>
            </a:br>
            <a:r>
              <a:rPr kumimoji="0" lang="en-US" sz="1200" b="0" i="0" u="none" strike="noStrike" kern="1200" cap="none" spc="0" normalizeH="0" baseline="0" noProof="0" dirty="0">
                <a:ln>
                  <a:noFill/>
                </a:ln>
                <a:solidFill>
                  <a:prstClr val="white"/>
                </a:solidFill>
                <a:effectLst/>
                <a:uLnTx/>
                <a:uFillTx/>
                <a:latin typeface="Century Gothic"/>
                <a:ea typeface="+mn-ea"/>
                <a:cs typeface="+mn-cs"/>
              </a:rPr>
              <a:t>Full pressure measurement, extended bandwidth, improved stability and multiplexing</a:t>
            </a:r>
          </a:p>
          <a:p>
            <a:pPr marL="342900" marR="0" lvl="1" indent="-342900" algn="l" defTabSz="914400" rtl="0" eaLnBrk="1" fontAlgn="auto" latinLnBrk="0" hangingPunct="1">
              <a:lnSpc>
                <a:spcPct val="120000"/>
              </a:lnSpc>
              <a:spcBef>
                <a:spcPts val="600"/>
              </a:spcBef>
              <a:spcAft>
                <a:spcPts val="600"/>
              </a:spcAft>
              <a:buClrTx/>
              <a:buSzTx/>
              <a:buFont typeface="+mj-lt"/>
              <a:buAutoNum type="arabicPeriod"/>
              <a:tabLst/>
              <a:defRPr/>
            </a:pPr>
            <a:r>
              <a:rPr kumimoji="0" lang="en-US" b="1" i="0" u="none" strike="noStrike" kern="1200" cap="none" spc="0" normalizeH="0" baseline="0" noProof="0" dirty="0">
                <a:ln>
                  <a:noFill/>
                </a:ln>
                <a:solidFill>
                  <a:schemeClr val="accent1"/>
                </a:solidFill>
                <a:effectLst/>
                <a:uLnTx/>
                <a:uFillTx/>
                <a:latin typeface="Century Gothic"/>
                <a:ea typeface="+mn-ea"/>
                <a:cs typeface="+mn-cs"/>
              </a:rPr>
              <a:t>Improved sensitivity and accuracy</a:t>
            </a:r>
            <a:br>
              <a:rPr kumimoji="0" lang="en-US" sz="1200" b="0" i="0" u="none" strike="noStrike" kern="1200" cap="none" spc="0" normalizeH="0" baseline="0" noProof="0" dirty="0">
                <a:ln>
                  <a:noFill/>
                </a:ln>
                <a:solidFill>
                  <a:prstClr val="white"/>
                </a:solidFill>
                <a:effectLst/>
                <a:uLnTx/>
                <a:uFillTx/>
                <a:latin typeface="Century Gothic"/>
                <a:ea typeface="+mn-ea"/>
                <a:cs typeface="+mn-cs"/>
              </a:rPr>
            </a:br>
            <a:r>
              <a:rPr kumimoji="0" lang="en-US" sz="1200" b="0" i="0" u="none" strike="noStrike" kern="1200" cap="none" spc="0" normalizeH="0" baseline="0" noProof="0" dirty="0">
                <a:ln>
                  <a:noFill/>
                </a:ln>
                <a:solidFill>
                  <a:prstClr val="white"/>
                </a:solidFill>
                <a:effectLst/>
                <a:uLnTx/>
                <a:uFillTx/>
                <a:latin typeface="Century Gothic"/>
                <a:ea typeface="+mn-ea"/>
                <a:cs typeface="+mn-cs"/>
              </a:rPr>
              <a:t>Positioning as close as possible to the measurement point </a:t>
            </a:r>
          </a:p>
          <a:p>
            <a:pPr marL="342900" marR="0" lvl="1" indent="-342900" algn="l" defTabSz="914400" rtl="0" eaLnBrk="1" fontAlgn="auto" latinLnBrk="0" hangingPunct="1">
              <a:lnSpc>
                <a:spcPct val="120000"/>
              </a:lnSpc>
              <a:spcBef>
                <a:spcPts val="600"/>
              </a:spcBef>
              <a:spcAft>
                <a:spcPts val="600"/>
              </a:spcAft>
              <a:buClrTx/>
              <a:buSzTx/>
              <a:buFont typeface="+mj-lt"/>
              <a:buAutoNum type="arabicPeriod"/>
              <a:tabLst/>
              <a:defRPr/>
            </a:pPr>
            <a:r>
              <a:rPr kumimoji="0" lang="en-US" b="1" i="0" u="none" strike="noStrike" kern="1200" cap="none" spc="0" normalizeH="0" baseline="0" noProof="0" dirty="0">
                <a:ln>
                  <a:noFill/>
                </a:ln>
                <a:solidFill>
                  <a:schemeClr val="accent1"/>
                </a:solidFill>
                <a:effectLst/>
                <a:uLnTx/>
                <a:uFillTx/>
                <a:latin typeface="Century Gothic"/>
                <a:ea typeface="+mn-ea"/>
                <a:cs typeface="+mn-cs"/>
              </a:rPr>
              <a:t>Intrinsic reliability</a:t>
            </a:r>
            <a:br>
              <a:rPr kumimoji="0" lang="en-US" sz="1200" b="0" i="0" u="none" strike="noStrike" kern="1200" cap="none" spc="0" normalizeH="0" baseline="0" noProof="0" dirty="0">
                <a:ln>
                  <a:noFill/>
                </a:ln>
                <a:solidFill>
                  <a:prstClr val="white"/>
                </a:solidFill>
                <a:effectLst/>
                <a:uLnTx/>
                <a:uFillTx/>
                <a:latin typeface="Century Gothic"/>
                <a:ea typeface="+mn-ea"/>
                <a:cs typeface="+mn-cs"/>
              </a:rPr>
            </a:br>
            <a:r>
              <a:rPr kumimoji="0" lang="en-US" sz="1200" b="0" i="0" u="none" strike="noStrike" kern="1200" cap="none" spc="0" normalizeH="0" baseline="0" noProof="0" dirty="0">
                <a:ln>
                  <a:noFill/>
                </a:ln>
                <a:solidFill>
                  <a:prstClr val="white"/>
                </a:solidFill>
                <a:effectLst/>
                <a:uLnTx/>
                <a:uFillTx/>
                <a:latin typeface="Century Gothic"/>
                <a:ea typeface="+mn-ea"/>
                <a:cs typeface="+mn-cs"/>
              </a:rPr>
              <a:t>Insensitivity to electromagnetic interference and inherent compatibility with explosive atmospheres </a:t>
            </a:r>
          </a:p>
        </p:txBody>
      </p:sp>
      <p:sp>
        <p:nvSpPr>
          <p:cNvPr id="15" name="Title 1"/>
          <p:cNvSpPr txBox="1">
            <a:spLocks/>
          </p:cNvSpPr>
          <p:nvPr/>
        </p:nvSpPr>
        <p:spPr>
          <a:xfrm>
            <a:off x="370047" y="580306"/>
            <a:ext cx="4242943"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prstClr val="white"/>
                </a:solidFill>
                <a:effectLst/>
                <a:uLnTx/>
                <a:uFillTx/>
                <a:latin typeface="Century Gothic"/>
                <a:ea typeface="+mj-ea"/>
                <a:cs typeface="+mj-cs"/>
              </a:rPr>
              <a:t>Continuous Innovation</a:t>
            </a:r>
          </a:p>
        </p:txBody>
      </p:sp>
      <p:sp>
        <p:nvSpPr>
          <p:cNvPr id="17" name="Title 1"/>
          <p:cNvSpPr txBox="1">
            <a:spLocks/>
          </p:cNvSpPr>
          <p:nvPr/>
        </p:nvSpPr>
        <p:spPr>
          <a:xfrm>
            <a:off x="370047" y="967824"/>
            <a:ext cx="7062831"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4D600"/>
                </a:solidFill>
                <a:effectLst/>
                <a:uLnTx/>
                <a:uFillTx/>
                <a:latin typeface="Century Gothic"/>
                <a:ea typeface="+mj-ea"/>
                <a:cs typeface="+mj-cs"/>
              </a:rPr>
              <a:t>100% predictability from sensors to decisions </a:t>
            </a:r>
          </a:p>
        </p:txBody>
      </p:sp>
    </p:spTree>
    <p:extLst>
      <p:ext uri="{BB962C8B-B14F-4D97-AF65-F5344CB8AC3E}">
        <p14:creationId xmlns:p14="http://schemas.microsoft.com/office/powerpoint/2010/main" val="410355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83579" y="482823"/>
            <a:ext cx="11172575" cy="396853"/>
          </a:xfrm>
        </p:spPr>
        <p:txBody>
          <a:bodyPr>
            <a:normAutofit/>
          </a:bodyPr>
          <a:lstStyle/>
          <a:p>
            <a:r>
              <a:rPr lang="en-US" sz="2400" dirty="0"/>
              <a:t>Impactful Success story </a:t>
            </a:r>
          </a:p>
        </p:txBody>
      </p:sp>
      <p:sp>
        <p:nvSpPr>
          <p:cNvPr id="3" name="Date Placeholder 2"/>
          <p:cNvSpPr>
            <a:spLocks noGrp="1"/>
          </p:cNvSpPr>
          <p:nvPr>
            <p:ph type="dt" sz="half" idx="4294967295"/>
          </p:nvPr>
        </p:nvSpPr>
        <p:spPr>
          <a:xfrm>
            <a:off x="283579" y="6536301"/>
            <a:ext cx="1079500" cy="122237"/>
          </a:xfrm>
        </p:spPr>
        <p:txBody>
          <a:bodyPr/>
          <a:lstStyle/>
          <a:p>
            <a:fld id="{BA56E27A-6140-4608-9F7B-5C0A7F4FE5F8}" type="datetime1">
              <a:rPr lang="en-US" smtClean="0"/>
              <a:t>3/18/2022</a:t>
            </a:fld>
            <a:endParaRPr lang="en-GB"/>
          </a:p>
        </p:txBody>
      </p:sp>
      <p:sp>
        <p:nvSpPr>
          <p:cNvPr id="4" name="Footer Placeholder 3"/>
          <p:cNvSpPr>
            <a:spLocks noGrp="1"/>
          </p:cNvSpPr>
          <p:nvPr>
            <p:ph type="ftr" sz="quarter" idx="4294967295"/>
          </p:nvPr>
        </p:nvSpPr>
        <p:spPr>
          <a:xfrm>
            <a:off x="434050" y="6362700"/>
            <a:ext cx="4311650" cy="123825"/>
          </a:xfrm>
        </p:spPr>
        <p:txBody>
          <a:bodyPr/>
          <a:lstStyle/>
          <a:p>
            <a:r>
              <a:rPr lang="en-GB"/>
              <a:t>Meggitt SA vibro-meter Energy –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pPr/>
              <a:t>8</a:t>
            </a:fld>
            <a:endParaRPr lang="en-GB"/>
          </a:p>
        </p:txBody>
      </p:sp>
      <p:sp>
        <p:nvSpPr>
          <p:cNvPr id="13" name="Title 1"/>
          <p:cNvSpPr txBox="1">
            <a:spLocks/>
          </p:cNvSpPr>
          <p:nvPr/>
        </p:nvSpPr>
        <p:spPr>
          <a:xfrm>
            <a:off x="283579" y="929452"/>
            <a:ext cx="7062831" cy="340773"/>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entury Gothic"/>
                <a:ea typeface="+mj-ea"/>
                <a:cs typeface="+mj-cs"/>
              </a:rPr>
              <a:t>100% predictability from sensors to decisions </a:t>
            </a:r>
          </a:p>
        </p:txBody>
      </p:sp>
      <p:sp>
        <p:nvSpPr>
          <p:cNvPr id="14" name="Rectangle 13"/>
          <p:cNvSpPr/>
          <p:nvPr/>
        </p:nvSpPr>
        <p:spPr>
          <a:xfrm>
            <a:off x="695308" y="3974186"/>
            <a:ext cx="5676182" cy="738664"/>
          </a:xfrm>
          <a:prstGeom prst="rect">
            <a:avLst/>
          </a:prstGeom>
        </p:spPr>
        <p:txBody>
          <a:bodyPr wrap="square">
            <a:spAutoFit/>
          </a:bodyPr>
          <a:lstStyle/>
          <a:p>
            <a:r>
              <a:rPr lang="en-US" sz="1400" b="1" dirty="0">
                <a:solidFill>
                  <a:schemeClr val="tx2"/>
                </a:solidFill>
                <a:latin typeface="Century Gothic" panose="020B0502020202020204" pitchFamily="34" charset="0"/>
                <a:ea typeface="Calibri" panose="020F0502020204030204" pitchFamily="34" charset="0"/>
              </a:rPr>
              <a:t>Helping to ensure power for millions of people</a:t>
            </a:r>
            <a:endParaRPr lang="en-US" sz="1400" dirty="0">
              <a:solidFill>
                <a:schemeClr val="tx2"/>
              </a:solidFill>
              <a:latin typeface="Century Gothic" panose="020B0502020202020204" pitchFamily="34" charset="0"/>
              <a:ea typeface="Calibri" panose="020F0502020204030204" pitchFamily="34" charset="0"/>
            </a:endParaRPr>
          </a:p>
          <a:p>
            <a:pPr>
              <a:spcAft>
                <a:spcPts val="0"/>
              </a:spcAft>
            </a:pPr>
            <a:r>
              <a:rPr lang="en-US" sz="1400" dirty="0">
                <a:solidFill>
                  <a:schemeClr val="tx2"/>
                </a:solidFill>
                <a:latin typeface="Century Gothic" panose="020B0502020202020204" pitchFamily="34" charset="0"/>
                <a:ea typeface="Calibri" panose="020F0502020204030204" pitchFamily="34" charset="0"/>
              </a:rPr>
              <a:t>Our protection and monitoring systems are installed on the majority of Switzerland’s and Canada’s </a:t>
            </a:r>
            <a:r>
              <a:rPr lang="en-US" sz="1400" b="1" dirty="0">
                <a:solidFill>
                  <a:schemeClr val="tx2"/>
                </a:solidFill>
                <a:latin typeface="Century Gothic" panose="020B0502020202020204" pitchFamily="34" charset="0"/>
                <a:ea typeface="Calibri" panose="020F0502020204030204" pitchFamily="34" charset="0"/>
              </a:rPr>
              <a:t>hydropower plants</a:t>
            </a:r>
            <a:endParaRPr lang="en-US" b="1" dirty="0">
              <a:solidFill>
                <a:schemeClr val="tx2"/>
              </a:solidFill>
              <a:effectLst/>
              <a:latin typeface="Calibri" panose="020F0502020204030204" pitchFamily="34" charset="0"/>
              <a:ea typeface="Calibri" panose="020F0502020204030204" pitchFamily="34" charset="0"/>
            </a:endParaRPr>
          </a:p>
        </p:txBody>
      </p:sp>
      <p:sp>
        <p:nvSpPr>
          <p:cNvPr id="16" name="Rectangle 15"/>
          <p:cNvSpPr/>
          <p:nvPr/>
        </p:nvSpPr>
        <p:spPr>
          <a:xfrm>
            <a:off x="695308" y="3164468"/>
            <a:ext cx="5764869" cy="523220"/>
          </a:xfrm>
          <a:prstGeom prst="rect">
            <a:avLst/>
          </a:prstGeom>
        </p:spPr>
        <p:txBody>
          <a:bodyPr wrap="square">
            <a:spAutoFit/>
          </a:bodyPr>
          <a:lstStyle/>
          <a:p>
            <a:r>
              <a:rPr lang="en-US" sz="1400" b="1" dirty="0">
                <a:solidFill>
                  <a:schemeClr val="tx2"/>
                </a:solidFill>
                <a:ea typeface="Calibri" panose="020F0502020204030204" pitchFamily="34" charset="0"/>
              </a:rPr>
              <a:t>80</a:t>
            </a:r>
            <a:r>
              <a:rPr lang="en-US" sz="800" b="1" dirty="0">
                <a:solidFill>
                  <a:schemeClr val="tx2"/>
                </a:solidFill>
                <a:ea typeface="Calibri" panose="020F0502020204030204" pitchFamily="34" charset="0"/>
                <a:cs typeface="Calibri" panose="020F0502020204030204" pitchFamily="34" charset="0"/>
              </a:rPr>
              <a:t> </a:t>
            </a:r>
            <a:r>
              <a:rPr lang="en-US" sz="1400" b="1" dirty="0">
                <a:solidFill>
                  <a:schemeClr val="tx2"/>
                </a:solidFill>
                <a:ea typeface="Calibri" panose="020F0502020204030204" pitchFamily="34" charset="0"/>
              </a:rPr>
              <a:t>% of all medium and large gas turbines worldwide</a:t>
            </a:r>
            <a:endParaRPr lang="en-US" sz="1400" dirty="0">
              <a:solidFill>
                <a:schemeClr val="tx2"/>
              </a:solidFill>
              <a:ea typeface="Calibri" panose="020F0502020204030204" pitchFamily="34" charset="0"/>
            </a:endParaRPr>
          </a:p>
          <a:p>
            <a:r>
              <a:rPr lang="en-US" sz="1400" dirty="0">
                <a:solidFill>
                  <a:schemeClr val="tx2"/>
                </a:solidFill>
                <a:ea typeface="Calibri" panose="020F0502020204030204" pitchFamily="34" charset="0"/>
              </a:rPr>
              <a:t>Use our combustion monitoring solutions to monitor and protect</a:t>
            </a:r>
          </a:p>
        </p:txBody>
      </p:sp>
      <p:sp>
        <p:nvSpPr>
          <p:cNvPr id="17" name="Rectangle 16"/>
          <p:cNvSpPr/>
          <p:nvPr/>
        </p:nvSpPr>
        <p:spPr>
          <a:xfrm>
            <a:off x="695308" y="2213244"/>
            <a:ext cx="5067081" cy="738664"/>
          </a:xfrm>
          <a:prstGeom prst="rect">
            <a:avLst/>
          </a:prstGeom>
        </p:spPr>
        <p:txBody>
          <a:bodyPr wrap="square">
            <a:spAutoFit/>
          </a:bodyPr>
          <a:lstStyle/>
          <a:p>
            <a:r>
              <a:rPr lang="en-US" sz="1400" b="1" dirty="0">
                <a:solidFill>
                  <a:schemeClr val="tx2"/>
                </a:solidFill>
                <a:ea typeface="Calibri" panose="020F0502020204030204" pitchFamily="34" charset="0"/>
              </a:rPr>
              <a:t>20</a:t>
            </a:r>
            <a:r>
              <a:rPr lang="en-US" sz="800" b="1" dirty="0">
                <a:solidFill>
                  <a:schemeClr val="tx2"/>
                </a:solidFill>
                <a:ea typeface="Calibri" panose="020F0502020204030204" pitchFamily="34" charset="0"/>
                <a:cs typeface="Calibri" panose="020F0502020204030204" pitchFamily="34" charset="0"/>
              </a:rPr>
              <a:t> </a:t>
            </a:r>
            <a:r>
              <a:rPr lang="en-US" sz="1400" b="1" dirty="0">
                <a:solidFill>
                  <a:schemeClr val="tx2"/>
                </a:solidFill>
                <a:ea typeface="Calibri" panose="020F0502020204030204" pitchFamily="34" charset="0"/>
              </a:rPr>
              <a:t>% of all worldwide power turbines</a:t>
            </a:r>
            <a:endParaRPr lang="en-US" sz="1400" dirty="0">
              <a:solidFill>
                <a:schemeClr val="tx2"/>
              </a:solidFill>
              <a:ea typeface="Calibri" panose="020F0502020204030204" pitchFamily="34" charset="0"/>
            </a:endParaRPr>
          </a:p>
          <a:p>
            <a:pPr>
              <a:spcAft>
                <a:spcPts val="0"/>
              </a:spcAft>
            </a:pPr>
            <a:r>
              <a:rPr lang="en-US" sz="1400" dirty="0">
                <a:solidFill>
                  <a:schemeClr val="tx2"/>
                </a:solidFill>
                <a:ea typeface="Calibri" panose="020F0502020204030204" pitchFamily="34" charset="0"/>
              </a:rPr>
              <a:t>Have our protection systems custom designed and installed</a:t>
            </a: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7475" y="16218"/>
            <a:ext cx="5724525" cy="6858000"/>
          </a:xfrm>
          <a:prstGeom prst="rect">
            <a:avLst/>
          </a:prstGeom>
        </p:spPr>
      </p:pic>
    </p:spTree>
    <p:extLst>
      <p:ext uri="{BB962C8B-B14F-4D97-AF65-F5344CB8AC3E}">
        <p14:creationId xmlns:p14="http://schemas.microsoft.com/office/powerpoint/2010/main" val="32042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D2D998-B123-499E-B41D-5592541742F2}" type="datetime1">
              <a:rPr lang="en-US" smtClean="0">
                <a:solidFill>
                  <a:srgbClr val="DAD9D6"/>
                </a:solidFill>
              </a:rPr>
              <a:t>3/18/2022</a:t>
            </a:fld>
            <a:endParaRPr lang="en-GB">
              <a:solidFill>
                <a:srgbClr val="DAD9D6"/>
              </a:solidFill>
            </a:endParaRPr>
          </a:p>
        </p:txBody>
      </p:sp>
      <p:sp>
        <p:nvSpPr>
          <p:cNvPr id="4" name="Footer Placeholder 3"/>
          <p:cNvSpPr>
            <a:spLocks noGrp="1"/>
          </p:cNvSpPr>
          <p:nvPr>
            <p:ph type="ftr" sz="quarter" idx="11"/>
          </p:nvPr>
        </p:nvSpPr>
        <p:spPr/>
        <p:txBody>
          <a:bodyPr/>
          <a:lstStyle/>
          <a:p>
            <a:r>
              <a:rPr lang="en-GB">
                <a:solidFill>
                  <a:srgbClr val="DAD9D6"/>
                </a:solidFill>
              </a:rPr>
              <a:t>Meggitt SA vibro-meter Energy – Presentation</a:t>
            </a:r>
          </a:p>
        </p:txBody>
      </p:sp>
      <p:sp>
        <p:nvSpPr>
          <p:cNvPr id="5" name="Slide Number Placeholder 4"/>
          <p:cNvSpPr>
            <a:spLocks noGrp="1"/>
          </p:cNvSpPr>
          <p:nvPr>
            <p:ph type="sldNum" sz="quarter" idx="12"/>
          </p:nvPr>
        </p:nvSpPr>
        <p:spPr/>
        <p:txBody>
          <a:bodyPr/>
          <a:lstStyle/>
          <a:p>
            <a:fld id="{240553F3-40B0-4BFA-8684-D942AF6EAA45}" type="slidenum">
              <a:rPr lang="en-GB" smtClean="0">
                <a:solidFill>
                  <a:prstClr val="white"/>
                </a:solidFill>
              </a:rPr>
              <a:pPr/>
              <a:t>9</a:t>
            </a:fld>
            <a:endParaRPr lang="en-GB">
              <a:solidFill>
                <a:prstClr val="white"/>
              </a:solidFill>
            </a:endParaRPr>
          </a:p>
        </p:txBody>
      </p:sp>
      <p:sp>
        <p:nvSpPr>
          <p:cNvPr id="7" name="Oval 6"/>
          <p:cNvSpPr/>
          <p:nvPr/>
        </p:nvSpPr>
        <p:spPr>
          <a:xfrm>
            <a:off x="4084820" y="1401581"/>
            <a:ext cx="3837482" cy="3837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472066" y="2163581"/>
            <a:ext cx="3075482" cy="307548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039193" y="3320322"/>
            <a:ext cx="1928735" cy="1928735"/>
          </a:xfrm>
          <a:prstGeom prst="ellipse">
            <a:avLst/>
          </a:prstGeom>
          <a:solidFill>
            <a:srgbClr val="ED7D3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202835" y="1842860"/>
            <a:ext cx="1601449" cy="276999"/>
          </a:xfrm>
          <a:prstGeom prst="rect">
            <a:avLst/>
          </a:prstGeom>
          <a:noFill/>
        </p:spPr>
        <p:txBody>
          <a:bodyPr wrap="square" rtlCol="0">
            <a:spAutoFit/>
          </a:bodyPr>
          <a:lstStyle/>
          <a:p>
            <a:pPr algn="ctr"/>
            <a:r>
              <a:rPr lang="en-US" sz="1200" b="1" dirty="0">
                <a:solidFill>
                  <a:prstClr val="white"/>
                </a:solidFill>
              </a:rPr>
              <a:t>OUR VISON </a:t>
            </a:r>
          </a:p>
        </p:txBody>
      </p:sp>
      <p:sp>
        <p:nvSpPr>
          <p:cNvPr id="11" name="TextBox 10"/>
          <p:cNvSpPr txBox="1"/>
          <p:nvPr/>
        </p:nvSpPr>
        <p:spPr>
          <a:xfrm>
            <a:off x="4837449" y="3010219"/>
            <a:ext cx="2332220" cy="276999"/>
          </a:xfrm>
          <a:prstGeom prst="rect">
            <a:avLst/>
          </a:prstGeom>
          <a:noFill/>
        </p:spPr>
        <p:txBody>
          <a:bodyPr wrap="square" rtlCol="0">
            <a:spAutoFit/>
          </a:bodyPr>
          <a:lstStyle/>
          <a:p>
            <a:pPr algn="ctr"/>
            <a:r>
              <a:rPr lang="en-US" sz="1200" b="1" dirty="0">
                <a:solidFill>
                  <a:prstClr val="white"/>
                </a:solidFill>
              </a:rPr>
              <a:t>OUR KEY SEGMENTS</a:t>
            </a:r>
          </a:p>
        </p:txBody>
      </p:sp>
      <p:sp>
        <p:nvSpPr>
          <p:cNvPr id="12" name="TextBox 11"/>
          <p:cNvSpPr txBox="1"/>
          <p:nvPr/>
        </p:nvSpPr>
        <p:spPr>
          <a:xfrm>
            <a:off x="4857497" y="4368256"/>
            <a:ext cx="2332220" cy="276999"/>
          </a:xfrm>
          <a:prstGeom prst="rect">
            <a:avLst/>
          </a:prstGeom>
          <a:noFill/>
        </p:spPr>
        <p:txBody>
          <a:bodyPr wrap="square" rtlCol="0">
            <a:spAutoFit/>
          </a:bodyPr>
          <a:lstStyle/>
          <a:p>
            <a:pPr algn="ctr"/>
            <a:r>
              <a:rPr lang="en-US" sz="1200" b="1" dirty="0">
                <a:solidFill>
                  <a:prstClr val="white"/>
                </a:solidFill>
              </a:rPr>
              <a:t>OUR CUSTOMERS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7871" y="3626592"/>
            <a:ext cx="595037" cy="595037"/>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750" y="2363416"/>
            <a:ext cx="665616" cy="665616"/>
          </a:xfrm>
          <a:prstGeom prst="rect">
            <a:avLst/>
          </a:prstGeom>
        </p:spPr>
      </p:pic>
      <p:cxnSp>
        <p:nvCxnSpPr>
          <p:cNvPr id="17" name="Straight Connector 16"/>
          <p:cNvCxnSpPr/>
          <p:nvPr/>
        </p:nvCxnSpPr>
        <p:spPr>
          <a:xfrm>
            <a:off x="431925" y="3507698"/>
            <a:ext cx="33306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39368" y="3507698"/>
            <a:ext cx="333060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7871" y="1400178"/>
            <a:ext cx="531374" cy="531374"/>
          </a:xfrm>
          <a:prstGeom prst="rect">
            <a:avLst/>
          </a:prstGeom>
        </p:spPr>
      </p:pic>
      <p:sp>
        <p:nvSpPr>
          <p:cNvPr id="20" name="Rectangle 19"/>
          <p:cNvSpPr/>
          <p:nvPr/>
        </p:nvSpPr>
        <p:spPr>
          <a:xfrm>
            <a:off x="393795" y="1085882"/>
            <a:ext cx="3325636" cy="2215991"/>
          </a:xfrm>
          <a:prstGeom prst="rect">
            <a:avLst/>
          </a:prstGeom>
        </p:spPr>
        <p:txBody>
          <a:bodyPr wrap="square">
            <a:spAutoFit/>
          </a:bodyPr>
          <a:lstStyle/>
          <a:p>
            <a:pPr>
              <a:lnSpc>
                <a:spcPct val="150000"/>
              </a:lnSpc>
            </a:pPr>
            <a:r>
              <a:rPr lang="en-US" sz="1600" b="1" dirty="0">
                <a:solidFill>
                  <a:prstClr val="white"/>
                </a:solidFill>
              </a:rPr>
              <a:t>OUR VISION </a:t>
            </a:r>
          </a:p>
          <a:p>
            <a:r>
              <a:rPr lang="en-US" sz="1600" dirty="0">
                <a:solidFill>
                  <a:prstClr val="white"/>
                </a:solidFill>
              </a:rPr>
              <a:t>100</a:t>
            </a:r>
            <a:r>
              <a:rPr lang="en-US" sz="800" dirty="0">
                <a:solidFill>
                  <a:prstClr val="white"/>
                </a:solidFill>
                <a:latin typeface="Calibri" panose="020F0502020204030204" pitchFamily="34" charset="0"/>
                <a:cs typeface="Calibri" panose="020F0502020204030204" pitchFamily="34" charset="0"/>
              </a:rPr>
              <a:t> </a:t>
            </a:r>
            <a:r>
              <a:rPr lang="en-US" sz="1600" dirty="0">
                <a:solidFill>
                  <a:prstClr val="white"/>
                </a:solidFill>
              </a:rPr>
              <a:t>% predictability from sensors to decisions – creating value to our customer beyond products</a:t>
            </a:r>
          </a:p>
          <a:p>
            <a:pPr>
              <a:lnSpc>
                <a:spcPct val="150000"/>
              </a:lnSpc>
            </a:pPr>
            <a:r>
              <a:rPr lang="en-US" sz="1600" b="1" dirty="0">
                <a:solidFill>
                  <a:prstClr val="white"/>
                </a:solidFill>
              </a:rPr>
              <a:t>How we achieve it: </a:t>
            </a:r>
          </a:p>
          <a:p>
            <a:pPr marL="285750" indent="-285750">
              <a:buFont typeface="Wingdings" panose="05000000000000000000" pitchFamily="2" charset="2"/>
              <a:buChar char="ü"/>
            </a:pPr>
            <a:r>
              <a:rPr lang="en-US" sz="1400" dirty="0">
                <a:solidFill>
                  <a:prstClr val="white"/>
                </a:solidFill>
              </a:rPr>
              <a:t>High-performance culture (HPC)</a:t>
            </a:r>
          </a:p>
          <a:p>
            <a:pPr marL="285750" indent="-285750">
              <a:buFont typeface="Wingdings" panose="05000000000000000000" pitchFamily="2" charset="2"/>
              <a:buChar char="ü"/>
            </a:pPr>
            <a:r>
              <a:rPr lang="en-US" sz="1400" dirty="0">
                <a:solidFill>
                  <a:prstClr val="white"/>
                </a:solidFill>
              </a:rPr>
              <a:t>Competitive solutions </a:t>
            </a:r>
          </a:p>
          <a:p>
            <a:pPr marL="285750" indent="-285750">
              <a:buFont typeface="Wingdings" panose="05000000000000000000" pitchFamily="2" charset="2"/>
              <a:buChar char="ü"/>
            </a:pPr>
            <a:r>
              <a:rPr lang="en-US" sz="1400" dirty="0">
                <a:solidFill>
                  <a:prstClr val="white"/>
                </a:solidFill>
              </a:rPr>
              <a:t>Customer focus </a:t>
            </a:r>
            <a:endParaRPr lang="en-US" dirty="0">
              <a:solidFill>
                <a:prstClr val="white"/>
              </a:solidFill>
            </a:endParaRPr>
          </a:p>
        </p:txBody>
      </p:sp>
      <p:sp>
        <p:nvSpPr>
          <p:cNvPr id="21" name="Rectangle 20"/>
          <p:cNvSpPr/>
          <p:nvPr/>
        </p:nvSpPr>
        <p:spPr>
          <a:xfrm>
            <a:off x="8244591" y="1085882"/>
            <a:ext cx="4107596" cy="2277547"/>
          </a:xfrm>
          <a:prstGeom prst="rect">
            <a:avLst/>
          </a:prstGeom>
        </p:spPr>
        <p:txBody>
          <a:bodyPr wrap="square">
            <a:spAutoFit/>
          </a:bodyPr>
          <a:lstStyle/>
          <a:p>
            <a:pPr>
              <a:lnSpc>
                <a:spcPct val="150000"/>
              </a:lnSpc>
            </a:pPr>
            <a:r>
              <a:rPr lang="en-US" sz="1600" b="1" dirty="0">
                <a:solidFill>
                  <a:prstClr val="white"/>
                </a:solidFill>
              </a:rPr>
              <a:t>OUR KEY SEGMENTS </a:t>
            </a:r>
          </a:p>
          <a:p>
            <a:pPr marL="342900" indent="-342900">
              <a:lnSpc>
                <a:spcPct val="150000"/>
              </a:lnSpc>
              <a:buFontTx/>
              <a:buAutoNum type="arabicPeriod"/>
            </a:pPr>
            <a:r>
              <a:rPr lang="en-US" sz="1600" b="1" dirty="0">
                <a:solidFill>
                  <a:prstClr val="white"/>
                </a:solidFill>
              </a:rPr>
              <a:t>Power generation</a:t>
            </a:r>
          </a:p>
          <a:p>
            <a:pPr marL="742950" lvl="1" indent="-285750">
              <a:buFont typeface="Arial" panose="020B0604020202020204" pitchFamily="34" charset="0"/>
              <a:buChar char="•"/>
            </a:pPr>
            <a:r>
              <a:rPr lang="en-US" sz="1400" dirty="0">
                <a:solidFill>
                  <a:prstClr val="white"/>
                </a:solidFill>
              </a:rPr>
              <a:t>Gas turbines and steam turbines</a:t>
            </a:r>
          </a:p>
          <a:p>
            <a:pPr marL="742950" lvl="1" indent="-285750">
              <a:buFont typeface="Arial" panose="020B0604020202020204" pitchFamily="34" charset="0"/>
              <a:buChar char="•"/>
            </a:pPr>
            <a:r>
              <a:rPr lang="en-US" sz="1400" dirty="0">
                <a:solidFill>
                  <a:prstClr val="white"/>
                </a:solidFill>
              </a:rPr>
              <a:t>Hydro turbines</a:t>
            </a:r>
          </a:p>
          <a:p>
            <a:pPr marL="742950" lvl="1" indent="-285750">
              <a:buFont typeface="Arial" panose="020B0604020202020204" pitchFamily="34" charset="0"/>
              <a:buChar char="•"/>
            </a:pPr>
            <a:r>
              <a:rPr lang="en-US" sz="1400" dirty="0">
                <a:solidFill>
                  <a:prstClr val="white"/>
                </a:solidFill>
              </a:rPr>
              <a:t>Nuclear power</a:t>
            </a:r>
          </a:p>
          <a:p>
            <a:pPr marL="342900" indent="-342900">
              <a:lnSpc>
                <a:spcPct val="150000"/>
              </a:lnSpc>
              <a:buFontTx/>
              <a:buAutoNum type="arabicPeriod"/>
            </a:pPr>
            <a:r>
              <a:rPr lang="en-US" sz="1600" dirty="0">
                <a:solidFill>
                  <a:prstClr val="white"/>
                </a:solidFill>
              </a:rPr>
              <a:t> </a:t>
            </a:r>
            <a:r>
              <a:rPr lang="en-US" sz="1600" b="1" dirty="0">
                <a:solidFill>
                  <a:prstClr val="white"/>
                </a:solidFill>
              </a:rPr>
              <a:t>Adjacent markets </a:t>
            </a:r>
          </a:p>
          <a:p>
            <a:pPr marL="742950" lvl="1" indent="-285750">
              <a:buFont typeface="Arial" panose="020B0604020202020204" pitchFamily="34" charset="0"/>
              <a:buChar char="•"/>
            </a:pPr>
            <a:r>
              <a:rPr lang="en-US" sz="1400" dirty="0">
                <a:solidFill>
                  <a:prstClr val="white"/>
                </a:solidFill>
              </a:rPr>
              <a:t>High-value asset monitoring</a:t>
            </a:r>
          </a:p>
          <a:p>
            <a:pPr marL="742950" lvl="1" indent="-285750">
              <a:buFont typeface="Arial" panose="020B0604020202020204" pitchFamily="34" charset="0"/>
              <a:buChar char="•"/>
            </a:pPr>
            <a:r>
              <a:rPr lang="en-US" sz="1400" dirty="0">
                <a:solidFill>
                  <a:prstClr val="white"/>
                </a:solidFill>
              </a:rPr>
              <a:t>Selected</a:t>
            </a:r>
            <a:r>
              <a:rPr lang="en-US" sz="1400" i="1" dirty="0">
                <a:solidFill>
                  <a:prstClr val="white"/>
                </a:solidFill>
              </a:rPr>
              <a:t> </a:t>
            </a:r>
            <a:r>
              <a:rPr lang="en-US" sz="1400" dirty="0">
                <a:solidFill>
                  <a:prstClr val="white"/>
                </a:solidFill>
              </a:rPr>
              <a:t>projects</a:t>
            </a:r>
          </a:p>
        </p:txBody>
      </p:sp>
      <p:sp>
        <p:nvSpPr>
          <p:cNvPr id="23" name="TextBox 22"/>
          <p:cNvSpPr txBox="1"/>
          <p:nvPr/>
        </p:nvSpPr>
        <p:spPr>
          <a:xfrm>
            <a:off x="8309549" y="4084682"/>
            <a:ext cx="3300334" cy="1354217"/>
          </a:xfrm>
          <a:prstGeom prst="rect">
            <a:avLst/>
          </a:prstGeom>
          <a:noFill/>
        </p:spPr>
        <p:txBody>
          <a:bodyPr wrap="square" rtlCol="0">
            <a:spAutoFit/>
          </a:bodyPr>
          <a:lstStyle/>
          <a:p>
            <a:pPr algn="just"/>
            <a:r>
              <a:rPr lang="en-US" sz="1600" b="1" dirty="0">
                <a:solidFill>
                  <a:prstClr val="white"/>
                </a:solidFill>
              </a:rPr>
              <a:t>End users</a:t>
            </a:r>
            <a:endParaRPr lang="en-US" sz="1600" dirty="0">
              <a:solidFill>
                <a:prstClr val="white"/>
              </a:solidFill>
            </a:endParaRPr>
          </a:p>
          <a:p>
            <a:pPr algn="just"/>
            <a:r>
              <a:rPr lang="en-US" sz="1600" dirty="0">
                <a:solidFill>
                  <a:prstClr val="white"/>
                </a:solidFill>
              </a:rPr>
              <a:t>Increasing visibility and trust to deliver high-margin projects based on our existing hardware and software</a:t>
            </a:r>
          </a:p>
        </p:txBody>
      </p:sp>
      <p:sp>
        <p:nvSpPr>
          <p:cNvPr id="24" name="TextBox 23"/>
          <p:cNvSpPr txBox="1"/>
          <p:nvPr/>
        </p:nvSpPr>
        <p:spPr>
          <a:xfrm>
            <a:off x="650210" y="4204042"/>
            <a:ext cx="3460521" cy="1107996"/>
          </a:xfrm>
          <a:prstGeom prst="rect">
            <a:avLst/>
          </a:prstGeom>
          <a:noFill/>
        </p:spPr>
        <p:txBody>
          <a:bodyPr wrap="square" rtlCol="0">
            <a:spAutoFit/>
          </a:bodyPr>
          <a:lstStyle/>
          <a:p>
            <a:r>
              <a:rPr lang="en-US" sz="1600" b="1" dirty="0">
                <a:solidFill>
                  <a:prstClr val="white"/>
                </a:solidFill>
              </a:rPr>
              <a:t>OEM</a:t>
            </a:r>
            <a:r>
              <a:rPr lang="en-US" sz="1600" dirty="0">
                <a:solidFill>
                  <a:prstClr val="white"/>
                </a:solidFill>
              </a:rPr>
              <a:t> </a:t>
            </a:r>
            <a:endParaRPr lang="en-US" dirty="0">
              <a:solidFill>
                <a:prstClr val="white"/>
              </a:solidFill>
            </a:endParaRPr>
          </a:p>
          <a:p>
            <a:r>
              <a:rPr lang="en-US" sz="1600" dirty="0">
                <a:solidFill>
                  <a:prstClr val="white"/>
                </a:solidFill>
              </a:rPr>
              <a:t>Partnering on specific solutions with long-term revenue, global account management</a:t>
            </a:r>
          </a:p>
        </p:txBody>
      </p:sp>
      <p:sp>
        <p:nvSpPr>
          <p:cNvPr id="25" name="TextBox 24"/>
          <p:cNvSpPr txBox="1"/>
          <p:nvPr/>
        </p:nvSpPr>
        <p:spPr>
          <a:xfrm>
            <a:off x="4582231" y="5438898"/>
            <a:ext cx="3192667" cy="584775"/>
          </a:xfrm>
          <a:prstGeom prst="rect">
            <a:avLst/>
          </a:prstGeom>
          <a:noFill/>
        </p:spPr>
        <p:txBody>
          <a:bodyPr wrap="square" rtlCol="0">
            <a:spAutoFit/>
          </a:bodyPr>
          <a:lstStyle/>
          <a:p>
            <a:r>
              <a:rPr lang="en-US" sz="1600" b="1" dirty="0">
                <a:solidFill>
                  <a:prstClr val="white"/>
                </a:solidFill>
              </a:rPr>
              <a:t>New solutions</a:t>
            </a:r>
            <a:br>
              <a:rPr lang="en-US" b="1" dirty="0">
                <a:solidFill>
                  <a:prstClr val="white"/>
                </a:solidFill>
              </a:rPr>
            </a:br>
            <a:r>
              <a:rPr lang="en-US" sz="1600" dirty="0">
                <a:solidFill>
                  <a:prstClr val="white"/>
                </a:solidFill>
              </a:rPr>
              <a:t>Derived from existing products</a:t>
            </a:r>
            <a:endParaRPr lang="en-US" dirty="0">
              <a:solidFill>
                <a:prstClr val="white"/>
              </a:solidFill>
            </a:endParaRPr>
          </a:p>
        </p:txBody>
      </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923" y="4196547"/>
            <a:ext cx="362429" cy="362429"/>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19802" y="5428904"/>
            <a:ext cx="362429" cy="362429"/>
          </a:xfrm>
          <a:prstGeom prst="rect">
            <a:avLst/>
          </a:prstGeom>
        </p:spPr>
      </p:pic>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2831" y="4100904"/>
            <a:ext cx="362429" cy="362429"/>
          </a:xfrm>
          <a:prstGeom prst="rect">
            <a:avLst/>
          </a:prstGeom>
        </p:spPr>
      </p:pic>
    </p:spTree>
    <p:extLst>
      <p:ext uri="{BB962C8B-B14F-4D97-AF65-F5344CB8AC3E}">
        <p14:creationId xmlns:p14="http://schemas.microsoft.com/office/powerpoint/2010/main" val="33832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A029EA-739F-458C-8A4F-B5EC499B2D7D}">
  <ds:schemaRefs>
    <ds:schemaRef ds:uri="http://purl.org/dc/terms/"/>
    <ds:schemaRef ds:uri="http://schemas.openxmlformats.org/package/2006/metadata/core-properties"/>
    <ds:schemaRef ds:uri="http://schemas.microsoft.com/office/2006/documentManagement/types"/>
    <ds:schemaRef ds:uri="7c6b3982-07f9-4cd7-9eb6-775d566d6b36"/>
    <ds:schemaRef ds:uri="http://purl.org/dc/elements/1.1/"/>
    <ds:schemaRef ds:uri="http://schemas.microsoft.com/office/2006/metadata/properties"/>
    <ds:schemaRef ds:uri="http://schemas.microsoft.com/office/infopath/2007/PartnerControls"/>
    <ds:schemaRef ds:uri="49744797-43f9-41b7-9a76-01f0626552b4"/>
    <ds:schemaRef ds:uri="http://www.w3.org/XML/1998/namespace"/>
    <ds:schemaRef ds:uri="http://purl.org/dc/dcmitype/"/>
  </ds:schemaRefs>
</ds:datastoreItem>
</file>

<file path=customXml/itemProps2.xml><?xml version="1.0" encoding="utf-8"?>
<ds:datastoreItem xmlns:ds="http://schemas.openxmlformats.org/officeDocument/2006/customXml" ds:itemID="{067CA95A-372C-46B2-BF54-BC4812B65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FFEB6-909C-477B-9914-C43EAA547C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4368</TotalTime>
  <Words>1502</Words>
  <Application>Microsoft Office PowerPoint</Application>
  <PresentationFormat>Widescreen</PresentationFormat>
  <Paragraphs>259</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Century Gothic (Body)</vt:lpstr>
      <vt:lpstr>Wingdings</vt:lpstr>
      <vt:lpstr>Wingdings 2</vt:lpstr>
      <vt:lpstr>Meggitt presentation template v2</vt:lpstr>
      <vt:lpstr>Energy presentation</vt:lpstr>
      <vt:lpstr>OUR VALUES</vt:lpstr>
      <vt:lpstr>PowerPoint Presentation</vt:lpstr>
      <vt:lpstr>PowerPoint Presentation</vt:lpstr>
      <vt:lpstr>PowerPoint Presentation</vt:lpstr>
      <vt:lpstr>PowerPoint Presentation</vt:lpstr>
      <vt:lpstr>PowerPoint Presentation</vt:lpstr>
      <vt:lpstr>Impactful Success story </vt:lpstr>
      <vt:lpstr>PowerPoint Presentation</vt:lpstr>
      <vt:lpstr>Portfolio overview  </vt:lpstr>
      <vt:lpstr>PowerPoint Presentation</vt:lpstr>
      <vt:lpstr>Sensors &amp; measurement chains</vt:lpstr>
      <vt:lpstr>Sensing solutions for harsh environments</vt:lpstr>
      <vt:lpstr>Sensing solutions</vt:lpstr>
      <vt:lpstr>Protection &amp; monitoring systems</vt:lpstr>
      <vt:lpstr>PowerPoint Presentation</vt:lpstr>
      <vt:lpstr>DESIGN CONCEPT </vt:lpstr>
      <vt:lpstr>PowerPoint Presentation</vt:lpstr>
      <vt:lpstr>DESIGN CONCEPT </vt:lpstr>
      <vt:lpstr>PowerPoint Presentation</vt:lpstr>
      <vt:lpstr>Software solutions</vt:lpstr>
      <vt:lpstr>PowerPoint Presentation</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155</cp:revision>
  <dcterms:created xsi:type="dcterms:W3CDTF">2020-08-20T15:09:07Z</dcterms:created>
  <dcterms:modified xsi:type="dcterms:W3CDTF">2022-03-18T10:55:15Z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