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81" r:id="rId1"/>
  </p:sldMasterIdLst>
  <p:notesMasterIdLst>
    <p:notesMasterId r:id="rId17"/>
  </p:notesMasterIdLst>
  <p:handoutMasterIdLst>
    <p:handoutMasterId r:id="rId18"/>
  </p:handoutMasterIdLst>
  <p:sldIdLst>
    <p:sldId id="329" r:id="rId2"/>
    <p:sldId id="270" r:id="rId3"/>
    <p:sldId id="524" r:id="rId4"/>
    <p:sldId id="553" r:id="rId5"/>
    <p:sldId id="554" r:id="rId6"/>
    <p:sldId id="529" r:id="rId7"/>
    <p:sldId id="556" r:id="rId8"/>
    <p:sldId id="531" r:id="rId9"/>
    <p:sldId id="536" r:id="rId10"/>
    <p:sldId id="578" r:id="rId11"/>
    <p:sldId id="580" r:id="rId12"/>
    <p:sldId id="579" r:id="rId13"/>
    <p:sldId id="576" r:id="rId14"/>
    <p:sldId id="328" r:id="rId15"/>
    <p:sldId id="512" r:id="rId16"/>
  </p:sldIdLst>
  <p:sldSz cx="12192000" cy="6858000"/>
  <p:notesSz cx="7099300" cy="10234613"/>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Wingdings 2" panose="05020102010507070707" pitchFamily="18" charset="2"/>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79" userDrawn="1">
          <p15:clr>
            <a:srgbClr val="A4A3A4"/>
          </p15:clr>
        </p15:guide>
        <p15:guide id="2" pos="2477" userDrawn="1">
          <p15:clr>
            <a:srgbClr val="A4A3A4"/>
          </p15:clr>
        </p15:guide>
        <p15:guide id="3" pos="4925" userDrawn="1">
          <p15:clr>
            <a:srgbClr val="A4A3A4"/>
          </p15:clr>
        </p15:guide>
        <p15:guide id="4" pos="5246" userDrawn="1">
          <p15:clr>
            <a:srgbClr val="A4A3A4"/>
          </p15:clr>
        </p15:guide>
        <p15:guide id="5" orient="horz" pos="25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éphane Page" initials="SP" lastIdx="9" clrIdx="0">
    <p:extLst>
      <p:ext uri="{19B8F6BF-5375-455C-9EA6-DF929625EA0E}">
        <p15:presenceInfo xmlns:p15="http://schemas.microsoft.com/office/powerpoint/2012/main" userId="S-1-5-21-3000120069-850728346-3097708181-15454" providerId="AD"/>
      </p:ext>
    </p:extLst>
  </p:cmAuthor>
  <p:cmAuthor id="2" name="Peter Ward" initials="PW" lastIdx="18" clrIdx="1">
    <p:extLst>
      <p:ext uri="{19B8F6BF-5375-455C-9EA6-DF929625EA0E}">
        <p15:presenceInfo xmlns:p15="http://schemas.microsoft.com/office/powerpoint/2012/main" userId="S-1-5-21-3000120069-850728346-3097708181-5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000000"/>
    <a:srgbClr val="658D1B"/>
    <a:srgbClr val="D0D9CD"/>
    <a:srgbClr val="EBEDEB"/>
    <a:srgbClr val="FFFFFF"/>
    <a:srgbClr val="F2F3D9"/>
    <a:srgbClr val="43535F"/>
    <a:srgbClr val="D9D9D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89" autoAdjust="0"/>
    <p:restoredTop sz="94660"/>
  </p:normalViewPr>
  <p:slideViewPr>
    <p:cSldViewPr snapToGrid="0">
      <p:cViewPr varScale="1">
        <p:scale>
          <a:sx n="64" d="100"/>
          <a:sy n="64" d="100"/>
        </p:scale>
        <p:origin x="48" y="80"/>
      </p:cViewPr>
      <p:guideLst>
        <p:guide pos="2779"/>
        <p:guide pos="2477"/>
        <p:guide pos="4925"/>
        <p:guide pos="5246"/>
        <p:guide orient="horz" pos="2546"/>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3508"/>
          </a:xfrm>
          <a:prstGeom prst="rect">
            <a:avLst/>
          </a:prstGeom>
        </p:spPr>
        <p:txBody>
          <a:bodyPr vert="horz" lIns="94759" tIns="47380" rIns="94759" bIns="47380" rtlCol="0"/>
          <a:lstStyle>
            <a:lvl1pPr algn="l">
              <a:defRPr sz="1200"/>
            </a:lvl1pPr>
          </a:lstStyle>
          <a:p>
            <a:endParaRPr lang="en-US" dirty="0"/>
          </a:p>
        </p:txBody>
      </p:sp>
      <p:sp>
        <p:nvSpPr>
          <p:cNvPr id="3" name="Date Placeholder 2"/>
          <p:cNvSpPr>
            <a:spLocks noGrp="1"/>
          </p:cNvSpPr>
          <p:nvPr>
            <p:ph type="dt" sz="quarter" idx="1"/>
          </p:nvPr>
        </p:nvSpPr>
        <p:spPr>
          <a:xfrm>
            <a:off x="4021295" y="1"/>
            <a:ext cx="3076363" cy="513508"/>
          </a:xfrm>
          <a:prstGeom prst="rect">
            <a:avLst/>
          </a:prstGeom>
        </p:spPr>
        <p:txBody>
          <a:bodyPr vert="horz" lIns="94759" tIns="47380" rIns="94759" bIns="47380" rtlCol="0"/>
          <a:lstStyle>
            <a:lvl1pPr algn="r">
              <a:defRPr sz="1200"/>
            </a:lvl1pPr>
          </a:lstStyle>
          <a:p>
            <a:fld id="{4211B6AC-4844-46BE-BFD0-6B0DF008677F}" type="datetimeFigureOut">
              <a:rPr lang="en-US" smtClean="0"/>
              <a:t>3/18/2022</a:t>
            </a:fld>
            <a:endParaRPr lang="en-US" dirty="0"/>
          </a:p>
        </p:txBody>
      </p:sp>
      <p:sp>
        <p:nvSpPr>
          <p:cNvPr id="4" name="Footer Placeholder 3"/>
          <p:cNvSpPr>
            <a:spLocks noGrp="1"/>
          </p:cNvSpPr>
          <p:nvPr>
            <p:ph type="ftr" sz="quarter" idx="2"/>
          </p:nvPr>
        </p:nvSpPr>
        <p:spPr>
          <a:xfrm>
            <a:off x="1" y="9721107"/>
            <a:ext cx="3076363" cy="513507"/>
          </a:xfrm>
          <a:prstGeom prst="rect">
            <a:avLst/>
          </a:prstGeom>
        </p:spPr>
        <p:txBody>
          <a:bodyPr vert="horz" lIns="94759" tIns="47380" rIns="94759" bIns="47380" rtlCol="0" anchor="b"/>
          <a:lstStyle>
            <a:lvl1pPr algn="l">
              <a:defRPr sz="1200"/>
            </a:lvl1pPr>
          </a:lstStyle>
          <a:p>
            <a:r>
              <a:rPr lang="en-US"/>
              <a:t>Meggitt </a:t>
            </a:r>
            <a:endParaRPr lang="en-US" dirty="0"/>
          </a:p>
        </p:txBody>
      </p:sp>
      <p:sp>
        <p:nvSpPr>
          <p:cNvPr id="5" name="Slide Number Placeholder 4"/>
          <p:cNvSpPr>
            <a:spLocks noGrp="1"/>
          </p:cNvSpPr>
          <p:nvPr>
            <p:ph type="sldNum" sz="quarter" idx="3"/>
          </p:nvPr>
        </p:nvSpPr>
        <p:spPr>
          <a:xfrm>
            <a:off x="4021295" y="9721107"/>
            <a:ext cx="3076363" cy="513507"/>
          </a:xfrm>
          <a:prstGeom prst="rect">
            <a:avLst/>
          </a:prstGeom>
        </p:spPr>
        <p:txBody>
          <a:bodyPr vert="horz" lIns="94759" tIns="47380" rIns="94759" bIns="47380" rtlCol="0" anchor="b"/>
          <a:lstStyle>
            <a:lvl1pPr algn="r">
              <a:defRPr sz="1200"/>
            </a:lvl1pPr>
          </a:lstStyle>
          <a:p>
            <a:fld id="{B7566890-186A-4C50-A89D-881AB2215CBC}" type="slidenum">
              <a:rPr lang="en-US" smtClean="0"/>
              <a:t>‹#›</a:t>
            </a:fld>
            <a:endParaRPr lang="en-US" dirty="0"/>
          </a:p>
        </p:txBody>
      </p:sp>
    </p:spTree>
    <p:extLst>
      <p:ext uri="{BB962C8B-B14F-4D97-AF65-F5344CB8AC3E}">
        <p14:creationId xmlns:p14="http://schemas.microsoft.com/office/powerpoint/2010/main" val="2299537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3508"/>
          </a:xfrm>
          <a:prstGeom prst="rect">
            <a:avLst/>
          </a:prstGeom>
        </p:spPr>
        <p:txBody>
          <a:bodyPr vert="horz" lIns="94759" tIns="47380" rIns="94759" bIns="4738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5" y="1"/>
            <a:ext cx="3076363" cy="513508"/>
          </a:xfrm>
          <a:prstGeom prst="rect">
            <a:avLst/>
          </a:prstGeom>
        </p:spPr>
        <p:txBody>
          <a:bodyPr vert="horz" lIns="94759" tIns="47380" rIns="94759" bIns="47380" rtlCol="0"/>
          <a:lstStyle>
            <a:lvl1pPr algn="r">
              <a:defRPr sz="1200">
                <a:latin typeface="Arial" panose="020B0604020202020204" pitchFamily="34" charset="0"/>
              </a:defRPr>
            </a:lvl1pPr>
          </a:lstStyle>
          <a:p>
            <a:fld id="{4847F738-42EF-4CA4-855D-2BDBBE15F4EF}" type="datetimeFigureOut">
              <a:rPr lang="en-GB" smtClean="0"/>
              <a:pPr/>
              <a:t>18/03/2022</a:t>
            </a:fld>
            <a:endParaRPr lang="en-GB" dirty="0"/>
          </a:p>
        </p:txBody>
      </p:sp>
      <p:sp>
        <p:nvSpPr>
          <p:cNvPr id="4" name="Slide Image Placeholder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4759" tIns="47380" rIns="94759" bIns="47380" rtlCol="0" anchor="ctr"/>
          <a:lstStyle/>
          <a:p>
            <a:endParaRPr lang="en-GB" dirty="0"/>
          </a:p>
        </p:txBody>
      </p:sp>
      <p:sp>
        <p:nvSpPr>
          <p:cNvPr id="5" name="Notes Placeholder 4"/>
          <p:cNvSpPr>
            <a:spLocks noGrp="1"/>
          </p:cNvSpPr>
          <p:nvPr>
            <p:ph type="body" sz="quarter" idx="3"/>
          </p:nvPr>
        </p:nvSpPr>
        <p:spPr>
          <a:xfrm>
            <a:off x="709930" y="4925408"/>
            <a:ext cx="5679440" cy="4029879"/>
          </a:xfrm>
          <a:prstGeom prst="rect">
            <a:avLst/>
          </a:prstGeom>
        </p:spPr>
        <p:txBody>
          <a:bodyPr vert="horz" lIns="94759" tIns="47380" rIns="94759" bIns="4738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721107"/>
            <a:ext cx="3076363" cy="513507"/>
          </a:xfrm>
          <a:prstGeom prst="rect">
            <a:avLst/>
          </a:prstGeom>
        </p:spPr>
        <p:txBody>
          <a:bodyPr vert="horz" lIns="94759" tIns="47380" rIns="94759" bIns="47380" rtlCol="0" anchor="b"/>
          <a:lstStyle>
            <a:lvl1pPr algn="l">
              <a:defRPr sz="1200">
                <a:latin typeface="Arial" panose="020B0604020202020204" pitchFamily="34" charset="0"/>
              </a:defRPr>
            </a:lvl1pPr>
          </a:lstStyle>
          <a:p>
            <a:r>
              <a:rPr lang="en-GB"/>
              <a:t>Meggitt </a:t>
            </a:r>
            <a:endParaRPr lang="en-GB" dirty="0"/>
          </a:p>
        </p:txBody>
      </p:sp>
      <p:sp>
        <p:nvSpPr>
          <p:cNvPr id="7" name="Slide Number Placeholder 6"/>
          <p:cNvSpPr>
            <a:spLocks noGrp="1"/>
          </p:cNvSpPr>
          <p:nvPr>
            <p:ph type="sldNum" sz="quarter" idx="5"/>
          </p:nvPr>
        </p:nvSpPr>
        <p:spPr>
          <a:xfrm>
            <a:off x="4021295" y="9721107"/>
            <a:ext cx="3076363" cy="513507"/>
          </a:xfrm>
          <a:prstGeom prst="rect">
            <a:avLst/>
          </a:prstGeom>
        </p:spPr>
        <p:txBody>
          <a:bodyPr vert="horz" lIns="94759" tIns="47380" rIns="94759" bIns="47380" rtlCol="0" anchor="b"/>
          <a:lstStyle>
            <a:lvl1pPr algn="r">
              <a:defRPr sz="1200">
                <a:latin typeface="Arial" panose="020B0604020202020204" pitchFamily="34" charset="0"/>
              </a:defRPr>
            </a:lvl1pPr>
          </a:lstStyle>
          <a:p>
            <a:fld id="{15E52F80-AF8F-4790-9FE2-2713694115E9}" type="slidenum">
              <a:rPr lang="en-GB" smtClean="0"/>
              <a:pPr/>
              <a:t>‹#›</a:t>
            </a:fld>
            <a:endParaRPr lang="en-GB" dirty="0"/>
          </a:p>
        </p:txBody>
      </p:sp>
    </p:spTree>
    <p:extLst>
      <p:ext uri="{BB962C8B-B14F-4D97-AF65-F5344CB8AC3E}">
        <p14:creationId xmlns:p14="http://schemas.microsoft.com/office/powerpoint/2010/main" val="25863542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20958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361223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359412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182898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4033220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380290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44086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127080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110404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ight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rgbClr val="333F48"/>
                </a:solidFill>
              </a:rPr>
              <a:t>Enabling the Extraordinary</a:t>
            </a:r>
          </a:p>
          <a:p>
            <a:pPr algn="ctr"/>
            <a:r>
              <a:rPr lang="en-GB" sz="900" dirty="0">
                <a:solidFill>
                  <a:srgbClr val="333F48"/>
                </a:solidFill>
              </a:rPr>
              <a:t>To Fly   To Power  To Live</a:t>
            </a:r>
          </a:p>
        </p:txBody>
      </p:sp>
      <p:grpSp>
        <p:nvGrpSpPr>
          <p:cNvPr id="15" name="Group 14"/>
          <p:cNvGrpSpPr/>
          <p:nvPr userDrawn="1"/>
        </p:nvGrpSpPr>
        <p:grpSpPr>
          <a:xfrm>
            <a:off x="539750" y="242888"/>
            <a:ext cx="1633538" cy="309562"/>
            <a:chOff x="539750" y="242888"/>
            <a:chExt cx="1633538" cy="309562"/>
          </a:xfrm>
          <a:solidFill>
            <a:schemeClr val="tx2"/>
          </a:solidFill>
        </p:grpSpPr>
        <p:sp>
          <p:nvSpPr>
            <p:cNvPr id="5"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6"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7"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365305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9864000"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9864000"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D378248-1FB5-4270-852F-C605AC18B16D}"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a:t>
            </a:fld>
            <a:endParaRPr lang="en-GB" dirty="0">
              <a:solidFill>
                <a:srgbClr val="333F48"/>
              </a:solidFill>
            </a:endParaRPr>
          </a:p>
        </p:txBody>
      </p:sp>
    </p:spTree>
    <p:extLst>
      <p:ext uri="{BB962C8B-B14F-4D97-AF65-F5344CB8AC3E}">
        <p14:creationId xmlns:p14="http://schemas.microsoft.com/office/powerpoint/2010/main" val="83711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ullet Point Layout">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9864000"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marL="179388" indent="-179388">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spcBef>
                <a:spcPts val="900"/>
              </a:spcBef>
              <a:buClr>
                <a:schemeClr val="accent1"/>
              </a:buClr>
              <a:buFont typeface="Arial" panose="02000503000000020004" pitchFamily="50" charset="0"/>
              <a:buChar char="–"/>
              <a:defRPr sz="1400" b="0"/>
            </a:lvl2pPr>
            <a:lvl3pPr marL="536575" indent="-177800">
              <a:spcBef>
                <a:spcPts val="900"/>
              </a:spcBef>
              <a:buClr>
                <a:schemeClr val="accent1"/>
              </a:buClr>
              <a:defRPr sz="1400" b="0"/>
            </a:lvl3pPr>
            <a:lvl4pPr marL="715963" indent="-179388">
              <a:spcBef>
                <a:spcPts val="900"/>
              </a:spcBef>
              <a:buClr>
                <a:schemeClr val="accent1"/>
              </a:buClr>
              <a:defRPr sz="1400" b="0"/>
            </a:lvl4pPr>
            <a:lvl5pPr marL="895350" indent="-179388">
              <a:spcBef>
                <a:spcPts val="900"/>
              </a:spcBef>
              <a:buClr>
                <a:schemeClr val="accent1"/>
              </a:buClr>
              <a:defRPr sz="14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9864000"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40000" y="6541428"/>
            <a:ext cx="1080000" cy="123111"/>
          </a:xfrm>
        </p:spPr>
        <p:txBody>
          <a:bodyPr/>
          <a:lstStyle>
            <a:lvl1pPr>
              <a:defRPr/>
            </a:lvl1pPr>
          </a:lstStyle>
          <a:p>
            <a:fld id="{6D4428FC-C9F5-4586-A890-823584C276EE}"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a:t>
            </a:fld>
            <a:endParaRPr lang="en-GB" dirty="0">
              <a:solidFill>
                <a:srgbClr val="333F48"/>
              </a:solidFill>
            </a:endParaRPr>
          </a:p>
        </p:txBody>
      </p:sp>
    </p:spTree>
    <p:extLst>
      <p:ext uri="{BB962C8B-B14F-4D97-AF65-F5344CB8AC3E}">
        <p14:creationId xmlns:p14="http://schemas.microsoft.com/office/powerpoint/2010/main" val="218016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8162" y="1671891"/>
            <a:ext cx="11160000" cy="3166809"/>
          </a:xfrm>
        </p:spPr>
        <p:txBody>
          <a:bodyPr anchor="t">
            <a:noAutofit/>
          </a:bodyPr>
          <a:lstStyle>
            <a:lvl1pPr algn="l">
              <a:lnSpc>
                <a:spcPct val="80000"/>
              </a:lnSpc>
              <a:defRPr sz="13000" cap="all" baseline="0"/>
            </a:lvl1pPr>
          </a:lstStyle>
          <a:p>
            <a:r>
              <a:rPr lang="en-US"/>
              <a:t>Click to edit Master title style</a:t>
            </a:r>
            <a:endParaRPr lang="en-GB" dirty="0"/>
          </a:p>
        </p:txBody>
      </p:sp>
      <p:sp>
        <p:nvSpPr>
          <p:cNvPr id="8" name="Text Placeholder 7"/>
          <p:cNvSpPr>
            <a:spLocks noGrp="1"/>
          </p:cNvSpPr>
          <p:nvPr>
            <p:ph type="body" sz="quarter" idx="13"/>
          </p:nvPr>
        </p:nvSpPr>
        <p:spPr>
          <a:xfrm>
            <a:off x="9089679" y="4838700"/>
            <a:ext cx="2608484" cy="1493838"/>
          </a:xfrm>
        </p:spPr>
        <p:txBody>
          <a:bodyPr anchor="t"/>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grpSp>
        <p:nvGrpSpPr>
          <p:cNvPr id="6" name="Group 5"/>
          <p:cNvGrpSpPr/>
          <p:nvPr userDrawn="1"/>
        </p:nvGrpSpPr>
        <p:grpSpPr>
          <a:xfrm>
            <a:off x="10552113" y="439738"/>
            <a:ext cx="1168401" cy="220663"/>
            <a:chOff x="10552113" y="439738"/>
            <a:chExt cx="1168401" cy="220663"/>
          </a:xfrm>
          <a:solidFill>
            <a:srgbClr val="333F48"/>
          </a:solidFill>
        </p:grpSpPr>
        <p:sp>
          <p:nvSpPr>
            <p:cNvPr id="9" name="Freeform 5"/>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6"/>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7"/>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8"/>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9"/>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10"/>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1"/>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347465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5" name="Group 4"/>
          <p:cNvGrpSpPr/>
          <p:nvPr userDrawn="1"/>
        </p:nvGrpSpPr>
        <p:grpSpPr>
          <a:xfrm>
            <a:off x="10552113" y="439738"/>
            <a:ext cx="1168401" cy="220663"/>
            <a:chOff x="10552113" y="439738"/>
            <a:chExt cx="1168401" cy="220663"/>
          </a:xfrm>
          <a:solidFill>
            <a:srgbClr val="333F48"/>
          </a:solidFill>
        </p:grpSpPr>
        <p:sp>
          <p:nvSpPr>
            <p:cNvPr id="7" name="Freeform 5"/>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6"/>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7"/>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8"/>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9"/>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10"/>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11"/>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211628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3" name="Group 12"/>
          <p:cNvGrpSpPr/>
          <p:nvPr userDrawn="1"/>
        </p:nvGrpSpPr>
        <p:grpSpPr>
          <a:xfrm>
            <a:off x="10552113" y="439738"/>
            <a:ext cx="1168401" cy="220663"/>
            <a:chOff x="10552113" y="439738"/>
            <a:chExt cx="1168401" cy="220663"/>
          </a:xfrm>
          <a:solidFill>
            <a:schemeClr val="tx1"/>
          </a:solidFill>
        </p:grpSpPr>
        <p:sp>
          <p:nvSpPr>
            <p:cNvPr id="14" name="Freeform 5"/>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white"/>
                </a:solidFill>
              </a:endParaRPr>
            </a:p>
          </p:txBody>
        </p:sp>
        <p:sp>
          <p:nvSpPr>
            <p:cNvPr id="15" name="Freeform 6"/>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white"/>
                </a:solidFill>
              </a:endParaRPr>
            </a:p>
          </p:txBody>
        </p:sp>
        <p:sp>
          <p:nvSpPr>
            <p:cNvPr id="16" name="Freeform 7"/>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white"/>
                </a:solidFill>
              </a:endParaRPr>
            </a:p>
          </p:txBody>
        </p:sp>
        <p:sp>
          <p:nvSpPr>
            <p:cNvPr id="17" name="Freeform 8"/>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white"/>
                </a:solidFill>
              </a:endParaRPr>
            </a:p>
          </p:txBody>
        </p:sp>
        <p:sp>
          <p:nvSpPr>
            <p:cNvPr id="18" name="Freeform 9"/>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white"/>
                </a:solidFill>
              </a:endParaRPr>
            </a:p>
          </p:txBody>
        </p:sp>
        <p:sp>
          <p:nvSpPr>
            <p:cNvPr id="19" name="Freeform 10"/>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white"/>
                </a:solidFill>
              </a:endParaRPr>
            </a:p>
          </p:txBody>
        </p:sp>
        <p:sp>
          <p:nvSpPr>
            <p:cNvPr id="20" name="Freeform 11"/>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white"/>
                </a:solidFill>
              </a:endParaRPr>
            </a:p>
          </p:txBody>
        </p:sp>
      </p:grpSp>
    </p:spTree>
    <p:extLst>
      <p:ext uri="{BB962C8B-B14F-4D97-AF65-F5344CB8AC3E}">
        <p14:creationId xmlns:p14="http://schemas.microsoft.com/office/powerpoint/2010/main" val="1861676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Imag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40000"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540000"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6" name="Group 5"/>
          <p:cNvGrpSpPr/>
          <p:nvPr userDrawn="1"/>
        </p:nvGrpSpPr>
        <p:grpSpPr>
          <a:xfrm>
            <a:off x="10552113" y="439738"/>
            <a:ext cx="1168401" cy="220663"/>
            <a:chOff x="10552113" y="439738"/>
            <a:chExt cx="1168401" cy="220663"/>
          </a:xfrm>
          <a:solidFill>
            <a:srgbClr val="333F48"/>
          </a:solidFill>
        </p:grpSpPr>
        <p:sp>
          <p:nvSpPr>
            <p:cNvPr id="8" name="Freeform 5"/>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6"/>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7"/>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8"/>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9"/>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10"/>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11"/>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2318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CE9197AE-2B62-4AC9-89C8-8C906DDB0A52}"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a:t>
            </a:fld>
            <a:endParaRPr lang="en-GB" dirty="0">
              <a:solidFill>
                <a:srgbClr val="333F48"/>
              </a:solidFill>
            </a:endParaRPr>
          </a:p>
        </p:txBody>
      </p:sp>
      <p:sp>
        <p:nvSpPr>
          <p:cNvPr id="8" name="Content Placeholder 2"/>
          <p:cNvSpPr>
            <a:spLocks noGrp="1"/>
          </p:cNvSpPr>
          <p:nvPr>
            <p:ph idx="13"/>
          </p:nvPr>
        </p:nvSpPr>
        <p:spPr>
          <a:xfrm>
            <a:off x="6404950"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40000" y="450000"/>
            <a:ext cx="9864000"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9864000"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66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a:xfrm>
            <a:off x="540000" y="6541428"/>
            <a:ext cx="1080000" cy="123111"/>
          </a:xfrm>
        </p:spPr>
        <p:txBody>
          <a:bodyPr/>
          <a:lstStyle/>
          <a:p>
            <a:fld id="{7801AFF8-5F48-440C-9D3A-ABE0CA05ED98}"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a:t>
            </a:fld>
            <a:endParaRPr lang="en-GB" dirty="0">
              <a:solidFill>
                <a:srgbClr val="333F48"/>
              </a:solidFill>
            </a:endParaRPr>
          </a:p>
        </p:txBody>
      </p:sp>
      <p:sp>
        <p:nvSpPr>
          <p:cNvPr id="8" name="Content Placeholder 2"/>
          <p:cNvSpPr>
            <a:spLocks noGrp="1"/>
          </p:cNvSpPr>
          <p:nvPr>
            <p:ph idx="13"/>
          </p:nvPr>
        </p:nvSpPr>
        <p:spPr>
          <a:xfrm>
            <a:off x="4433677"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540000" y="450000"/>
            <a:ext cx="9864000" cy="680400"/>
          </a:xfrm>
        </p:spPr>
        <p:txBody>
          <a:bodyPr anchor="t">
            <a:normAutofit/>
          </a:bodyPr>
          <a:lstStyle>
            <a:lvl1pPr>
              <a:defRPr sz="2400"/>
            </a:lvl1pPr>
          </a:lstStyle>
          <a:p>
            <a:r>
              <a:rPr lang="en-US"/>
              <a:t>Click to edit Master title style</a:t>
            </a:r>
            <a:endParaRPr lang="en-GB" dirty="0"/>
          </a:p>
        </p:txBody>
      </p:sp>
      <p:sp>
        <p:nvSpPr>
          <p:cNvPr id="11" name="Text Placeholder 3"/>
          <p:cNvSpPr>
            <a:spLocks noGrp="1"/>
          </p:cNvSpPr>
          <p:nvPr>
            <p:ph type="body" sz="half" idx="2"/>
          </p:nvPr>
        </p:nvSpPr>
        <p:spPr>
          <a:xfrm>
            <a:off x="539999" y="842400"/>
            <a:ext cx="9864000"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5601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fld id="{763B4015-6D63-43BC-B340-DD4496A76EEB}" type="datetime1">
              <a:rPr lang="en-US" smtClean="0">
                <a:solidFill>
                  <a:prstClr val="white"/>
                </a:solidFill>
              </a:rPr>
              <a:t>3/18/2022</a:t>
            </a:fld>
            <a:endParaRPr lang="en-GB"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a:solidFill>
                  <a:prstClr val="white"/>
                </a:solidFill>
              </a:rPr>
              <a:t>Meggitt vibro-meter TQ, EA and IQS9xx product introduction presentation</a:t>
            </a:r>
            <a:endParaRPr lang="en-GB"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solidFill>
                  <a:prstClr val="white"/>
                </a:solidFill>
              </a:rPr>
              <a:pPr/>
              <a:t>‹#›</a:t>
            </a:fld>
            <a:endParaRPr lang="en-GB" dirty="0">
              <a:solidFill>
                <a:prstClr val="white"/>
              </a:solidFill>
            </a:endParaRPr>
          </a:p>
        </p:txBody>
      </p:sp>
      <p:sp>
        <p:nvSpPr>
          <p:cNvPr id="8" name="Content Placeholder 2"/>
          <p:cNvSpPr>
            <a:spLocks noGrp="1"/>
          </p:cNvSpPr>
          <p:nvPr>
            <p:ph idx="13"/>
          </p:nvPr>
        </p:nvSpPr>
        <p:spPr>
          <a:xfrm>
            <a:off x="4433677"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Footer Placeholder 4">
            <a:extLst>
              <a:ext uri="{FF2B5EF4-FFF2-40B4-BE49-F238E27FC236}">
                <a16:creationId xmlns:a16="http://schemas.microsoft.com/office/drawing/2014/main" id="{EA2385EB-B87E-4BF9-8EED-A851DEC8E6BB}"/>
              </a:ext>
            </a:extLst>
          </p:cNvPr>
          <p:cNvSpPr txBox="1">
            <a:spLocks/>
          </p:cNvSpPr>
          <p:nvPr userDrawn="1"/>
        </p:nvSpPr>
        <p:spPr>
          <a:xfrm>
            <a:off x="6295517" y="6363315"/>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b="0" dirty="0">
                <a:solidFill>
                  <a:prstClr val="white"/>
                </a:solidFill>
              </a:rPr>
              <a:t>Meggitt proprietary and confidential.  No unauthorised copying or disclosure.</a:t>
            </a:r>
          </a:p>
        </p:txBody>
      </p:sp>
      <p:sp>
        <p:nvSpPr>
          <p:cNvPr id="20" name="Title 1"/>
          <p:cNvSpPr>
            <a:spLocks noGrp="1"/>
          </p:cNvSpPr>
          <p:nvPr>
            <p:ph type="title"/>
          </p:nvPr>
        </p:nvSpPr>
        <p:spPr>
          <a:xfrm>
            <a:off x="539998" y="450000"/>
            <a:ext cx="9864000" cy="680400"/>
          </a:xfrm>
        </p:spPr>
        <p:txBody>
          <a:bodyPr anchor="t">
            <a:normAutofit/>
          </a:bodyPr>
          <a:lstStyle>
            <a:lvl1pPr>
              <a:defRPr sz="2400">
                <a:solidFill>
                  <a:schemeClr val="bg1"/>
                </a:solidFill>
              </a:defRPr>
            </a:lvl1pPr>
          </a:lstStyle>
          <a:p>
            <a:r>
              <a:rPr lang="en-US"/>
              <a:t>Click to edit Master title style</a:t>
            </a:r>
            <a:endParaRPr lang="en-GB" dirty="0"/>
          </a:p>
        </p:txBody>
      </p:sp>
      <p:sp>
        <p:nvSpPr>
          <p:cNvPr id="22" name="Text Placeholder 3"/>
          <p:cNvSpPr>
            <a:spLocks noGrp="1"/>
          </p:cNvSpPr>
          <p:nvPr>
            <p:ph type="body" sz="half" idx="2"/>
          </p:nvPr>
        </p:nvSpPr>
        <p:spPr>
          <a:xfrm>
            <a:off x="539999" y="842400"/>
            <a:ext cx="9864000" cy="288000"/>
          </a:xfrm>
        </p:spPr>
        <p:txBody>
          <a:bodyPr>
            <a:normAutofit/>
          </a:bodyPr>
          <a:lstStyle>
            <a:lvl1pPr marL="0" indent="0">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25" name="Straight Connector 2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0552113" y="439738"/>
            <a:ext cx="1168401" cy="220663"/>
            <a:chOff x="10552113" y="439738"/>
            <a:chExt cx="1168401" cy="220663"/>
          </a:xfrm>
          <a:solidFill>
            <a:schemeClr val="bg1"/>
          </a:solidFill>
        </p:grpSpPr>
        <p:sp>
          <p:nvSpPr>
            <p:cNvPr id="10" name="Freeform 5"/>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6"/>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7"/>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8"/>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9"/>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0"/>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1"/>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336357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22149"/>
          </a:xfrm>
        </p:spPr>
        <p:txBody>
          <a:bodyPr>
            <a:normAutofit/>
          </a:bodyPr>
          <a:lstStyle>
            <a:lvl1pPr>
              <a:defRPr sz="1600"/>
            </a:lvl1pPr>
            <a:lvl2pPr>
              <a:spcBef>
                <a:spcPts val="1200"/>
              </a:spcBef>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968DF2CB-1391-4634-B2DF-1EBADC28BC77}"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a:t>
            </a:fld>
            <a:endParaRPr lang="en-GB" dirty="0">
              <a:solidFill>
                <a:srgbClr val="333F48"/>
              </a:solidFill>
            </a:endParaRPr>
          </a:p>
        </p:txBody>
      </p:sp>
      <p:sp>
        <p:nvSpPr>
          <p:cNvPr id="8" name="Content Placeholder 2"/>
          <p:cNvSpPr>
            <a:spLocks noGrp="1"/>
          </p:cNvSpPr>
          <p:nvPr>
            <p:ph idx="13"/>
          </p:nvPr>
        </p:nvSpPr>
        <p:spPr>
          <a:xfrm>
            <a:off x="4433677" y="1692000"/>
            <a:ext cx="7278898" cy="4222149"/>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40000" y="450000"/>
            <a:ext cx="9864000"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9864000"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3485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Dark 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solidFill>
                  <a:schemeClr val="bg1"/>
                </a:solidFill>
              </a:defRPr>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bg1"/>
                </a:solidFill>
              </a:defRPr>
            </a:lvl1pPr>
            <a:lvl2pPr>
              <a:spcBef>
                <a:spcPts val="0"/>
              </a:spcBef>
              <a:defRPr sz="1200">
                <a:solidFill>
                  <a:schemeClr val="bg1"/>
                </a:solidFill>
              </a:defRPr>
            </a:lvl2pPr>
            <a:lvl3pPr marL="0" indent="0">
              <a:spcBef>
                <a:spcPts val="0"/>
              </a:spcBef>
              <a:buNone/>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716332AD-06B9-4099-89D5-9DE45FF5863E}"/>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539999" y="249417"/>
            <a:ext cx="1633866" cy="302400"/>
          </a:xfrm>
          <a:prstGeom prst="rect">
            <a:avLst/>
          </a:prstGeom>
        </p:spPr>
      </p:pic>
      <p:sp>
        <p:nvSpPr>
          <p:cNvPr id="6" name="TextBox 5">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prstClr val="white"/>
                </a:solidFill>
              </a:rPr>
              <a:t>Enabling the Extraordinary</a:t>
            </a:r>
          </a:p>
          <a:p>
            <a:pPr algn="ctr"/>
            <a:r>
              <a:rPr lang="en-GB" sz="900" dirty="0">
                <a:solidFill>
                  <a:prstClr val="white"/>
                </a:solidFill>
              </a:rPr>
              <a:t>To Fly   To Power  To Live</a:t>
            </a:r>
          </a:p>
        </p:txBody>
      </p:sp>
    </p:spTree>
    <p:extLst>
      <p:ext uri="{BB962C8B-B14F-4D97-AF65-F5344CB8AC3E}">
        <p14:creationId xmlns:p14="http://schemas.microsoft.com/office/powerpoint/2010/main" val="212898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6000" y="1692000"/>
            <a:ext cx="3384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158EF0AF-905C-431F-9A7F-E3428D27443F}"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a:t>
            </a:fld>
            <a:endParaRPr lang="en-GB" dirty="0">
              <a:solidFill>
                <a:srgbClr val="333F48"/>
              </a:solidFill>
            </a:endParaRPr>
          </a:p>
        </p:txBody>
      </p:sp>
      <p:sp>
        <p:nvSpPr>
          <p:cNvPr id="8" name="Content Placeholder 2"/>
          <p:cNvSpPr>
            <a:spLocks noGrp="1"/>
          </p:cNvSpPr>
          <p:nvPr>
            <p:ph idx="13"/>
          </p:nvPr>
        </p:nvSpPr>
        <p:spPr>
          <a:xfrm>
            <a:off x="538163" y="1692000"/>
            <a:ext cx="7278898" cy="4211312"/>
          </a:xfrm>
        </p:spPr>
        <p:txBody>
          <a:bodyPr>
            <a:normAutofit/>
          </a:bodyPr>
          <a:lstStyle>
            <a:lvl1pPr>
              <a:defRPr sz="1600"/>
            </a:lvl1pPr>
            <a:lvl2pPr>
              <a:spcBef>
                <a:spcPts val="1200"/>
              </a:spcBef>
              <a:defRPr sz="1400"/>
            </a:lvl2pPr>
            <a:lvl3pPr>
              <a:spcBef>
                <a:spcPts val="1200"/>
              </a:spcBef>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9864000"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9864000" cy="288000"/>
          </a:xfrm>
        </p:spPr>
        <p:txBody>
          <a:bodyPr>
            <a:normAutofit/>
          </a:bodyPr>
          <a:lstStyle>
            <a:lvl1pPr marL="0" indent="0">
              <a:buNone/>
              <a:defRPr sz="1800">
                <a:solidFill>
                  <a:srgbClr val="658D1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8842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88100" y="0"/>
            <a:ext cx="5803900" cy="6858000"/>
          </a:xfrm>
        </p:spPr>
        <p:txBody>
          <a:bodyPr/>
          <a:lstStyle/>
          <a:p>
            <a:r>
              <a:rPr lang="en-US"/>
              <a:t>Click icon to add picture</a:t>
            </a:r>
            <a:endParaRPr lang="en-GB" dirty="0"/>
          </a:p>
        </p:txBody>
      </p:sp>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4310930C-00B5-489F-AFFE-203625F55DDF}"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a:t>
            </a:fld>
            <a:endParaRPr lang="en-GB" dirty="0">
              <a:solidFill>
                <a:srgbClr val="333F48"/>
              </a:solidFill>
            </a:endParaRPr>
          </a:p>
        </p:txBody>
      </p:sp>
      <p:sp>
        <p:nvSpPr>
          <p:cNvPr id="11" name="Footer Placeholder 4">
            <a:extLst>
              <a:ext uri="{FF2B5EF4-FFF2-40B4-BE49-F238E27FC236}">
                <a16:creationId xmlns:a16="http://schemas.microsoft.com/office/drawing/2014/main" id="{94B9CF03-3197-4FC4-9490-B5C0D19B3A86}"/>
              </a:ext>
            </a:extLst>
          </p:cNvPr>
          <p:cNvSpPr txBox="1">
            <a:spLocks/>
          </p:cNvSpPr>
          <p:nvPr userDrawn="1"/>
        </p:nvSpPr>
        <p:spPr>
          <a:xfrm>
            <a:off x="6295517" y="6363315"/>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b="0" dirty="0">
                <a:solidFill>
                  <a:prstClr val="black"/>
                </a:solidFill>
              </a:rPr>
              <a:t>Meggitt proprietary and confidential.  No unauthorised copying or disclosure.</a:t>
            </a:r>
          </a:p>
        </p:txBody>
      </p:sp>
      <p:sp>
        <p:nvSpPr>
          <p:cNvPr id="14" name="Title 1"/>
          <p:cNvSpPr>
            <a:spLocks noGrp="1"/>
          </p:cNvSpPr>
          <p:nvPr>
            <p:ph type="title"/>
          </p:nvPr>
        </p:nvSpPr>
        <p:spPr>
          <a:xfrm>
            <a:off x="540000" y="450000"/>
            <a:ext cx="5290163" cy="680400"/>
          </a:xfrm>
        </p:spPr>
        <p:txBody>
          <a:bodyPr anchor="t">
            <a:normAutofit/>
          </a:bodyPr>
          <a:lstStyle>
            <a:lvl1pPr>
              <a:defRPr sz="2400"/>
            </a:lvl1pPr>
          </a:lstStyle>
          <a:p>
            <a:r>
              <a:rPr lang="en-US"/>
              <a:t>Click to edit Master title style</a:t>
            </a:r>
            <a:endParaRPr lang="en-GB" dirty="0"/>
          </a:p>
        </p:txBody>
      </p:sp>
      <p:sp>
        <p:nvSpPr>
          <p:cNvPr id="15" name="Text Placeholder 3"/>
          <p:cNvSpPr>
            <a:spLocks noGrp="1"/>
          </p:cNvSpPr>
          <p:nvPr>
            <p:ph type="body" sz="half" idx="2"/>
          </p:nvPr>
        </p:nvSpPr>
        <p:spPr>
          <a:xfrm>
            <a:off x="539999" y="842400"/>
            <a:ext cx="5290163"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3" name="Straight Connector 12"/>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61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5">
          <p15:clr>
            <a:srgbClr val="FBAE40"/>
          </p15:clr>
        </p15:guide>
        <p15:guide id="2" pos="4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7D8A6F2A-33C1-488E-B9FF-B4FD344C6CCA}"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a:t>
            </a:fld>
            <a:endParaRPr lang="en-GB" dirty="0">
              <a:solidFill>
                <a:srgbClr val="333F48"/>
              </a:solidFill>
            </a:endParaRPr>
          </a:p>
        </p:txBody>
      </p:sp>
      <p:sp>
        <p:nvSpPr>
          <p:cNvPr id="8" name="Content Placeholder 2"/>
          <p:cNvSpPr>
            <a:spLocks noGrp="1"/>
          </p:cNvSpPr>
          <p:nvPr>
            <p:ph idx="13"/>
          </p:nvPr>
        </p:nvSpPr>
        <p:spPr>
          <a:xfrm>
            <a:off x="6404950" y="169200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9864000"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9864000"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9170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w/10pt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FADD7463-9954-4DE1-8B4F-C0001520164F}"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a:t>
            </a:fld>
            <a:endParaRPr lang="en-GB" dirty="0">
              <a:solidFill>
                <a:srgbClr val="333F48"/>
              </a:solidFill>
            </a:endParaRPr>
          </a:p>
        </p:txBody>
      </p:sp>
      <p:sp>
        <p:nvSpPr>
          <p:cNvPr id="8" name="Content Placeholder 2"/>
          <p:cNvSpPr>
            <a:spLocks noGrp="1"/>
          </p:cNvSpPr>
          <p:nvPr>
            <p:ph idx="13"/>
          </p:nvPr>
        </p:nvSpPr>
        <p:spPr>
          <a:xfrm>
            <a:off x="6404950" y="169200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9864000"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9864000"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810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6330" b="1726"/>
          <a:stretch/>
        </p:blipFill>
        <p:spPr>
          <a:xfrm>
            <a:off x="16886" y="-1"/>
            <a:ext cx="12175114" cy="6305551"/>
          </a:xfrm>
          <a:prstGeom prst="rect">
            <a:avLst/>
          </a:prstGeom>
        </p:spPr>
      </p:pic>
      <p:sp>
        <p:nvSpPr>
          <p:cNvPr id="3" name="Date Placeholder 2"/>
          <p:cNvSpPr>
            <a:spLocks noGrp="1"/>
          </p:cNvSpPr>
          <p:nvPr>
            <p:ph type="dt" sz="half" idx="10"/>
          </p:nvPr>
        </p:nvSpPr>
        <p:spPr/>
        <p:txBody>
          <a:bodyPr/>
          <a:lstStyle/>
          <a:p>
            <a:fld id="{DF6062BC-D146-43E9-9598-72751ED026F6}" type="datetime1">
              <a:rPr lang="en-US" smtClean="0">
                <a:solidFill>
                  <a:srgbClr val="333F48"/>
                </a:solidFill>
              </a:rPr>
              <a:t>3/18/2022</a:t>
            </a:fld>
            <a:endParaRPr lang="en-GB" dirty="0">
              <a:solidFill>
                <a:srgbClr val="333F48"/>
              </a:solidFill>
            </a:endParaRPr>
          </a:p>
        </p:txBody>
      </p:sp>
      <p:sp>
        <p:nvSpPr>
          <p:cNvPr id="4" name="Footer Placeholder 3"/>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5" name="Slide Number Placeholder 4"/>
          <p:cNvSpPr>
            <a:spLocks noGrp="1"/>
          </p:cNvSpPr>
          <p:nvPr>
            <p:ph type="sldNum" sz="quarter" idx="12"/>
          </p:nvPr>
        </p:nvSpPr>
        <p:spPr/>
        <p:txBody>
          <a:bodyPr/>
          <a:lstStyle/>
          <a:p>
            <a:fld id="{240553F3-40B0-4BFA-8684-D942AF6EAA45}" type="slidenum">
              <a:rPr lang="en-GB" smtClean="0">
                <a:solidFill>
                  <a:srgbClr val="333F48"/>
                </a:solidFill>
              </a:rPr>
              <a:pPr/>
              <a:t>‹#›</a:t>
            </a:fld>
            <a:endParaRPr lang="en-GB" dirty="0">
              <a:solidFill>
                <a:srgbClr val="333F48"/>
              </a:solidFill>
            </a:endParaRPr>
          </a:p>
        </p:txBody>
      </p:sp>
      <p:sp>
        <p:nvSpPr>
          <p:cNvPr id="10" name="Text Placeholder 9"/>
          <p:cNvSpPr>
            <a:spLocks noGrp="1"/>
          </p:cNvSpPr>
          <p:nvPr>
            <p:ph type="body" sz="quarter" idx="13"/>
          </p:nvPr>
        </p:nvSpPr>
        <p:spPr>
          <a:xfrm>
            <a:off x="538163" y="2663190"/>
            <a:ext cx="6319837" cy="3095308"/>
          </a:xfrm>
        </p:spPr>
        <p:txBody>
          <a:bodyPr/>
          <a:lstStyle>
            <a:lvl1pPr>
              <a:defRPr sz="3200" b="0">
                <a:solidFill>
                  <a:schemeClr val="accent6"/>
                </a:solidFill>
              </a:defRPr>
            </a:lvl1pPr>
            <a:lvl2pPr marL="122238" indent="-122238">
              <a:spcBef>
                <a:spcPts val="1800"/>
              </a:spcBef>
              <a:buFont typeface="Arial" panose="020B0604020202020204" pitchFamily="34" charset="0"/>
              <a:buChar char="‒"/>
              <a:defRPr sz="1100"/>
            </a:lvl2pPr>
          </a:lstStyle>
          <a:p>
            <a:pPr lvl="0"/>
            <a:r>
              <a:rPr lang="en-US"/>
              <a:t>Click to edit Master text styles</a:t>
            </a:r>
          </a:p>
          <a:p>
            <a:pPr lvl="1"/>
            <a:r>
              <a:rPr lang="en-US"/>
              <a:t>Second level</a:t>
            </a:r>
          </a:p>
        </p:txBody>
      </p:sp>
      <p:grpSp>
        <p:nvGrpSpPr>
          <p:cNvPr id="18" name="Group 17"/>
          <p:cNvGrpSpPr/>
          <p:nvPr userDrawn="1"/>
        </p:nvGrpSpPr>
        <p:grpSpPr>
          <a:xfrm>
            <a:off x="538163" y="2205039"/>
            <a:ext cx="376237" cy="293560"/>
            <a:chOff x="538163" y="2205038"/>
            <a:chExt cx="498476" cy="388937"/>
          </a:xfrm>
        </p:grpSpPr>
        <p:sp>
          <p:nvSpPr>
            <p:cNvPr id="16" name="Freeform 5"/>
            <p:cNvSpPr>
              <a:spLocks/>
            </p:cNvSpPr>
            <p:nvPr userDrawn="1"/>
          </p:nvSpPr>
          <p:spPr bwMode="auto">
            <a:xfrm>
              <a:off x="809626"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6"/>
            <p:cNvSpPr>
              <a:spLocks/>
            </p:cNvSpPr>
            <p:nvPr userDrawn="1"/>
          </p:nvSpPr>
          <p:spPr bwMode="auto">
            <a:xfrm>
              <a:off x="538163"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cxnSp>
        <p:nvCxnSpPr>
          <p:cNvPr id="15" name="Straight Connector 1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10552113" y="439738"/>
            <a:ext cx="1168401" cy="220663"/>
            <a:chOff x="10552113" y="439738"/>
            <a:chExt cx="1168401" cy="220663"/>
          </a:xfrm>
          <a:solidFill>
            <a:srgbClr val="333F48"/>
          </a:solidFill>
        </p:grpSpPr>
        <p:sp>
          <p:nvSpPr>
            <p:cNvPr id="14" name="Freeform 5"/>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0" name="Freeform 6"/>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1" name="Freeform 7"/>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8"/>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3" name="Freeform 9"/>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4" name="Freeform 10"/>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5" name="Freeform 11"/>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145011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375676F-117E-4407-8CB2-C50E582D309E}"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a:t>
            </a:fld>
            <a:endParaRPr lang="en-GB" dirty="0">
              <a:solidFill>
                <a:srgbClr val="333F48"/>
              </a:solidFill>
            </a:endParaRPr>
          </a:p>
        </p:txBody>
      </p:sp>
      <p:sp>
        <p:nvSpPr>
          <p:cNvPr id="8" name="Title 1"/>
          <p:cNvSpPr>
            <a:spLocks noGrp="1"/>
          </p:cNvSpPr>
          <p:nvPr>
            <p:ph type="title"/>
          </p:nvPr>
        </p:nvSpPr>
        <p:spPr>
          <a:xfrm>
            <a:off x="540000" y="450000"/>
            <a:ext cx="9864000" cy="680400"/>
          </a:xfrm>
        </p:spPr>
        <p:txBody>
          <a:bodyPr anchor="t">
            <a:normAutofit/>
          </a:bodyPr>
          <a:lstStyle>
            <a:lvl1pPr>
              <a:defRPr sz="2400"/>
            </a:lvl1pPr>
          </a:lstStyle>
          <a:p>
            <a:r>
              <a:rPr lang="en-US"/>
              <a:t>Click to edit Master title style</a:t>
            </a:r>
            <a:endParaRPr lang="en-GB" dirty="0"/>
          </a:p>
        </p:txBody>
      </p:sp>
      <p:sp>
        <p:nvSpPr>
          <p:cNvPr id="9" name="Text Placeholder 3"/>
          <p:cNvSpPr>
            <a:spLocks noGrp="1"/>
          </p:cNvSpPr>
          <p:nvPr>
            <p:ph type="body" sz="half" idx="2"/>
          </p:nvPr>
        </p:nvSpPr>
        <p:spPr>
          <a:xfrm>
            <a:off x="539999" y="842400"/>
            <a:ext cx="9864000"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7985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F2509F-5644-445B-95BE-4329655AB939}"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a:t>
            </a:fld>
            <a:endParaRPr lang="en-GB" dirty="0">
              <a:solidFill>
                <a:srgbClr val="333F48"/>
              </a:solidFill>
            </a:endParaRPr>
          </a:p>
        </p:txBody>
      </p:sp>
      <p:sp>
        <p:nvSpPr>
          <p:cNvPr id="8" name="Media Placeholder 7">
            <a:extLst>
              <a:ext uri="{FF2B5EF4-FFF2-40B4-BE49-F238E27FC236}">
                <a16:creationId xmlns:a16="http://schemas.microsoft.com/office/drawing/2014/main" id="{C562B830-D2AA-4D51-AF7B-244BB895AB99}"/>
              </a:ext>
            </a:extLst>
          </p:cNvPr>
          <p:cNvSpPr>
            <a:spLocks noGrp="1"/>
          </p:cNvSpPr>
          <p:nvPr>
            <p:ph type="media" sz="quarter" idx="13"/>
          </p:nvPr>
        </p:nvSpPr>
        <p:spPr>
          <a:xfrm>
            <a:off x="3278717" y="1681163"/>
            <a:ext cx="5634567" cy="4225925"/>
          </a:xfrm>
        </p:spPr>
        <p:txBody>
          <a:bodyPr/>
          <a:lstStyle/>
          <a:p>
            <a:r>
              <a:rPr lang="en-US"/>
              <a:t>Click icon to add media</a:t>
            </a:r>
            <a:endParaRPr lang="en-GB" dirty="0"/>
          </a:p>
        </p:txBody>
      </p:sp>
      <p:sp>
        <p:nvSpPr>
          <p:cNvPr id="9" name="Title 1"/>
          <p:cNvSpPr>
            <a:spLocks noGrp="1"/>
          </p:cNvSpPr>
          <p:nvPr>
            <p:ph type="title"/>
          </p:nvPr>
        </p:nvSpPr>
        <p:spPr>
          <a:xfrm>
            <a:off x="540000" y="450000"/>
            <a:ext cx="9864000"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8" y="842400"/>
            <a:ext cx="9864000"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080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1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75114"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tx2"/>
                </a:solidFill>
              </a:defRPr>
            </a:lvl1pPr>
            <a:lvl2pPr>
              <a:spcBef>
                <a:spcPts val="0"/>
              </a:spcBef>
              <a:defRPr sz="1200">
                <a:solidFill>
                  <a:schemeClr val="tx2"/>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rgbClr val="333F48"/>
                </a:solidFill>
              </a:rPr>
              <a:t>Enabling the Extraordinary</a:t>
            </a:r>
          </a:p>
          <a:p>
            <a:pPr algn="ctr"/>
            <a:r>
              <a:rPr lang="en-GB" sz="900" dirty="0">
                <a:solidFill>
                  <a:srgbClr val="333F48"/>
                </a:solidFill>
              </a:rPr>
              <a:t>To Fly   To Power  To Live</a:t>
            </a:r>
          </a:p>
        </p:txBody>
      </p:sp>
      <p:grpSp>
        <p:nvGrpSpPr>
          <p:cNvPr id="9" name="Group 8"/>
          <p:cNvGrpSpPr/>
          <p:nvPr userDrawn="1"/>
        </p:nvGrpSpPr>
        <p:grpSpPr>
          <a:xfrm>
            <a:off x="539750" y="242888"/>
            <a:ext cx="1633538" cy="309562"/>
            <a:chOff x="539750" y="242888"/>
            <a:chExt cx="1633538" cy="309562"/>
          </a:xfrm>
          <a:solidFill>
            <a:schemeClr val="tx2"/>
          </a:solidFill>
        </p:grpSpPr>
        <p:sp>
          <p:nvSpPr>
            <p:cNvPr id="11"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373240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2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rgbClr val="333F48"/>
                </a:solidFill>
              </a:rPr>
              <a:t>Enabling the Extraordinary</a:t>
            </a:r>
          </a:p>
          <a:p>
            <a:pPr algn="ctr"/>
            <a:r>
              <a:rPr lang="en-GB" sz="900" dirty="0">
                <a:solidFill>
                  <a:srgbClr val="333F48"/>
                </a:solidFill>
              </a:rPr>
              <a:t>To Fly   To Power  To Live</a:t>
            </a: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420873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3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rgbClr val="333F48"/>
                </a:solidFill>
              </a:rPr>
              <a:t>Enabling the Extraordinary</a:t>
            </a:r>
          </a:p>
          <a:p>
            <a:pPr algn="ctr"/>
            <a:r>
              <a:rPr lang="en-GB" sz="900" dirty="0">
                <a:solidFill>
                  <a:srgbClr val="333F48"/>
                </a:solidFill>
              </a:rPr>
              <a:t>To Fly   To Power  To Live</a:t>
            </a: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102454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4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rgbClr val="333F48"/>
                </a:solidFill>
              </a:rPr>
              <a:t>Enabling the Extraordinary</a:t>
            </a:r>
          </a:p>
          <a:p>
            <a:pPr algn="ctr"/>
            <a:r>
              <a:rPr lang="en-GB" sz="900" dirty="0">
                <a:solidFill>
                  <a:srgbClr val="333F48"/>
                </a:solidFill>
              </a:rPr>
              <a:t>To Fly   To Power  To Live</a:t>
            </a: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390160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Image4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9635"/>
          <a:stretch/>
        </p:blipFill>
        <p:spPr>
          <a:xfrm>
            <a:off x="1189904" y="0"/>
            <a:ext cx="11002096"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rgbClr val="333F48"/>
                </a:solidFill>
              </a:rPr>
              <a:t>Enabling the Extraordinary</a:t>
            </a:r>
          </a:p>
          <a:p>
            <a:pPr algn="ctr"/>
            <a:r>
              <a:rPr lang="en-GB" sz="900" dirty="0">
                <a:solidFill>
                  <a:srgbClr val="333F48"/>
                </a:solidFill>
              </a:rPr>
              <a:t>To Fly   To Power  To Live</a:t>
            </a: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14243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bg2"/>
                </a:solidFill>
              </a:defRPr>
            </a:lvl1pPr>
          </a:lstStyle>
          <a:p>
            <a:fld id="{CD5691D9-A2A2-4FF7-9FAC-A8F184AD750F}" type="datetime1">
              <a:rPr lang="en-US" smtClean="0">
                <a:solidFill>
                  <a:srgbClr val="DAD9D6"/>
                </a:solidFill>
              </a:rPr>
              <a:t>3/18/2022</a:t>
            </a:fld>
            <a:endParaRPr lang="en-GB" dirty="0">
              <a:solidFill>
                <a:srgbClr val="DAD9D6"/>
              </a:solidFill>
            </a:endParaRP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GB">
                <a:solidFill>
                  <a:srgbClr val="DAD9D6"/>
                </a:solidFill>
              </a:rPr>
              <a:t>Meggitt vibro-meter TQ, EA and IQS9xx product introduction presentation</a:t>
            </a:r>
            <a:endParaRPr lang="en-GB" dirty="0">
              <a:solidFill>
                <a:srgbClr val="DAD9D6"/>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solidFill>
                  <a:prstClr val="white"/>
                </a:solidFill>
              </a:rPr>
              <a:pPr/>
              <a:t>‹#›</a:t>
            </a:fld>
            <a:endParaRPr lang="en-GB" dirty="0">
              <a:solidFill>
                <a:prstClr val="white"/>
              </a:solidFill>
            </a:endParaRPr>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18" name="Footer Placeholder 4">
            <a:extLst>
              <a:ext uri="{FF2B5EF4-FFF2-40B4-BE49-F238E27FC236}">
                <a16:creationId xmlns:a16="http://schemas.microsoft.com/office/drawing/2014/main" id="{EA2385EB-B87E-4BF9-8EED-A851DEC8E6BB}"/>
              </a:ext>
            </a:extLst>
          </p:cNvPr>
          <p:cNvSpPr txBox="1">
            <a:spLocks/>
          </p:cNvSpPr>
          <p:nvPr userDrawn="1"/>
        </p:nvSpPr>
        <p:spPr>
          <a:xfrm>
            <a:off x="6295517" y="6363315"/>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b="0" dirty="0">
                <a:solidFill>
                  <a:prstClr val="white"/>
                </a:solidFill>
              </a:rPr>
              <a:t>Meggitt proprietary and confidential.  No unauthorised copying or disclosure.</a:t>
            </a:r>
          </a:p>
        </p:txBody>
      </p:sp>
      <p:cxnSp>
        <p:nvCxnSpPr>
          <p:cNvPr id="27" name="Straight Connector 26"/>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userDrawn="1"/>
        </p:nvGrpSpPr>
        <p:grpSpPr>
          <a:xfrm>
            <a:off x="10552113" y="439738"/>
            <a:ext cx="1168401" cy="220663"/>
            <a:chOff x="10552113" y="439738"/>
            <a:chExt cx="1168401" cy="220663"/>
          </a:xfrm>
          <a:solidFill>
            <a:schemeClr val="bg1"/>
          </a:solidFill>
        </p:grpSpPr>
        <p:sp>
          <p:nvSpPr>
            <p:cNvPr id="30" name="Freeform 5"/>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1" name="Freeform 6"/>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2" name="Freeform 7"/>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3" name="Freeform 8"/>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4" name="Freeform 9"/>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5" name="Freeform 10"/>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6" name="Freeform 11"/>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360419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White">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tx2"/>
                </a:solidFill>
              </a:defRPr>
            </a:lvl1pPr>
          </a:lstStyle>
          <a:p>
            <a:fld id="{25986464-AD0B-4868-815D-0A333F08689D}"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a:t>
            </a:fld>
            <a:endParaRPr lang="en-GB" dirty="0">
              <a:solidFill>
                <a:srgbClr val="333F48"/>
              </a:solidFill>
            </a:endParaRPr>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0765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43982"/>
            <a:ext cx="9864000" cy="68040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540000" y="1692000"/>
            <a:ext cx="11160000" cy="42132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0000" y="6541428"/>
            <a:ext cx="1080000" cy="123111"/>
          </a:xfrm>
          <a:prstGeom prst="rect">
            <a:avLst/>
          </a:prstGeom>
        </p:spPr>
        <p:txBody>
          <a:bodyPr vert="horz" lIns="0" tIns="0" rIns="0" bIns="0" rtlCol="0" anchor="ctr">
            <a:spAutoFit/>
          </a:bodyPr>
          <a:lstStyle>
            <a:lvl1pPr algn="l">
              <a:defRPr sz="800">
                <a:solidFill>
                  <a:schemeClr val="tx2"/>
                </a:solidFill>
              </a:defRPr>
            </a:lvl1pPr>
          </a:lstStyle>
          <a:p>
            <a:fld id="{7F012C64-8725-4176-BA08-6E07D6D316A1}" type="datetime1">
              <a:rPr lang="en-US" smtClean="0">
                <a:solidFill>
                  <a:srgbClr val="333F48"/>
                </a:solidFill>
              </a:rPr>
              <a:t>3/18/2022</a:t>
            </a:fld>
            <a:endParaRPr lang="en-GB" dirty="0">
              <a:solidFill>
                <a:srgbClr val="333F48"/>
              </a:solidFill>
            </a:endParaRPr>
          </a:p>
        </p:txBody>
      </p:sp>
      <p:sp>
        <p:nvSpPr>
          <p:cNvPr id="5" name="Footer Placeholder 4"/>
          <p:cNvSpPr>
            <a:spLocks noGrp="1"/>
          </p:cNvSpPr>
          <p:nvPr>
            <p:ph type="ftr" sz="quarter" idx="3"/>
          </p:nvPr>
        </p:nvSpPr>
        <p:spPr>
          <a:xfrm>
            <a:off x="540000" y="6363315"/>
            <a:ext cx="4311400" cy="123111"/>
          </a:xfrm>
          <a:prstGeom prst="rect">
            <a:avLst/>
          </a:prstGeom>
        </p:spPr>
        <p:txBody>
          <a:bodyPr vert="horz" wrap="square" lIns="0" tIns="0" rIns="0" bIns="0" rtlCol="0" anchor="ctr">
            <a:spAutoFit/>
          </a:bodyPr>
          <a:lstStyle>
            <a:lvl1pPr algn="l">
              <a:defRPr sz="800" b="1">
                <a:solidFill>
                  <a:schemeClr val="tx2"/>
                </a:solidFill>
              </a:defRPr>
            </a:lvl1pPr>
          </a:lstStyle>
          <a:p>
            <a:r>
              <a:rPr lang="en-GB">
                <a:solidFill>
                  <a:srgbClr val="333F48"/>
                </a:solidFill>
              </a:rPr>
              <a:t>Meggitt vibro-meter TQ, EA and IQS9xx product introduction presentation</a:t>
            </a:r>
            <a:endParaRPr lang="en-GB" dirty="0">
              <a:solidFill>
                <a:srgbClr val="333F48"/>
              </a:solidFill>
            </a:endParaRPr>
          </a:p>
        </p:txBody>
      </p:sp>
      <p:sp>
        <p:nvSpPr>
          <p:cNvPr id="6" name="Slide Number Placeholder 5"/>
          <p:cNvSpPr>
            <a:spLocks noGrp="1"/>
          </p:cNvSpPr>
          <p:nvPr>
            <p:ph type="sldNum" sz="quarter" idx="4"/>
          </p:nvPr>
        </p:nvSpPr>
        <p:spPr>
          <a:xfrm>
            <a:off x="11340000" y="6363316"/>
            <a:ext cx="360000" cy="123111"/>
          </a:xfrm>
          <a:prstGeom prst="rect">
            <a:avLst/>
          </a:prstGeom>
        </p:spPr>
        <p:txBody>
          <a:bodyPr vert="horz" lIns="0" tIns="0" rIns="0" bIns="0" rtlCol="0" anchor="ctr">
            <a:spAutoFit/>
          </a:bodyPr>
          <a:lstStyle>
            <a:lvl1pPr algn="r">
              <a:defRPr sz="800" b="1">
                <a:solidFill>
                  <a:schemeClr val="tx2"/>
                </a:solidFill>
              </a:defRPr>
            </a:lvl1pPr>
          </a:lstStyle>
          <a:p>
            <a:fld id="{240553F3-40B0-4BFA-8684-D942AF6EAA45}" type="slidenum">
              <a:rPr lang="en-GB" smtClean="0">
                <a:solidFill>
                  <a:srgbClr val="333F48"/>
                </a:solidFill>
              </a:rPr>
              <a:pPr/>
              <a:t>‹#›</a:t>
            </a:fld>
            <a:endParaRPr lang="en-GB" dirty="0">
              <a:solidFill>
                <a:srgbClr val="333F48"/>
              </a:solidFill>
            </a:endParaRPr>
          </a:p>
        </p:txBody>
      </p:sp>
      <p:cxnSp>
        <p:nvCxnSpPr>
          <p:cNvPr id="10" name="Straight Connector 9"/>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EA2385EB-B87E-4BF9-8EED-A851DEC8E6BB}"/>
              </a:ext>
            </a:extLst>
          </p:cNvPr>
          <p:cNvSpPr txBox="1">
            <a:spLocks/>
          </p:cNvSpPr>
          <p:nvPr/>
        </p:nvSpPr>
        <p:spPr>
          <a:xfrm>
            <a:off x="6295517" y="6363315"/>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b="0" dirty="0">
                <a:solidFill>
                  <a:srgbClr val="333F48"/>
                </a:solidFill>
              </a:rPr>
              <a:t>Meggitt proprietary and confidential.  No unauthorised copying or disclosure.</a:t>
            </a:r>
          </a:p>
        </p:txBody>
      </p:sp>
      <p:grpSp>
        <p:nvGrpSpPr>
          <p:cNvPr id="19" name="Group 18"/>
          <p:cNvGrpSpPr/>
          <p:nvPr/>
        </p:nvGrpSpPr>
        <p:grpSpPr>
          <a:xfrm>
            <a:off x="10552113" y="439738"/>
            <a:ext cx="1168401" cy="220663"/>
            <a:chOff x="10552113" y="439738"/>
            <a:chExt cx="1168401" cy="220663"/>
          </a:xfrm>
          <a:solidFill>
            <a:srgbClr val="333F48"/>
          </a:solidFill>
        </p:grpSpPr>
        <p:sp>
          <p:nvSpPr>
            <p:cNvPr id="9" name="Freeform 5"/>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6"/>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7"/>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8"/>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9"/>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0"/>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Freeform 11"/>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171602718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9">
          <p15:clr>
            <a:srgbClr val="F26B43"/>
          </p15:clr>
        </p15:guide>
        <p15:guide id="2" pos="7378">
          <p15:clr>
            <a:srgbClr val="F26B43"/>
          </p15:clr>
        </p15:guide>
        <p15:guide id="3" orient="horz" pos="3989">
          <p15:clr>
            <a:srgbClr val="F26B43"/>
          </p15:clr>
        </p15:guide>
        <p15:guide id="4" orient="horz" pos="278">
          <p15:clr>
            <a:srgbClr val="F26B43"/>
          </p15:clr>
        </p15:guide>
        <p15:guide id="5" orient="horz" pos="1059">
          <p15:clr>
            <a:srgbClr val="F26B43"/>
          </p15:clr>
        </p15:guide>
        <p15:guide id="6" orient="horz" pos="37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meggittsensing.com/energy/proximitychains" TargetMode="External"/><Relationship Id="rId7" Type="http://schemas.openxmlformats.org/officeDocument/2006/relationships/hyperlink" Target="https://catalogue.meggittsensing.com/"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hyperlink" Target="https://meggittsensing.com/energy/" TargetMode="External"/><Relationship Id="rId5" Type="http://schemas.openxmlformats.org/officeDocument/2006/relationships/hyperlink" Target="https://meggittsensing.com/wp-content/uploads/DS_TQ902_TQ912_EA902_IQS900-en.pdf" TargetMode="External"/><Relationship Id="rId4" Type="http://schemas.openxmlformats.org/officeDocument/2006/relationships/hyperlink" Target="https://meggittsensing.com/wp-content/uploads/TQ9xx-EA90x-and-IQS900-product_overview-en_advance_information.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600" y="2265938"/>
            <a:ext cx="11160000" cy="2309800"/>
          </a:xfrm>
        </p:spPr>
        <p:txBody>
          <a:bodyPr/>
          <a:lstStyle/>
          <a:p>
            <a:r>
              <a:rPr lang="en-GB" sz="6600" dirty="0"/>
              <a:t>TQ9xx, EA90x and IQS9xx</a:t>
            </a:r>
            <a:br>
              <a:rPr lang="en-GB" sz="6600" dirty="0"/>
            </a:br>
            <a:r>
              <a:rPr lang="en-GB" sz="1800" cap="none" dirty="0"/>
              <a:t>New Proximity Measurement Chains</a:t>
            </a:r>
            <a:br>
              <a:rPr lang="en-GB" sz="6600" dirty="0"/>
            </a:br>
            <a:endParaRPr lang="en-US" sz="6600" dirty="0"/>
          </a:p>
        </p:txBody>
      </p:sp>
      <p:sp>
        <p:nvSpPr>
          <p:cNvPr id="5" name="Subtitle 2"/>
          <p:cNvSpPr txBox="1">
            <a:spLocks/>
          </p:cNvSpPr>
          <p:nvPr/>
        </p:nvSpPr>
        <p:spPr>
          <a:xfrm>
            <a:off x="444979" y="5489654"/>
            <a:ext cx="8370000" cy="10683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100" b="1" dirty="0">
                <a:solidFill>
                  <a:schemeClr val="bg1"/>
                </a:solidFill>
                <a:latin typeface="Century Gothic (Body)"/>
              </a:rPr>
              <a:t>Presenter</a:t>
            </a:r>
            <a:r>
              <a:rPr lang="en-GB" sz="1100" dirty="0">
                <a:solidFill>
                  <a:schemeClr val="bg1"/>
                </a:solidFill>
                <a:latin typeface="Century Gothic (Body)"/>
              </a:rPr>
              <a:t>:</a:t>
            </a:r>
            <a:endParaRPr lang="en-US" sz="1100" dirty="0">
              <a:solidFill>
                <a:schemeClr val="bg1"/>
              </a:solidFill>
              <a:latin typeface="Century Gothic (Body)"/>
            </a:endParaRPr>
          </a:p>
          <a:p>
            <a:r>
              <a:rPr lang="en-GB" sz="1100" b="1" dirty="0">
                <a:solidFill>
                  <a:schemeClr val="bg1"/>
                </a:solidFill>
                <a:latin typeface="Century Gothic (Body)"/>
              </a:rPr>
              <a:t>Title</a:t>
            </a:r>
            <a:r>
              <a:rPr lang="en-GB" sz="1100" dirty="0">
                <a:solidFill>
                  <a:schemeClr val="bg1"/>
                </a:solidFill>
                <a:latin typeface="Century Gothic (Body)"/>
              </a:rPr>
              <a:t>: </a:t>
            </a:r>
          </a:p>
          <a:p>
            <a:r>
              <a:rPr lang="en-GB" sz="1100" b="1" dirty="0">
                <a:solidFill>
                  <a:schemeClr val="bg1"/>
                </a:solidFill>
                <a:latin typeface="Century Gothic (Body)"/>
              </a:rPr>
              <a:t>Date:</a:t>
            </a:r>
            <a:endParaRPr lang="en-GB" sz="1100" dirty="0">
              <a:solidFill>
                <a:schemeClr val="bg1"/>
              </a:solidFill>
              <a:latin typeface="Century Gothic (Body)"/>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2401" b="40592"/>
          <a:stretch/>
        </p:blipFill>
        <p:spPr>
          <a:xfrm>
            <a:off x="-554822" y="1810954"/>
            <a:ext cx="4984371" cy="599440"/>
          </a:xfrm>
          <a:prstGeom prst="rect">
            <a:avLst/>
          </a:prstGeom>
        </p:spPr>
      </p:pic>
      <p:grpSp>
        <p:nvGrpSpPr>
          <p:cNvPr id="6" name="Group 5">
            <a:extLst>
              <a:ext uri="{FF2B5EF4-FFF2-40B4-BE49-F238E27FC236}">
                <a16:creationId xmlns:a16="http://schemas.microsoft.com/office/drawing/2014/main" id="{282049E1-933A-4CD0-B646-430DD930710B}"/>
              </a:ext>
            </a:extLst>
          </p:cNvPr>
          <p:cNvGrpSpPr/>
          <p:nvPr/>
        </p:nvGrpSpPr>
        <p:grpSpPr>
          <a:xfrm>
            <a:off x="6664960" y="3316222"/>
            <a:ext cx="4025520" cy="3429000"/>
            <a:chOff x="6945264" y="997947"/>
            <a:chExt cx="4554071" cy="3932505"/>
          </a:xfrm>
        </p:grpSpPr>
        <p:pic>
          <p:nvPicPr>
            <p:cNvPr id="7" name="Picture 6">
              <a:extLst>
                <a:ext uri="{FF2B5EF4-FFF2-40B4-BE49-F238E27FC236}">
                  <a16:creationId xmlns:a16="http://schemas.microsoft.com/office/drawing/2014/main" id="{AD9B589C-DE7E-4D51-8031-7C789A1C6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264" y="997947"/>
              <a:ext cx="4371458" cy="3024594"/>
            </a:xfrm>
            <a:prstGeom prst="rect">
              <a:avLst/>
            </a:prstGeom>
          </p:spPr>
        </p:pic>
        <p:pic>
          <p:nvPicPr>
            <p:cNvPr id="8" name="Picture 7">
              <a:extLst>
                <a:ext uri="{FF2B5EF4-FFF2-40B4-BE49-F238E27FC236}">
                  <a16:creationId xmlns:a16="http://schemas.microsoft.com/office/drawing/2014/main" id="{5D578020-6A76-4562-8D67-126315D16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0226" y="2510244"/>
              <a:ext cx="2949109" cy="2420208"/>
            </a:xfrm>
            <a:prstGeom prst="rect">
              <a:avLst/>
            </a:prstGeom>
          </p:spPr>
        </p:pic>
      </p:grpSp>
    </p:spTree>
    <p:extLst>
      <p:ext uri="{BB962C8B-B14F-4D97-AF65-F5344CB8AC3E}">
        <p14:creationId xmlns:p14="http://schemas.microsoft.com/office/powerpoint/2010/main" val="33877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TQ9xx, EA90x and IQS9xx</a:t>
            </a:r>
            <a:r>
              <a:rPr lang="en-GB" dirty="0"/>
              <a:t> measurement chains</a:t>
            </a:r>
            <a:r>
              <a:rPr lang="en-US" dirty="0"/>
              <a:t> overview </a:t>
            </a:r>
            <a:endParaRPr lang="fr-CH" dirty="0"/>
          </a:p>
        </p:txBody>
      </p:sp>
      <p:sp>
        <p:nvSpPr>
          <p:cNvPr id="4" name="Text Placeholder 3"/>
          <p:cNvSpPr>
            <a:spLocks noGrp="1"/>
          </p:cNvSpPr>
          <p:nvPr>
            <p:ph type="body" sz="half" idx="2"/>
          </p:nvPr>
        </p:nvSpPr>
        <p:spPr/>
        <p:txBody>
          <a:bodyPr/>
          <a:lstStyle/>
          <a:p>
            <a:r>
              <a:rPr lang="en-US" dirty="0"/>
              <a:t>TQ9x2 / IQS900 measurement chains</a:t>
            </a:r>
            <a:endParaRPr lang="fr-CH" dirty="0"/>
          </a:p>
        </p:txBody>
      </p:sp>
      <p:sp>
        <p:nvSpPr>
          <p:cNvPr id="5" name="Date Placeholder 4"/>
          <p:cNvSpPr>
            <a:spLocks noGrp="1"/>
          </p:cNvSpPr>
          <p:nvPr>
            <p:ph type="dt" sz="half" idx="10"/>
          </p:nvPr>
        </p:nvSpPr>
        <p:spPr/>
        <p:txBody>
          <a:bodyPr/>
          <a:lstStyle/>
          <a:p>
            <a:fld id="{1CBA8AB2-DD18-4009-9591-F1EB7764A229}"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10</a:t>
            </a:fld>
            <a:endParaRPr lang="en-GB" dirty="0">
              <a:solidFill>
                <a:srgbClr val="333F48"/>
              </a:solidFill>
            </a:endParaRPr>
          </a:p>
        </p:txBody>
      </p:sp>
      <p:pic>
        <p:nvPicPr>
          <p:cNvPr id="11" name="Picture 10"/>
          <p:cNvPicPr>
            <a:picLocks noChangeAspect="1"/>
          </p:cNvPicPr>
          <p:nvPr/>
        </p:nvPicPr>
        <p:blipFill>
          <a:blip r:embed="rId2"/>
          <a:stretch>
            <a:fillRect/>
          </a:stretch>
        </p:blipFill>
        <p:spPr>
          <a:xfrm>
            <a:off x="0" y="1297858"/>
            <a:ext cx="5083343" cy="4429769"/>
          </a:xfrm>
          <a:prstGeom prst="rect">
            <a:avLst/>
          </a:prstGeom>
        </p:spPr>
      </p:pic>
      <p:pic>
        <p:nvPicPr>
          <p:cNvPr id="15" name="Picture 14"/>
          <p:cNvPicPr>
            <a:picLocks noChangeAspect="1"/>
          </p:cNvPicPr>
          <p:nvPr/>
        </p:nvPicPr>
        <p:blipFill>
          <a:blip r:embed="rId3"/>
          <a:stretch>
            <a:fillRect/>
          </a:stretch>
        </p:blipFill>
        <p:spPr>
          <a:xfrm>
            <a:off x="9330445" y="2737441"/>
            <a:ext cx="2147108" cy="1838616"/>
          </a:xfrm>
          <a:prstGeom prst="rect">
            <a:avLst/>
          </a:prstGeom>
        </p:spPr>
      </p:pic>
      <p:sp>
        <p:nvSpPr>
          <p:cNvPr id="16" name="TextBox 15"/>
          <p:cNvSpPr txBox="1"/>
          <p:nvPr/>
        </p:nvSpPr>
        <p:spPr>
          <a:xfrm>
            <a:off x="4930056" y="5332485"/>
            <a:ext cx="7172845" cy="790281"/>
          </a:xfrm>
          <a:prstGeom prst="rect">
            <a:avLst/>
          </a:prstGeom>
          <a:noFill/>
        </p:spPr>
        <p:txBody>
          <a:bodyPr wrap="square" rtlCol="0">
            <a:spAutoFit/>
          </a:bodyPr>
          <a:lstStyle/>
          <a:p>
            <a:pPr>
              <a:lnSpc>
                <a:spcPct val="120000"/>
              </a:lnSpc>
            </a:pPr>
            <a:r>
              <a:rPr lang="en-US" sz="1300" dirty="0">
                <a:solidFill>
                  <a:srgbClr val="333F48"/>
                </a:solidFill>
              </a:rPr>
              <a:t>TQ902/TQ912 and TQ922/TQ932 are available now, with different pressure capabilities:</a:t>
            </a:r>
          </a:p>
          <a:p>
            <a:pPr marL="285750" indent="-285750">
              <a:lnSpc>
                <a:spcPct val="120000"/>
              </a:lnSpc>
              <a:buFont typeface="Arial" panose="020B0604020202020204" pitchFamily="34" charset="0"/>
              <a:buChar char="•"/>
            </a:pPr>
            <a:r>
              <a:rPr lang="en-US" sz="1300" dirty="0">
                <a:solidFill>
                  <a:srgbClr val="333F48"/>
                </a:solidFill>
              </a:rPr>
              <a:t>TQ902/TQ912 (standard pressure): 6 bar at sensor tip (Ø</a:t>
            </a:r>
            <a:r>
              <a:rPr lang="en-US" sz="1300" dirty="0">
                <a:solidFill>
                  <a:srgbClr val="333F48"/>
                </a:solidFill>
                <a:cs typeface="Calibri" panose="020F0502020204030204" pitchFamily="34" charset="0"/>
              </a:rPr>
              <a:t> 8.2 mm</a:t>
            </a:r>
            <a:r>
              <a:rPr lang="en-US" sz="1300" dirty="0">
                <a:solidFill>
                  <a:srgbClr val="333F48"/>
                </a:solidFill>
              </a:rPr>
              <a:t>)</a:t>
            </a:r>
          </a:p>
          <a:p>
            <a:pPr marL="285750" indent="-285750">
              <a:lnSpc>
                <a:spcPct val="120000"/>
              </a:lnSpc>
              <a:buFont typeface="Arial" panose="020B0604020202020204" pitchFamily="34" charset="0"/>
              <a:buChar char="•"/>
            </a:pPr>
            <a:r>
              <a:rPr lang="en-US" sz="1300" dirty="0">
                <a:solidFill>
                  <a:srgbClr val="333F48"/>
                </a:solidFill>
              </a:rPr>
              <a:t>TQ922/TQ932 (high pressure): 100 bar at sensor tip (Ø</a:t>
            </a:r>
            <a:r>
              <a:rPr lang="en-US" sz="1300" dirty="0">
                <a:solidFill>
                  <a:srgbClr val="333F48"/>
                </a:solidFill>
                <a:cs typeface="Calibri" panose="020F0502020204030204" pitchFamily="34" charset="0"/>
              </a:rPr>
              <a:t> 12.7 mm</a:t>
            </a:r>
            <a:r>
              <a:rPr lang="en-US" sz="1300" dirty="0">
                <a:solidFill>
                  <a:srgbClr val="333F48"/>
                </a:solidFill>
              </a:rPr>
              <a:t>)</a:t>
            </a:r>
          </a:p>
        </p:txBody>
      </p:sp>
      <p:pic>
        <p:nvPicPr>
          <p:cNvPr id="8" name="Picture 7">
            <a:extLst>
              <a:ext uri="{FF2B5EF4-FFF2-40B4-BE49-F238E27FC236}">
                <a16:creationId xmlns:a16="http://schemas.microsoft.com/office/drawing/2014/main" id="{2B35CCD9-8766-46D9-9AD7-021F4E68EE30}"/>
              </a:ext>
            </a:extLst>
          </p:cNvPr>
          <p:cNvPicPr>
            <a:picLocks noChangeAspect="1"/>
          </p:cNvPicPr>
          <p:nvPr/>
        </p:nvPicPr>
        <p:blipFill>
          <a:blip r:embed="rId4"/>
          <a:stretch>
            <a:fillRect/>
          </a:stretch>
        </p:blipFill>
        <p:spPr>
          <a:xfrm>
            <a:off x="4930056" y="1741092"/>
            <a:ext cx="4724400" cy="3543300"/>
          </a:xfrm>
          <a:prstGeom prst="rect">
            <a:avLst/>
          </a:prstGeom>
        </p:spPr>
      </p:pic>
    </p:spTree>
    <p:extLst>
      <p:ext uri="{BB962C8B-B14F-4D97-AF65-F5344CB8AC3E}">
        <p14:creationId xmlns:p14="http://schemas.microsoft.com/office/powerpoint/2010/main" val="5710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1719FA6-F344-4DB6-BB85-C25C9DF0B0AC}"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11</a:t>
            </a:fld>
            <a:endParaRPr lang="en-GB" dirty="0">
              <a:solidFill>
                <a:srgbClr val="333F48"/>
              </a:solidFill>
            </a:endParaRPr>
          </a:p>
        </p:txBody>
      </p:sp>
      <p:sp>
        <p:nvSpPr>
          <p:cNvPr id="14" name="Title 1"/>
          <p:cNvSpPr>
            <a:spLocks noGrp="1"/>
          </p:cNvSpPr>
          <p:nvPr>
            <p:ph type="title"/>
          </p:nvPr>
        </p:nvSpPr>
        <p:spPr>
          <a:xfrm>
            <a:off x="539999" y="448705"/>
            <a:ext cx="9864000" cy="680400"/>
          </a:xfrm>
        </p:spPr>
        <p:txBody>
          <a:bodyPr/>
          <a:lstStyle/>
          <a:p>
            <a:r>
              <a:rPr lang="en-US" dirty="0"/>
              <a:t>TQ9xx, EA90x and IQS9xx</a:t>
            </a:r>
            <a:r>
              <a:rPr lang="en-GB" dirty="0"/>
              <a:t> measurement chains</a:t>
            </a:r>
            <a:r>
              <a:rPr lang="en-US" dirty="0"/>
              <a:t> overview </a:t>
            </a:r>
            <a:endParaRPr lang="fr-CH" dirty="0"/>
          </a:p>
        </p:txBody>
      </p:sp>
      <p:sp>
        <p:nvSpPr>
          <p:cNvPr id="15" name="Text Placeholder 3"/>
          <p:cNvSpPr>
            <a:spLocks noGrp="1"/>
          </p:cNvSpPr>
          <p:nvPr>
            <p:ph type="body" sz="half" idx="2"/>
          </p:nvPr>
        </p:nvSpPr>
        <p:spPr>
          <a:xfrm>
            <a:off x="539999" y="841105"/>
            <a:ext cx="9864000" cy="288000"/>
          </a:xfrm>
        </p:spPr>
        <p:txBody>
          <a:bodyPr/>
          <a:lstStyle/>
          <a:p>
            <a:r>
              <a:rPr lang="en-US" dirty="0"/>
              <a:t>TQ9x2 / IQS900 measurement chain availability</a:t>
            </a:r>
            <a:endParaRPr lang="fr-CH" dirty="0"/>
          </a:p>
        </p:txBody>
      </p:sp>
      <p:sp>
        <p:nvSpPr>
          <p:cNvPr id="17" name="Content Placeholder 2"/>
          <p:cNvSpPr>
            <a:spLocks noGrp="1"/>
          </p:cNvSpPr>
          <p:nvPr>
            <p:ph idx="1"/>
          </p:nvPr>
        </p:nvSpPr>
        <p:spPr>
          <a:xfrm>
            <a:off x="1079998" y="3343275"/>
            <a:ext cx="10032004" cy="2819400"/>
          </a:xfrm>
        </p:spPr>
        <p:txBody>
          <a:bodyPr>
            <a:noAutofit/>
          </a:bodyPr>
          <a:lstStyle/>
          <a:p>
            <a:pPr marL="0" indent="0">
              <a:lnSpc>
                <a:spcPct val="110000"/>
              </a:lnSpc>
              <a:spcBef>
                <a:spcPts val="600"/>
              </a:spcBef>
              <a:spcAft>
                <a:spcPts val="600"/>
              </a:spcAft>
              <a:buNone/>
            </a:pPr>
            <a:r>
              <a:rPr lang="en-US" sz="1400" b="1" dirty="0">
                <a:solidFill>
                  <a:srgbClr val="333F48"/>
                </a:solidFill>
              </a:rPr>
              <a:t>IQS910 signal conditioner</a:t>
            </a:r>
          </a:p>
          <a:p>
            <a:pPr>
              <a:lnSpc>
                <a:spcPct val="120000"/>
              </a:lnSpc>
              <a:spcBef>
                <a:spcPts val="600"/>
              </a:spcBef>
              <a:spcAft>
                <a:spcPts val="600"/>
              </a:spcAft>
            </a:pPr>
            <a:r>
              <a:rPr lang="en-US" sz="1200" dirty="0">
                <a:solidFill>
                  <a:srgbClr val="333F48"/>
                </a:solidFill>
              </a:rPr>
              <a:t>Special low-power signal conditioner (based on IQS900)</a:t>
            </a:r>
          </a:p>
          <a:p>
            <a:pPr>
              <a:lnSpc>
                <a:spcPct val="120000"/>
              </a:lnSpc>
              <a:spcBef>
                <a:spcPts val="600"/>
              </a:spcBef>
              <a:spcAft>
                <a:spcPts val="600"/>
              </a:spcAft>
            </a:pPr>
            <a:r>
              <a:rPr lang="en-US" sz="1200" dirty="0">
                <a:solidFill>
                  <a:srgbClr val="333F48"/>
                </a:solidFill>
              </a:rPr>
              <a:t>Output: 4 to 20 mA current output only  vs.  current or voltage output for the IQS900</a:t>
            </a:r>
          </a:p>
          <a:p>
            <a:pPr>
              <a:lnSpc>
                <a:spcPct val="120000"/>
              </a:lnSpc>
              <a:spcBef>
                <a:spcPts val="600"/>
              </a:spcBef>
              <a:spcAft>
                <a:spcPts val="600"/>
              </a:spcAft>
            </a:pPr>
            <a:r>
              <a:rPr lang="en-US" sz="1200" dirty="0">
                <a:solidFill>
                  <a:srgbClr val="333F48"/>
                </a:solidFill>
              </a:rPr>
              <a:t>Power consumption: Standby current of 4 mA  vs.  </a:t>
            </a:r>
            <a:r>
              <a:rPr lang="en-GB" sz="1200" dirty="0">
                <a:solidFill>
                  <a:srgbClr val="333F48"/>
                </a:solidFill>
              </a:rPr>
              <a:t>−15.5</a:t>
            </a:r>
            <a:r>
              <a:rPr lang="en-US" sz="1200" dirty="0">
                <a:solidFill>
                  <a:srgbClr val="333F48"/>
                </a:solidFill>
              </a:rPr>
              <a:t> </a:t>
            </a:r>
            <a:r>
              <a:rPr lang="en-GB" sz="1200" dirty="0">
                <a:solidFill>
                  <a:srgbClr val="333F48"/>
                </a:solidFill>
              </a:rPr>
              <a:t>mA for the IQS900</a:t>
            </a:r>
          </a:p>
          <a:p>
            <a:r>
              <a:rPr lang="en-US" sz="1200" dirty="0" err="1">
                <a:solidFill>
                  <a:srgbClr val="333F48"/>
                </a:solidFill>
              </a:rPr>
              <a:t>Peakmeter</a:t>
            </a:r>
            <a:r>
              <a:rPr lang="en-US" sz="1200" dirty="0">
                <a:solidFill>
                  <a:srgbClr val="333F48"/>
                </a:solidFill>
              </a:rPr>
              <a:t> processing: New signal processing (electronic stage) that converts the peak value of the dynamic component (AC) of the signal conditioner’s internal signal, corresponding to the measured vibration (displacement), into a nearly DC signal – that indicates the vibration level of a machine in a clear and simple way</a:t>
            </a:r>
          </a:p>
          <a:p>
            <a:r>
              <a:rPr lang="en-US" sz="1200" dirty="0" err="1">
                <a:solidFill>
                  <a:srgbClr val="333F48"/>
                </a:solidFill>
              </a:rPr>
              <a:t>Peakmeter</a:t>
            </a:r>
            <a:r>
              <a:rPr lang="en-US" sz="1200" dirty="0">
                <a:solidFill>
                  <a:srgbClr val="333F48"/>
                </a:solidFill>
              </a:rPr>
              <a:t> monitoring: P</a:t>
            </a:r>
            <a:r>
              <a:rPr lang="en-GB" sz="1200" dirty="0" err="1">
                <a:solidFill>
                  <a:schemeClr val="tx2"/>
                </a:solidFill>
              </a:rPr>
              <a:t>eakmeter</a:t>
            </a:r>
            <a:r>
              <a:rPr lang="en-GB" sz="1200" dirty="0">
                <a:solidFill>
                  <a:schemeClr val="tx2"/>
                </a:solidFill>
              </a:rPr>
              <a:t> processing (input signal) is monitored </a:t>
            </a:r>
            <a:r>
              <a:rPr lang="en-US" sz="1200" dirty="0">
                <a:solidFill>
                  <a:schemeClr val="tx2"/>
                </a:solidFill>
              </a:rPr>
              <a:t>by the IQS910 signal conditioner’s </a:t>
            </a:r>
            <a:r>
              <a:rPr lang="en-US" sz="1200" dirty="0">
                <a:solidFill>
                  <a:srgbClr val="333F48"/>
                </a:solidFill>
              </a:rPr>
              <a:t>diagnostic circuitry (that is, built-in self-test (BIST)) that automatically detects and remotely indicates problems with a measurement chain</a:t>
            </a:r>
          </a:p>
          <a:p>
            <a:pPr marL="0" indent="0">
              <a:buNone/>
            </a:pPr>
            <a:r>
              <a:rPr lang="en-US" sz="1100" dirty="0">
                <a:solidFill>
                  <a:srgbClr val="333F48"/>
                </a:solidFill>
              </a:rPr>
              <a:t>Note: In all other respects, the IQS910 and IQS900 will be the same: SIL safety, RAW output and TEST input functionality, etc.</a:t>
            </a:r>
          </a:p>
        </p:txBody>
      </p:sp>
      <p:sp>
        <p:nvSpPr>
          <p:cNvPr id="10" name="TextBox 9">
            <a:extLst>
              <a:ext uri="{FF2B5EF4-FFF2-40B4-BE49-F238E27FC236}">
                <a16:creationId xmlns:a16="http://schemas.microsoft.com/office/drawing/2014/main" id="{F210FD2F-417D-4AD6-8B86-8E418A4A3B15}"/>
              </a:ext>
            </a:extLst>
          </p:cNvPr>
          <p:cNvSpPr txBox="1"/>
          <p:nvPr/>
        </p:nvSpPr>
        <p:spPr>
          <a:xfrm>
            <a:off x="1079998" y="1566530"/>
            <a:ext cx="9104670" cy="1344022"/>
          </a:xfrm>
          <a:prstGeom prst="rect">
            <a:avLst/>
          </a:prstGeom>
          <a:noFill/>
        </p:spPr>
        <p:txBody>
          <a:bodyPr wrap="square">
            <a:spAutoFit/>
          </a:bodyPr>
          <a:lstStyle/>
          <a:p>
            <a:pPr marL="285750" indent="-285750">
              <a:lnSpc>
                <a:spcPct val="150000"/>
              </a:lnSpc>
              <a:buClr>
                <a:srgbClr val="C4D600"/>
              </a:buClr>
              <a:buFont typeface="Wingdings" panose="05000000000000000000" pitchFamily="2" charset="2"/>
              <a:buChar char="ü"/>
            </a:pPr>
            <a:r>
              <a:rPr lang="en-GB" sz="1400" dirty="0">
                <a:effectLst/>
                <a:latin typeface="+mj-lt"/>
              </a:rPr>
              <a:t>TQ901, EA901 and IQS900</a:t>
            </a:r>
          </a:p>
          <a:p>
            <a:pPr marL="285750" indent="-285750">
              <a:lnSpc>
                <a:spcPct val="150000"/>
              </a:lnSpc>
              <a:buClr>
                <a:srgbClr val="C4D600"/>
              </a:buClr>
              <a:buFont typeface="Wingdings" panose="05000000000000000000" pitchFamily="2" charset="2"/>
              <a:buChar char="ü"/>
            </a:pPr>
            <a:r>
              <a:rPr lang="en-GB" sz="1400" dirty="0">
                <a:effectLst/>
                <a:latin typeface="+mj-lt"/>
              </a:rPr>
              <a:t>TQ903, EA903 and IQS900</a:t>
            </a:r>
          </a:p>
          <a:p>
            <a:pPr marL="285750" indent="-285750">
              <a:lnSpc>
                <a:spcPct val="150000"/>
              </a:lnSpc>
              <a:buClr>
                <a:srgbClr val="C4D600"/>
              </a:buClr>
              <a:buFont typeface="Wingdings" panose="05000000000000000000" pitchFamily="2" charset="2"/>
              <a:buChar char="ü"/>
            </a:pPr>
            <a:r>
              <a:rPr lang="en-GB" sz="1400" dirty="0">
                <a:effectLst/>
                <a:latin typeface="+mj-lt"/>
              </a:rPr>
              <a:t>TQ923, EA903 and IQS900</a:t>
            </a:r>
          </a:p>
          <a:p>
            <a:pPr marL="285750" indent="-285750">
              <a:lnSpc>
                <a:spcPct val="150000"/>
              </a:lnSpc>
              <a:buClr>
                <a:srgbClr val="C4D600"/>
              </a:buClr>
              <a:buFont typeface="Wingdings" panose="05000000000000000000" pitchFamily="2" charset="2"/>
              <a:buChar char="ü"/>
            </a:pPr>
            <a:r>
              <a:rPr lang="en-GB" sz="1400" dirty="0">
                <a:effectLst/>
                <a:latin typeface="+mj-lt"/>
              </a:rPr>
              <a:t>TQ942, EA902 and IQS900</a:t>
            </a:r>
            <a:endParaRPr lang="en-IN" sz="1400" dirty="0">
              <a:latin typeface="+mj-lt"/>
            </a:endParaRPr>
          </a:p>
        </p:txBody>
      </p:sp>
    </p:spTree>
    <p:extLst>
      <p:ext uri="{BB962C8B-B14F-4D97-AF65-F5344CB8AC3E}">
        <p14:creationId xmlns:p14="http://schemas.microsoft.com/office/powerpoint/2010/main" val="96036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F45274-B54F-44E9-9764-C06BCAF552B7}"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solidFill>
                  <a:srgbClr val="333F48"/>
                </a:solidFill>
              </a:rPr>
              <a:pPr/>
              <a:t>12</a:t>
            </a:fld>
            <a:endParaRPr lang="en-GB" dirty="0">
              <a:solidFill>
                <a:srgbClr val="333F48"/>
              </a:solidFill>
            </a:endParaRPr>
          </a:p>
        </p:txBody>
      </p:sp>
      <p:sp>
        <p:nvSpPr>
          <p:cNvPr id="10" name="Title 1"/>
          <p:cNvSpPr>
            <a:spLocks noGrp="1"/>
          </p:cNvSpPr>
          <p:nvPr>
            <p:ph type="title"/>
          </p:nvPr>
        </p:nvSpPr>
        <p:spPr>
          <a:xfrm>
            <a:off x="539999" y="448705"/>
            <a:ext cx="9864000" cy="680400"/>
          </a:xfrm>
        </p:spPr>
        <p:txBody>
          <a:bodyPr/>
          <a:lstStyle/>
          <a:p>
            <a:r>
              <a:rPr lang="en-US" dirty="0"/>
              <a:t>TQ702/TQ712, EA702 and IQS742</a:t>
            </a:r>
            <a:r>
              <a:rPr lang="en-GB" dirty="0"/>
              <a:t> measurement chains</a:t>
            </a:r>
            <a:r>
              <a:rPr lang="en-US" dirty="0"/>
              <a:t> overview </a:t>
            </a:r>
            <a:endParaRPr lang="fr-CH" dirty="0"/>
          </a:p>
        </p:txBody>
      </p:sp>
      <p:sp>
        <p:nvSpPr>
          <p:cNvPr id="11" name="Text Placeholder 3"/>
          <p:cNvSpPr>
            <a:spLocks noGrp="1"/>
          </p:cNvSpPr>
          <p:nvPr>
            <p:ph type="body" sz="half" idx="2"/>
          </p:nvPr>
        </p:nvSpPr>
        <p:spPr>
          <a:xfrm>
            <a:off x="539999" y="841105"/>
            <a:ext cx="9864000" cy="288000"/>
          </a:xfrm>
        </p:spPr>
        <p:txBody>
          <a:bodyPr/>
          <a:lstStyle/>
          <a:p>
            <a:r>
              <a:rPr lang="en-US" dirty="0"/>
              <a:t>Special versions of TQ9xx / IQS900 developed for nuclear applications</a:t>
            </a:r>
            <a:endParaRPr lang="fr-CH" dirty="0"/>
          </a:p>
        </p:txBody>
      </p:sp>
      <p:sp>
        <p:nvSpPr>
          <p:cNvPr id="13" name="Content Placeholder 2"/>
          <p:cNvSpPr>
            <a:spLocks noGrp="1"/>
          </p:cNvSpPr>
          <p:nvPr>
            <p:ph idx="1"/>
          </p:nvPr>
        </p:nvSpPr>
        <p:spPr>
          <a:xfrm>
            <a:off x="1079998" y="1800225"/>
            <a:ext cx="10032004" cy="3743325"/>
          </a:xfrm>
        </p:spPr>
        <p:txBody>
          <a:bodyPr>
            <a:noAutofit/>
          </a:bodyPr>
          <a:lstStyle/>
          <a:p>
            <a:pPr marL="0" indent="0">
              <a:lnSpc>
                <a:spcPct val="110000"/>
              </a:lnSpc>
              <a:spcBef>
                <a:spcPts val="600"/>
              </a:spcBef>
              <a:spcAft>
                <a:spcPts val="600"/>
              </a:spcAft>
              <a:buNone/>
            </a:pPr>
            <a:r>
              <a:rPr lang="en-US" sz="1400" b="1" dirty="0">
                <a:solidFill>
                  <a:srgbClr val="333F48"/>
                </a:solidFill>
              </a:rPr>
              <a:t>Proven </a:t>
            </a:r>
            <a:r>
              <a:rPr lang="en-US" sz="1400" b="1" dirty="0" err="1">
                <a:solidFill>
                  <a:srgbClr val="333F48"/>
                </a:solidFill>
              </a:rPr>
              <a:t>Meggitt</a:t>
            </a:r>
            <a:r>
              <a:rPr lang="en-US" sz="1400" b="1" dirty="0">
                <a:solidFill>
                  <a:srgbClr val="333F48"/>
                </a:solidFill>
              </a:rPr>
              <a:t> </a:t>
            </a:r>
            <a:r>
              <a:rPr lang="en-US" sz="1400" b="1" dirty="0" err="1">
                <a:solidFill>
                  <a:srgbClr val="333F48"/>
                </a:solidFill>
              </a:rPr>
              <a:t>vibro</a:t>
            </a:r>
            <a:r>
              <a:rPr lang="en-US" sz="1400" b="1" dirty="0">
                <a:solidFill>
                  <a:srgbClr val="333F48"/>
                </a:solidFill>
              </a:rPr>
              <a:t>-meter</a:t>
            </a:r>
            <a:r>
              <a:rPr lang="en-US" sz="1400" b="1" baseline="30000" dirty="0">
                <a:solidFill>
                  <a:srgbClr val="333F48"/>
                </a:solidFill>
              </a:rPr>
              <a:t>®</a:t>
            </a:r>
            <a:r>
              <a:rPr lang="en-US" sz="1400" b="1" dirty="0">
                <a:solidFill>
                  <a:srgbClr val="333F48"/>
                </a:solidFill>
              </a:rPr>
              <a:t> reliability in nuclear vibration monitoring</a:t>
            </a:r>
          </a:p>
          <a:p>
            <a:pPr>
              <a:lnSpc>
                <a:spcPct val="120000"/>
              </a:lnSpc>
              <a:spcBef>
                <a:spcPts val="600"/>
              </a:spcBef>
              <a:spcAft>
                <a:spcPts val="600"/>
              </a:spcAft>
            </a:pPr>
            <a:r>
              <a:rPr lang="en-US" sz="1200" dirty="0">
                <a:solidFill>
                  <a:srgbClr val="333F48"/>
                </a:solidFill>
              </a:rPr>
              <a:t>General-purpose vibration monitoring in nuclear applications</a:t>
            </a:r>
          </a:p>
          <a:p>
            <a:pPr>
              <a:lnSpc>
                <a:spcPct val="120000"/>
              </a:lnSpc>
              <a:spcBef>
                <a:spcPts val="600"/>
              </a:spcBef>
              <a:spcAft>
                <a:spcPts val="600"/>
              </a:spcAft>
            </a:pPr>
            <a:r>
              <a:rPr lang="en-US" sz="1200" dirty="0">
                <a:solidFill>
                  <a:srgbClr val="333F48"/>
                </a:solidFill>
              </a:rPr>
              <a:t>Special radiation resistant versions for use in nuclear environments:</a:t>
            </a:r>
            <a:br>
              <a:rPr lang="en-US" sz="1200" dirty="0">
                <a:solidFill>
                  <a:srgbClr val="333F48"/>
                </a:solidFill>
              </a:rPr>
            </a:br>
            <a:r>
              <a:rPr lang="en-US" sz="1200" dirty="0">
                <a:solidFill>
                  <a:srgbClr val="333F48"/>
                </a:solidFill>
              </a:rPr>
              <a:t>TQ702/TQ712, EA702 and IQS742 (based on TQ902/TQ912, EA902 and IQS900)</a:t>
            </a:r>
          </a:p>
          <a:p>
            <a:r>
              <a:rPr lang="en-US" sz="1200" dirty="0">
                <a:solidFill>
                  <a:srgbClr val="333F48"/>
                </a:solidFill>
              </a:rPr>
              <a:t>The TQ702/TQ712 proximity sensors and EA702 extension cables are radiation-resistant components suitable for installation and operation in high-radiation nuclear environments: coaxial cable with ETFE (ethylene </a:t>
            </a:r>
            <a:r>
              <a:rPr lang="en-US" sz="1200" dirty="0" err="1">
                <a:solidFill>
                  <a:srgbClr val="333F48"/>
                </a:solidFill>
              </a:rPr>
              <a:t>tetrafluoroethylene</a:t>
            </a:r>
            <a:r>
              <a:rPr lang="en-US" sz="1200" dirty="0">
                <a:solidFill>
                  <a:srgbClr val="333F48"/>
                </a:solidFill>
              </a:rPr>
              <a:t>) insulation and coaxial LEMO connectors are used</a:t>
            </a:r>
          </a:p>
          <a:p>
            <a:r>
              <a:rPr lang="en-US" sz="1200" dirty="0">
                <a:solidFill>
                  <a:srgbClr val="333F48"/>
                </a:solidFill>
              </a:rPr>
              <a:t>A long EA70x extension cable is used to effectively lengthen the front-end in high-radiation environments, thereby allowing the IQS742 signal conditioner to be installed remote from radiation sources (in a non-irradiated area) and/or behind appropriate radiation protection, depending on the application</a:t>
            </a:r>
          </a:p>
          <a:p>
            <a:r>
              <a:rPr lang="en-US" sz="1200" dirty="0">
                <a:solidFill>
                  <a:srgbClr val="333F48"/>
                </a:solidFill>
              </a:rPr>
              <a:t>The TQ7xx sensor’s integral cable and the EA70x extension cable are available in fixed nominal lengths (1 m and 9 m respectively), which can be combined to obtain a total system length (TSL) of 10 m.</a:t>
            </a:r>
          </a:p>
        </p:txBody>
      </p:sp>
    </p:spTree>
    <p:extLst>
      <p:ext uri="{BB962C8B-B14F-4D97-AF65-F5344CB8AC3E}">
        <p14:creationId xmlns:p14="http://schemas.microsoft.com/office/powerpoint/2010/main" val="83035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TQ/EA/IQS9xx</a:t>
            </a:r>
            <a:endParaRPr lang="fr-CH" dirty="0"/>
          </a:p>
        </p:txBody>
      </p:sp>
      <p:sp>
        <p:nvSpPr>
          <p:cNvPr id="3" name="Content Placeholder 2"/>
          <p:cNvSpPr>
            <a:spLocks noGrp="1"/>
          </p:cNvSpPr>
          <p:nvPr>
            <p:ph idx="1"/>
          </p:nvPr>
        </p:nvSpPr>
        <p:spPr>
          <a:xfrm>
            <a:off x="540000" y="1657350"/>
            <a:ext cx="11160000" cy="3959226"/>
          </a:xfrm>
        </p:spPr>
        <p:txBody>
          <a:bodyPr>
            <a:normAutofit/>
          </a:bodyPr>
          <a:lstStyle/>
          <a:p>
            <a:r>
              <a:rPr lang="en-US" sz="1400" dirty="0">
                <a:solidFill>
                  <a:srgbClr val="333F48"/>
                </a:solidFill>
              </a:rPr>
              <a:t>Website product landing page: </a:t>
            </a:r>
          </a:p>
          <a:p>
            <a:pPr marL="0" indent="0">
              <a:buNone/>
            </a:pPr>
            <a:r>
              <a:rPr lang="en-US" sz="1400" dirty="0">
                <a:hlinkClick r:id="rId3"/>
              </a:rPr>
              <a:t>https://meggittsensing.com/energy/proximitychains</a:t>
            </a:r>
            <a:endParaRPr lang="en-US" sz="1400" dirty="0"/>
          </a:p>
          <a:p>
            <a:r>
              <a:rPr lang="en-US" sz="1400" dirty="0">
                <a:solidFill>
                  <a:srgbClr val="333F48"/>
                </a:solidFill>
              </a:rPr>
              <a:t>Product overview (pdf download):</a:t>
            </a:r>
          </a:p>
          <a:p>
            <a:pPr marL="0" indent="0">
              <a:buNone/>
            </a:pPr>
            <a:r>
              <a:rPr lang="en-US" sz="1400" dirty="0">
                <a:hlinkClick r:id="rId4"/>
              </a:rPr>
              <a:t>https://meggittsensing.com/wp-content/uploads/TQ9xx-EA90x-and-IQS900-product_overview-en_advance_information.pdf</a:t>
            </a:r>
            <a:endParaRPr lang="en-US" sz="1400" dirty="0"/>
          </a:p>
          <a:p>
            <a:r>
              <a:rPr lang="en-US" sz="1400" dirty="0">
                <a:solidFill>
                  <a:srgbClr val="333F48"/>
                </a:solidFill>
              </a:rPr>
              <a:t>Datasheet (pdf download):</a:t>
            </a:r>
          </a:p>
          <a:p>
            <a:pPr marL="0" indent="0">
              <a:buNone/>
            </a:pPr>
            <a:r>
              <a:rPr lang="en-US" sz="1400" dirty="0">
                <a:hlinkClick r:id="rId5"/>
              </a:rPr>
              <a:t>https://meggittsensing.com/wp-content/uploads/DS_TQ902_TQ912_EA902_IQS900-en.pdf</a:t>
            </a:r>
            <a:endParaRPr lang="en-US" sz="1400" dirty="0"/>
          </a:p>
          <a:p>
            <a:pPr marL="0" indent="0">
              <a:buNone/>
            </a:pPr>
            <a:endParaRPr lang="en-US" sz="1400" dirty="0"/>
          </a:p>
          <a:p>
            <a:r>
              <a:rPr lang="en-US" sz="1400" dirty="0" err="1">
                <a:solidFill>
                  <a:srgbClr val="333F48"/>
                </a:solidFill>
              </a:rPr>
              <a:t>Meggitt</a:t>
            </a:r>
            <a:r>
              <a:rPr lang="en-US" sz="1400" dirty="0">
                <a:solidFill>
                  <a:srgbClr val="333F48"/>
                </a:solidFill>
              </a:rPr>
              <a:t> </a:t>
            </a:r>
            <a:r>
              <a:rPr lang="en-US" sz="1400" dirty="0" err="1">
                <a:solidFill>
                  <a:srgbClr val="333F48"/>
                </a:solidFill>
              </a:rPr>
              <a:t>vibro</a:t>
            </a:r>
            <a:r>
              <a:rPr lang="en-US" sz="1400" dirty="0">
                <a:solidFill>
                  <a:srgbClr val="333F48"/>
                </a:solidFill>
              </a:rPr>
              <a:t>-meter® Energy website:</a:t>
            </a:r>
          </a:p>
          <a:p>
            <a:pPr marL="0" indent="0">
              <a:buNone/>
            </a:pPr>
            <a:r>
              <a:rPr lang="en-US" sz="1400" dirty="0">
                <a:hlinkClick r:id="rId6"/>
              </a:rPr>
              <a:t>https://meggittsensing.com/energy</a:t>
            </a:r>
            <a:endParaRPr lang="en-US" sz="1400" dirty="0"/>
          </a:p>
          <a:p>
            <a:r>
              <a:rPr lang="en-US" sz="1400" dirty="0" err="1">
                <a:solidFill>
                  <a:srgbClr val="333F48"/>
                </a:solidFill>
              </a:rPr>
              <a:t>vibro</a:t>
            </a:r>
            <a:r>
              <a:rPr lang="en-US" sz="1400" dirty="0">
                <a:solidFill>
                  <a:srgbClr val="333F48"/>
                </a:solidFill>
              </a:rPr>
              <a:t>-meter</a:t>
            </a:r>
            <a:r>
              <a:rPr lang="en-US" sz="1400" baseline="30000" dirty="0">
                <a:solidFill>
                  <a:srgbClr val="333F48"/>
                </a:solidFill>
              </a:rPr>
              <a:t>®</a:t>
            </a:r>
            <a:r>
              <a:rPr lang="en-US" sz="1400" dirty="0">
                <a:solidFill>
                  <a:srgbClr val="333F48"/>
                </a:solidFill>
              </a:rPr>
              <a:t> product catalogue</a:t>
            </a:r>
          </a:p>
          <a:p>
            <a:pPr marL="0" indent="0">
              <a:buNone/>
            </a:pPr>
            <a:r>
              <a:rPr lang="en-US" sz="1400" dirty="0">
                <a:hlinkClick r:id="rId7"/>
              </a:rPr>
              <a:t>https://catalogue.meggittsensing.com</a:t>
            </a:r>
            <a:endParaRPr lang="en-US" sz="1400" dirty="0"/>
          </a:p>
          <a:p>
            <a:pPr marL="0" indent="0">
              <a:buNone/>
            </a:pPr>
            <a:endParaRPr lang="en-US" sz="1400" dirty="0"/>
          </a:p>
          <a:p>
            <a:endParaRPr lang="en-US" sz="1400" dirty="0"/>
          </a:p>
        </p:txBody>
      </p:sp>
      <p:sp>
        <p:nvSpPr>
          <p:cNvPr id="4" name="Text Placeholder 3"/>
          <p:cNvSpPr>
            <a:spLocks noGrp="1"/>
          </p:cNvSpPr>
          <p:nvPr>
            <p:ph type="body" sz="half" idx="2"/>
          </p:nvPr>
        </p:nvSpPr>
        <p:spPr/>
        <p:txBody>
          <a:bodyPr/>
          <a:lstStyle/>
          <a:p>
            <a:r>
              <a:rPr lang="en-US" dirty="0"/>
              <a:t>Useful links</a:t>
            </a:r>
          </a:p>
        </p:txBody>
      </p:sp>
      <p:sp>
        <p:nvSpPr>
          <p:cNvPr id="5" name="Date Placeholder 4"/>
          <p:cNvSpPr>
            <a:spLocks noGrp="1"/>
          </p:cNvSpPr>
          <p:nvPr>
            <p:ph type="dt" sz="half" idx="10"/>
          </p:nvPr>
        </p:nvSpPr>
        <p:spPr/>
        <p:txBody>
          <a:bodyPr/>
          <a:lstStyle/>
          <a:p>
            <a:fld id="{949B33AF-C1A0-4EFF-8A61-0FE9AAF6225F}" type="datetime1">
              <a:rPr lang="en-US" smtClean="0"/>
              <a:t>3/18/2022</a:t>
            </a:fld>
            <a:endParaRPr lang="en-GB" dirty="0"/>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fld id="{240553F3-40B0-4BFA-8684-D942AF6EAA45}" type="slidenum">
              <a:rPr lang="en-GB" smtClean="0"/>
              <a:t>13</a:t>
            </a:fld>
            <a:endParaRPr lang="en-GB"/>
          </a:p>
        </p:txBody>
      </p:sp>
    </p:spTree>
    <p:extLst>
      <p:ext uri="{BB962C8B-B14F-4D97-AF65-F5344CB8AC3E}">
        <p14:creationId xmlns:p14="http://schemas.microsoft.com/office/powerpoint/2010/main" val="169500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1201" y="1455739"/>
            <a:ext cx="5968751" cy="2071430"/>
          </a:xfrm>
        </p:spPr>
        <p:txBody>
          <a:bodyPr>
            <a:normAutofit/>
          </a:bodyPr>
          <a:lstStyle/>
          <a:p>
            <a:pPr algn="ctr"/>
            <a:r>
              <a:rPr lang="en-US" sz="6000" dirty="0"/>
              <a:t>Thank you</a:t>
            </a:r>
          </a:p>
        </p:txBody>
      </p:sp>
      <p:sp>
        <p:nvSpPr>
          <p:cNvPr id="3" name="Date Placeholder 2"/>
          <p:cNvSpPr>
            <a:spLocks noGrp="1"/>
          </p:cNvSpPr>
          <p:nvPr>
            <p:ph type="dt" sz="half" idx="4294967295"/>
          </p:nvPr>
        </p:nvSpPr>
        <p:spPr>
          <a:xfrm>
            <a:off x="180181" y="6547876"/>
            <a:ext cx="1079500" cy="122237"/>
          </a:xfrm>
        </p:spPr>
        <p:txBody>
          <a:bodyPr/>
          <a:lstStyle/>
          <a:p>
            <a:fld id="{162248E8-5FEE-4C92-9879-7D64E4D65D2C}" type="datetime1">
              <a:rPr lang="en-US" smtClean="0"/>
              <a:t>3/18/2022</a:t>
            </a:fld>
            <a:endParaRPr lang="en-GB" dirty="0"/>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14</a:t>
            </a:fld>
            <a:endParaRPr lang="en-GB"/>
          </a:p>
        </p:txBody>
      </p:sp>
    </p:spTree>
    <p:extLst>
      <p:ext uri="{BB962C8B-B14F-4D97-AF65-F5344CB8AC3E}">
        <p14:creationId xmlns:p14="http://schemas.microsoft.com/office/powerpoint/2010/main" val="7048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C0BC2C-56C1-42B7-A124-629427CF0EFD}"/>
              </a:ext>
            </a:extLst>
          </p:cNvPr>
          <p:cNvSpPr>
            <a:spLocks noGrp="1"/>
          </p:cNvSpPr>
          <p:nvPr>
            <p:ph type="title"/>
          </p:nvPr>
        </p:nvSpPr>
        <p:spPr/>
        <p:txBody>
          <a:bodyPr/>
          <a:lstStyle/>
          <a:p>
            <a:r>
              <a:rPr lang="en-GB" dirty="0"/>
              <a:t>Disclaimer</a:t>
            </a:r>
          </a:p>
        </p:txBody>
      </p:sp>
      <p:sp>
        <p:nvSpPr>
          <p:cNvPr id="8" name="Content Placeholder 7">
            <a:extLst>
              <a:ext uri="{FF2B5EF4-FFF2-40B4-BE49-F238E27FC236}">
                <a16:creationId xmlns:a16="http://schemas.microsoft.com/office/drawing/2014/main" id="{2C2FD05E-2280-4F2E-AB4A-362D2875BBC5}"/>
              </a:ext>
            </a:extLst>
          </p:cNvPr>
          <p:cNvSpPr>
            <a:spLocks noGrp="1"/>
          </p:cNvSpPr>
          <p:nvPr>
            <p:ph idx="1"/>
          </p:nvPr>
        </p:nvSpPr>
        <p:spPr/>
        <p:txBody>
          <a:bodyPr>
            <a:normAutofit/>
          </a:bodyPr>
          <a:lstStyle/>
          <a:p>
            <a:r>
              <a:rPr lang="en-GB" sz="1400" b="0" dirty="0"/>
              <a:t>Business legal entity, Business address</a:t>
            </a:r>
          </a:p>
          <a:p>
            <a:r>
              <a:rPr lang="en-GB" sz="1400" b="0" dirty="0"/>
              <a:t>Legal entity registration information as appropriate</a:t>
            </a:r>
          </a:p>
          <a:p>
            <a:endParaRPr lang="en-GB" sz="1400" b="0" dirty="0"/>
          </a:p>
          <a:p>
            <a:r>
              <a:rPr lang="en-GB" sz="1400" b="0" dirty="0"/>
              <a:t>Information contained in this document may be subject to export control regulations of the United Kingdom, European Union, United States or other national jurisdictions, including the US International Traffic in Arms Regulations and/or Export Administration Regulations. </a:t>
            </a:r>
          </a:p>
          <a:p>
            <a:r>
              <a:rPr lang="en-GB" sz="1400" b="0" dirty="0"/>
              <a:t>Each recipient of this document is responsible for ensuring that transfer or use of any information contained herein complies with all relevant Export Control Regulations.</a:t>
            </a:r>
          </a:p>
          <a:p>
            <a:r>
              <a:rPr lang="en-GB" sz="1400" b="0" dirty="0"/>
              <a:t>Copyright</a:t>
            </a:r>
            <a:r>
              <a:rPr lang="en-GB" sz="1400" b="0" dirty="0">
                <a:latin typeface="Calibri" panose="020F0502020204030204" pitchFamily="34" charset="0"/>
                <a:cs typeface="Calibri" panose="020F0502020204030204" pitchFamily="34" charset="0"/>
              </a:rPr>
              <a:t> </a:t>
            </a:r>
            <a:r>
              <a:rPr lang="en-GB" sz="1400" b="0" dirty="0"/>
              <a:t>© 2022 </a:t>
            </a:r>
            <a:r>
              <a:rPr lang="en-GB" sz="1400" b="0" dirty="0" err="1"/>
              <a:t>Meggitt</a:t>
            </a:r>
            <a:r>
              <a:rPr lang="en-GB" sz="1400" b="0" dirty="0"/>
              <a:t> SA.  All rights reserved.</a:t>
            </a:r>
          </a:p>
          <a:p>
            <a:endParaRPr lang="en-GB" sz="1400" dirty="0"/>
          </a:p>
        </p:txBody>
      </p:sp>
      <p:sp>
        <p:nvSpPr>
          <p:cNvPr id="16" name="Text Placeholder 15"/>
          <p:cNvSpPr>
            <a:spLocks noGrp="1"/>
          </p:cNvSpPr>
          <p:nvPr>
            <p:ph type="body" sz="half" idx="2"/>
          </p:nvPr>
        </p:nvSpPr>
        <p:spPr/>
        <p:txBody>
          <a:bodyPr/>
          <a:lstStyle/>
          <a:p>
            <a:endParaRPr lang="en-US"/>
          </a:p>
        </p:txBody>
      </p:sp>
      <p:sp>
        <p:nvSpPr>
          <p:cNvPr id="6" name="Date Placeholder 5">
            <a:extLst>
              <a:ext uri="{FF2B5EF4-FFF2-40B4-BE49-F238E27FC236}">
                <a16:creationId xmlns:a16="http://schemas.microsoft.com/office/drawing/2014/main" id="{DD404AC4-7018-47DA-A24F-4CF6F9E6089B}"/>
              </a:ext>
            </a:extLst>
          </p:cNvPr>
          <p:cNvSpPr>
            <a:spLocks noGrp="1"/>
          </p:cNvSpPr>
          <p:nvPr>
            <p:ph type="dt" sz="half" idx="10"/>
          </p:nvPr>
        </p:nvSpPr>
        <p:spPr/>
        <p:txBody>
          <a:bodyPr/>
          <a:lstStyle/>
          <a:p>
            <a:fld id="{7434C79B-60A6-4C58-BFE6-9384E2647A78}" type="datetime1">
              <a:rPr lang="en-US" smtClean="0"/>
              <a:t>3/18/2022</a:t>
            </a:fld>
            <a:endParaRPr lang="en-GB" dirty="0"/>
          </a:p>
        </p:txBody>
      </p:sp>
      <p:sp>
        <p:nvSpPr>
          <p:cNvPr id="4" name="Footer Placeholder 3">
            <a:extLst>
              <a:ext uri="{FF2B5EF4-FFF2-40B4-BE49-F238E27FC236}">
                <a16:creationId xmlns:a16="http://schemas.microsoft.com/office/drawing/2014/main" id="{75947697-0A02-42BA-B100-6B46AECBAC38}"/>
              </a:ext>
            </a:extLst>
          </p:cNvPr>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5" name="Slide Number Placeholder 4">
            <a:extLst>
              <a:ext uri="{FF2B5EF4-FFF2-40B4-BE49-F238E27FC236}">
                <a16:creationId xmlns:a16="http://schemas.microsoft.com/office/drawing/2014/main" id="{745EA70A-DE70-4788-9C80-AF9481614FD3}"/>
              </a:ext>
            </a:extLst>
          </p:cNvPr>
          <p:cNvSpPr>
            <a:spLocks noGrp="1"/>
          </p:cNvSpPr>
          <p:nvPr>
            <p:ph type="sldNum" sz="quarter" idx="12"/>
          </p:nvPr>
        </p:nvSpPr>
        <p:spPr/>
        <p:txBody>
          <a:bodyPr/>
          <a:lstStyle/>
          <a:p>
            <a:r>
              <a:rPr lang="en-GB" dirty="0"/>
              <a:t> - </a:t>
            </a:r>
            <a:fld id="{240553F3-40B0-4BFA-8684-D942AF6EAA45}" type="slidenum">
              <a:rPr lang="en-GB" smtClean="0"/>
              <a:t>15</a:t>
            </a:fld>
            <a:r>
              <a:rPr lang="en-GB" dirty="0"/>
              <a:t> -</a:t>
            </a:r>
          </a:p>
        </p:txBody>
      </p:sp>
    </p:spTree>
    <p:extLst>
      <p:ext uri="{BB962C8B-B14F-4D97-AF65-F5344CB8AC3E}">
        <p14:creationId xmlns:p14="http://schemas.microsoft.com/office/powerpoint/2010/main" val="39830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66F15E-23C5-4ED1-B11D-5C951A5019CF}" type="datetime1">
              <a:rPr lang="en-US" smtClean="0"/>
              <a:t>3/18/2022</a:t>
            </a:fld>
            <a:endParaRPr lang="en-GB" dirty="0"/>
          </a:p>
        </p:txBody>
      </p:sp>
      <p:sp>
        <p:nvSpPr>
          <p:cNvPr id="9" name="Slide Number Placeholder 8"/>
          <p:cNvSpPr>
            <a:spLocks noGrp="1"/>
          </p:cNvSpPr>
          <p:nvPr>
            <p:ph type="sldNum" sz="quarter" idx="12"/>
          </p:nvPr>
        </p:nvSpPr>
        <p:spPr/>
        <p:txBody>
          <a:bodyPr/>
          <a:lstStyle/>
          <a:p>
            <a:fld id="{240553F3-40B0-4BFA-8684-D942AF6EAA45}" type="slidenum">
              <a:rPr lang="en-GB" smtClean="0"/>
              <a:pPr/>
              <a:t>2</a:t>
            </a:fld>
            <a:endParaRPr lang="en-GB"/>
          </a:p>
        </p:txBody>
      </p:sp>
      <p:sp>
        <p:nvSpPr>
          <p:cNvPr id="10" name="Footer Placeholder 9"/>
          <p:cNvSpPr>
            <a:spLocks noGrp="1"/>
          </p:cNvSpPr>
          <p:nvPr>
            <p:ph type="ftr" sz="quarter" idx="11"/>
          </p:nvPr>
        </p:nvSpPr>
        <p:spPr>
          <a:xfrm>
            <a:off x="540000" y="6363315"/>
            <a:ext cx="4311400" cy="123111"/>
          </a:xfrm>
        </p:spPr>
        <p:txBody>
          <a:bodyPr/>
          <a:lstStyle/>
          <a:p>
            <a:r>
              <a:rPr lang="en-GB" dirty="0"/>
              <a:t>Meggitt vibro-meter TQ, EA and IQS9xx product introduction presentation</a:t>
            </a:r>
          </a:p>
        </p:txBody>
      </p:sp>
      <p:sp>
        <p:nvSpPr>
          <p:cNvPr id="7" name="Title 6">
            <a:extLst>
              <a:ext uri="{FF2B5EF4-FFF2-40B4-BE49-F238E27FC236}">
                <a16:creationId xmlns:a16="http://schemas.microsoft.com/office/drawing/2014/main" id="{0138F4D8-C0C6-4F09-BED1-B6F4110F3FBB}"/>
              </a:ext>
            </a:extLst>
          </p:cNvPr>
          <p:cNvSpPr>
            <a:spLocks noGrp="1"/>
          </p:cNvSpPr>
          <p:nvPr>
            <p:ph type="title"/>
          </p:nvPr>
        </p:nvSpPr>
        <p:spPr>
          <a:xfrm>
            <a:off x="539999" y="448705"/>
            <a:ext cx="9864000" cy="365942"/>
          </a:xfrm>
        </p:spPr>
        <p:txBody>
          <a:bodyPr>
            <a:noAutofit/>
          </a:bodyPr>
          <a:lstStyle/>
          <a:p>
            <a:r>
              <a:rPr lang="en-US" dirty="0"/>
              <a:t>TQ9xx, EA90x and IQS9xx proximity measurement chains</a:t>
            </a:r>
            <a:br>
              <a:rPr lang="en-GB" dirty="0"/>
            </a:br>
            <a:endParaRPr lang="en-GB" dirty="0"/>
          </a:p>
        </p:txBody>
      </p:sp>
      <p:sp>
        <p:nvSpPr>
          <p:cNvPr id="8" name="Content Placeholder 7">
            <a:extLst>
              <a:ext uri="{FF2B5EF4-FFF2-40B4-BE49-F238E27FC236}">
                <a16:creationId xmlns:a16="http://schemas.microsoft.com/office/drawing/2014/main" id="{C5976478-A1AF-4124-B9D3-CE86D6F54071}"/>
              </a:ext>
            </a:extLst>
          </p:cNvPr>
          <p:cNvSpPr>
            <a:spLocks noGrp="1"/>
          </p:cNvSpPr>
          <p:nvPr>
            <p:ph idx="1"/>
          </p:nvPr>
        </p:nvSpPr>
        <p:spPr>
          <a:xfrm>
            <a:off x="562355" y="1407845"/>
            <a:ext cx="8578090" cy="4225926"/>
          </a:xfrm>
        </p:spPr>
        <p:txBody>
          <a:bodyPr>
            <a:normAutofit fontScale="92500" lnSpcReduction="10000"/>
          </a:bodyPr>
          <a:lstStyle/>
          <a:p>
            <a:pPr marL="179387" lvl="1" indent="0">
              <a:lnSpc>
                <a:spcPct val="150000"/>
              </a:lnSpc>
              <a:spcBef>
                <a:spcPts val="0"/>
              </a:spcBef>
              <a:buNone/>
            </a:pPr>
            <a:r>
              <a:rPr lang="en-US" b="1" dirty="0"/>
              <a:t>Safety-driven market </a:t>
            </a:r>
          </a:p>
          <a:p>
            <a:pPr marL="285750" lvl="1" indent="-285750">
              <a:lnSpc>
                <a:spcPct val="150000"/>
              </a:lnSpc>
              <a:spcBef>
                <a:spcPts val="0"/>
              </a:spcBef>
              <a:buFont typeface="Wingdings" panose="05000000000000000000" pitchFamily="2" charset="2"/>
              <a:buChar char="ü"/>
            </a:pPr>
            <a:r>
              <a:rPr lang="en-US" sz="1300" dirty="0"/>
              <a:t>Compliance with the latest EMC standards (EU conformity) and environmental directives (RoHS)</a:t>
            </a:r>
          </a:p>
          <a:p>
            <a:pPr marL="285750" lvl="1" indent="-285750">
              <a:lnSpc>
                <a:spcPct val="150000"/>
              </a:lnSpc>
              <a:spcBef>
                <a:spcPts val="0"/>
              </a:spcBef>
              <a:buFont typeface="Wingdings" panose="05000000000000000000" pitchFamily="2" charset="2"/>
              <a:buChar char="ü"/>
            </a:pPr>
            <a:r>
              <a:rPr lang="en-US" sz="1300" dirty="0"/>
              <a:t>Safety (SIL) certification required by different markets</a:t>
            </a:r>
          </a:p>
          <a:p>
            <a:pPr marL="285750" lvl="1" indent="-285750">
              <a:lnSpc>
                <a:spcPct val="150000"/>
              </a:lnSpc>
              <a:spcBef>
                <a:spcPts val="0"/>
              </a:spcBef>
              <a:buFont typeface="Wingdings" panose="05000000000000000000" pitchFamily="2" charset="2"/>
              <a:buChar char="ü"/>
            </a:pPr>
            <a:r>
              <a:rPr lang="en-US" sz="1300" dirty="0"/>
              <a:t>API 670 5</a:t>
            </a:r>
            <a:r>
              <a:rPr lang="en-US" sz="1300" baseline="30000" dirty="0"/>
              <a:t>th</a:t>
            </a:r>
            <a:r>
              <a:rPr lang="en-US" sz="1300" dirty="0"/>
              <a:t> edition compliance required by oil &amp; gas market</a:t>
            </a:r>
          </a:p>
          <a:p>
            <a:pPr marL="179387" lvl="1" indent="0">
              <a:lnSpc>
                <a:spcPct val="150000"/>
              </a:lnSpc>
              <a:spcBef>
                <a:spcPts val="0"/>
              </a:spcBef>
              <a:buNone/>
            </a:pPr>
            <a:endParaRPr lang="en-US" b="1" dirty="0"/>
          </a:p>
          <a:p>
            <a:pPr marL="179387" lvl="1" indent="0">
              <a:lnSpc>
                <a:spcPct val="150000"/>
              </a:lnSpc>
              <a:spcBef>
                <a:spcPts val="0"/>
              </a:spcBef>
              <a:buNone/>
            </a:pPr>
            <a:r>
              <a:rPr lang="en-US" b="1" dirty="0"/>
              <a:t>Legacy</a:t>
            </a:r>
          </a:p>
          <a:p>
            <a:pPr marL="465137" lvl="1" indent="-285750">
              <a:lnSpc>
                <a:spcPct val="150000"/>
              </a:lnSpc>
              <a:spcBef>
                <a:spcPts val="0"/>
              </a:spcBef>
              <a:buFont typeface="Wingdings" panose="05000000000000000000" pitchFamily="2" charset="2"/>
              <a:buChar char="ü"/>
            </a:pPr>
            <a:r>
              <a:rPr lang="en-US" sz="1300" dirty="0">
                <a:solidFill>
                  <a:schemeClr val="bg1"/>
                </a:solidFill>
              </a:rPr>
              <a:t>More than 100,000 vibro-meter proximity measurement chains/systems sold globally</a:t>
            </a:r>
          </a:p>
          <a:p>
            <a:pPr marL="465137" lvl="1" indent="-285750">
              <a:lnSpc>
                <a:spcPct val="150000"/>
              </a:lnSpc>
              <a:spcBef>
                <a:spcPts val="0"/>
              </a:spcBef>
              <a:buFont typeface="Wingdings" panose="05000000000000000000" pitchFamily="2" charset="2"/>
              <a:buChar char="ü"/>
            </a:pPr>
            <a:r>
              <a:rPr lang="en-US" sz="1300" dirty="0">
                <a:solidFill>
                  <a:schemeClr val="bg1"/>
                </a:solidFill>
              </a:rPr>
              <a:t>Decades of experience in harsh environments</a:t>
            </a:r>
            <a:r>
              <a:rPr lang="en-US" sz="1300" dirty="0"/>
              <a:t> </a:t>
            </a:r>
          </a:p>
          <a:p>
            <a:pPr lvl="1">
              <a:lnSpc>
                <a:spcPct val="150000"/>
              </a:lnSpc>
              <a:spcBef>
                <a:spcPts val="0"/>
              </a:spcBef>
            </a:pPr>
            <a:r>
              <a:rPr lang="en-US" sz="1300" dirty="0"/>
              <a:t> </a:t>
            </a:r>
            <a:endParaRPr lang="en-US" b="1" dirty="0"/>
          </a:p>
          <a:p>
            <a:pPr marL="179387" lvl="1" indent="0">
              <a:lnSpc>
                <a:spcPct val="150000"/>
              </a:lnSpc>
              <a:spcBef>
                <a:spcPts val="0"/>
              </a:spcBef>
              <a:buNone/>
            </a:pPr>
            <a:r>
              <a:rPr lang="en-US" b="1" dirty="0"/>
              <a:t>Design </a:t>
            </a:r>
          </a:p>
          <a:p>
            <a:pPr marL="285750" lvl="1" indent="-285750">
              <a:lnSpc>
                <a:spcPct val="150000"/>
              </a:lnSpc>
              <a:spcBef>
                <a:spcPts val="0"/>
              </a:spcBef>
              <a:buFont typeface="Wingdings" panose="05000000000000000000" pitchFamily="2" charset="2"/>
              <a:buChar char="ü"/>
            </a:pPr>
            <a:r>
              <a:rPr lang="en-US" sz="1300" dirty="0"/>
              <a:t>Obsolescence of several components for the IQS45x signal conditioner</a:t>
            </a:r>
          </a:p>
          <a:p>
            <a:pPr marL="285750" lvl="1" indent="-285750">
              <a:lnSpc>
                <a:spcPct val="130000"/>
              </a:lnSpc>
              <a:spcBef>
                <a:spcPts val="0"/>
              </a:spcBef>
              <a:buFont typeface="Wingdings" panose="05000000000000000000" pitchFamily="2" charset="2"/>
              <a:buChar char="ü"/>
            </a:pPr>
            <a:r>
              <a:rPr lang="en-US" sz="1300" dirty="0"/>
              <a:t>Improve design characteristics: match or better the outstanding specifications and performance</a:t>
            </a:r>
            <a:br>
              <a:rPr lang="en-US" sz="1300" dirty="0"/>
            </a:br>
            <a:r>
              <a:rPr lang="en-US" sz="1300" dirty="0"/>
              <a:t>of our TQ4xx, EA40x and IQS45x proximity measurement systems</a:t>
            </a:r>
          </a:p>
          <a:p>
            <a:pPr marL="285750" lvl="1" indent="-285750">
              <a:lnSpc>
                <a:spcPct val="150000"/>
              </a:lnSpc>
              <a:spcBef>
                <a:spcPts val="0"/>
              </a:spcBef>
              <a:buFont typeface="Wingdings" panose="05000000000000000000" pitchFamily="2" charset="2"/>
              <a:buChar char="ü"/>
            </a:pPr>
            <a:r>
              <a:rPr lang="en-US" sz="1300" dirty="0"/>
              <a:t>Backward compatibility with existing TQ4xx, EA40x and IQS45x systems</a:t>
            </a:r>
          </a:p>
          <a:p>
            <a:pPr marL="285750" lvl="1" indent="-285750">
              <a:lnSpc>
                <a:spcPct val="150000"/>
              </a:lnSpc>
              <a:spcBef>
                <a:spcPts val="0"/>
              </a:spcBef>
              <a:buFont typeface="Wingdings" panose="05000000000000000000" pitchFamily="2" charset="2"/>
              <a:buChar char="ü"/>
            </a:pPr>
            <a:r>
              <a:rPr lang="en-US" sz="1300" dirty="0"/>
              <a:t>New IQS9xx platform for a low-power solution with a 4 to 20 mA current output (IQS910)</a:t>
            </a:r>
          </a:p>
          <a:p>
            <a:pPr marL="285750" lvl="1" indent="-285750">
              <a:lnSpc>
                <a:spcPct val="150000"/>
              </a:lnSpc>
              <a:spcBef>
                <a:spcPts val="0"/>
              </a:spcBef>
              <a:buFont typeface="Wingdings" panose="05000000000000000000" pitchFamily="2" charset="2"/>
              <a:buChar char="ü"/>
            </a:pPr>
            <a:r>
              <a:rPr lang="en-US" sz="1300" dirty="0"/>
              <a:t>New IQS9xx platform for a measurement chain able to withstand nuclear environments (IQS7xx)</a:t>
            </a:r>
          </a:p>
          <a:p>
            <a:pPr lvl="1">
              <a:lnSpc>
                <a:spcPct val="150000"/>
              </a:lnSpc>
              <a:spcBef>
                <a:spcPts val="0"/>
              </a:spcBef>
            </a:pPr>
            <a:endParaRPr lang="en-US" sz="1200" dirty="0"/>
          </a:p>
          <a:p>
            <a:pPr marL="179387" lvl="1" indent="0">
              <a:lnSpc>
                <a:spcPct val="150000"/>
              </a:lnSpc>
              <a:spcBef>
                <a:spcPts val="0"/>
              </a:spcBef>
              <a:buNone/>
            </a:pPr>
            <a:endParaRPr lang="en-US" b="1" dirty="0"/>
          </a:p>
        </p:txBody>
      </p:sp>
      <p:sp>
        <p:nvSpPr>
          <p:cNvPr id="11" name="Text Placeholder 8">
            <a:extLst>
              <a:ext uri="{FF2B5EF4-FFF2-40B4-BE49-F238E27FC236}">
                <a16:creationId xmlns:a16="http://schemas.microsoft.com/office/drawing/2014/main" id="{47FEB6BC-7D24-4AD5-A16C-D69C2C541A48}"/>
              </a:ext>
            </a:extLst>
          </p:cNvPr>
          <p:cNvSpPr>
            <a:spLocks noGrp="1"/>
          </p:cNvSpPr>
          <p:nvPr>
            <p:ph type="body" sz="half" idx="2"/>
          </p:nvPr>
        </p:nvSpPr>
        <p:spPr>
          <a:xfrm>
            <a:off x="539999" y="841105"/>
            <a:ext cx="9864000" cy="288000"/>
          </a:xfrm>
        </p:spPr>
        <p:txBody>
          <a:bodyPr/>
          <a:lstStyle/>
          <a:p>
            <a:r>
              <a:rPr lang="en-US" dirty="0"/>
              <a:t>Context</a:t>
            </a:r>
            <a:endParaRPr lang="en-GB" dirty="0"/>
          </a:p>
        </p:txBody>
      </p:sp>
    </p:spTree>
    <p:extLst>
      <p:ext uri="{BB962C8B-B14F-4D97-AF65-F5344CB8AC3E}">
        <p14:creationId xmlns:p14="http://schemas.microsoft.com/office/powerpoint/2010/main" val="31089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TQ9xx, EA90x and IQS9xx</a:t>
            </a:r>
            <a:r>
              <a:rPr lang="en-GB" dirty="0"/>
              <a:t> proximity measurement chains</a:t>
            </a:r>
            <a:endParaRPr lang="fr-CH" dirty="0"/>
          </a:p>
        </p:txBody>
      </p:sp>
      <p:sp>
        <p:nvSpPr>
          <p:cNvPr id="3" name="Content Placeholder 2"/>
          <p:cNvSpPr>
            <a:spLocks noGrp="1"/>
          </p:cNvSpPr>
          <p:nvPr>
            <p:ph idx="1"/>
          </p:nvPr>
        </p:nvSpPr>
        <p:spPr>
          <a:xfrm>
            <a:off x="539999" y="1357732"/>
            <a:ext cx="10691811" cy="4405397"/>
          </a:xfrm>
        </p:spPr>
        <p:txBody>
          <a:bodyPr>
            <a:noAutofit/>
          </a:bodyPr>
          <a:lstStyle/>
          <a:p>
            <a:pPr marL="0" indent="0">
              <a:lnSpc>
                <a:spcPct val="110000"/>
              </a:lnSpc>
              <a:spcBef>
                <a:spcPts val="600"/>
              </a:spcBef>
              <a:spcAft>
                <a:spcPts val="600"/>
              </a:spcAft>
              <a:buNone/>
            </a:pPr>
            <a:r>
              <a:rPr lang="en-US" sz="1200" b="1" dirty="0">
                <a:solidFill>
                  <a:schemeClr val="tx2"/>
                </a:solidFill>
              </a:rPr>
              <a:t>Standards and certifications</a:t>
            </a:r>
          </a:p>
          <a:p>
            <a:pPr>
              <a:lnSpc>
                <a:spcPct val="110000"/>
              </a:lnSpc>
              <a:spcBef>
                <a:spcPts val="600"/>
              </a:spcBef>
              <a:spcAft>
                <a:spcPts val="600"/>
              </a:spcAft>
              <a:buFont typeface="Wingdings 2" panose="05020102010507070707" pitchFamily="18" charset="2"/>
              <a:buChar char=""/>
            </a:pPr>
            <a:r>
              <a:rPr lang="en-US" sz="1200" dirty="0">
                <a:solidFill>
                  <a:schemeClr val="tx2"/>
                </a:solidFill>
              </a:rPr>
              <a:t>Fully API 670 5</a:t>
            </a:r>
            <a:r>
              <a:rPr lang="en-US" sz="1200" baseline="30000" dirty="0">
                <a:solidFill>
                  <a:schemeClr val="tx2"/>
                </a:solidFill>
              </a:rPr>
              <a:t>th</a:t>
            </a:r>
            <a:r>
              <a:rPr lang="en-US" sz="1200" dirty="0">
                <a:solidFill>
                  <a:schemeClr val="tx2"/>
                </a:solidFill>
              </a:rPr>
              <a:t> edition compliant</a:t>
            </a:r>
          </a:p>
          <a:p>
            <a:pPr>
              <a:lnSpc>
                <a:spcPct val="110000"/>
              </a:lnSpc>
              <a:spcBef>
                <a:spcPts val="600"/>
              </a:spcBef>
              <a:spcAft>
                <a:spcPts val="600"/>
              </a:spcAft>
              <a:buFont typeface="Wingdings 2" panose="05020102010507070707" pitchFamily="18" charset="2"/>
              <a:buChar char=""/>
            </a:pPr>
            <a:r>
              <a:rPr lang="en-US" sz="1200" dirty="0">
                <a:solidFill>
                  <a:schemeClr val="tx2"/>
                </a:solidFill>
              </a:rPr>
              <a:t>Ex certifications for many different regions and countries </a:t>
            </a:r>
          </a:p>
          <a:p>
            <a:pPr>
              <a:lnSpc>
                <a:spcPct val="110000"/>
              </a:lnSpc>
              <a:spcBef>
                <a:spcPts val="600"/>
              </a:spcBef>
              <a:spcAft>
                <a:spcPts val="600"/>
              </a:spcAft>
              <a:buFont typeface="Wingdings 2" panose="05020102010507070707" pitchFamily="18" charset="2"/>
              <a:buChar char=""/>
            </a:pPr>
            <a:r>
              <a:rPr lang="en-US" sz="1200" dirty="0">
                <a:solidFill>
                  <a:schemeClr val="tx2"/>
                </a:solidFill>
              </a:rPr>
              <a:t>SIL 2 certification by design for use in safety-related applications (functional safety contexts)</a:t>
            </a:r>
          </a:p>
          <a:p>
            <a:pPr marL="0" indent="0">
              <a:lnSpc>
                <a:spcPct val="110000"/>
              </a:lnSpc>
              <a:spcBef>
                <a:spcPts val="600"/>
              </a:spcBef>
              <a:spcAft>
                <a:spcPts val="600"/>
              </a:spcAft>
              <a:buNone/>
            </a:pPr>
            <a:endParaRPr lang="en-US" sz="1200" b="1" dirty="0">
              <a:solidFill>
                <a:schemeClr val="tx2"/>
              </a:solidFill>
            </a:endParaRPr>
          </a:p>
          <a:p>
            <a:pPr marL="0" indent="0">
              <a:lnSpc>
                <a:spcPct val="110000"/>
              </a:lnSpc>
              <a:spcBef>
                <a:spcPts val="600"/>
              </a:spcBef>
              <a:spcAft>
                <a:spcPts val="600"/>
              </a:spcAft>
              <a:buNone/>
            </a:pPr>
            <a:r>
              <a:rPr lang="en-US" sz="1200" b="1" dirty="0">
                <a:solidFill>
                  <a:schemeClr val="tx2"/>
                </a:solidFill>
              </a:rPr>
              <a:t>New features </a:t>
            </a:r>
          </a:p>
          <a:p>
            <a:pPr>
              <a:lnSpc>
                <a:spcPct val="110000"/>
              </a:lnSpc>
              <a:spcBef>
                <a:spcPts val="600"/>
              </a:spcBef>
              <a:spcAft>
                <a:spcPts val="600"/>
              </a:spcAft>
              <a:buFont typeface="Wingdings 2" panose="05020102010507070707" pitchFamily="18" charset="2"/>
              <a:buChar char="P"/>
            </a:pPr>
            <a:r>
              <a:rPr lang="en-US" sz="1200" dirty="0">
                <a:solidFill>
                  <a:schemeClr val="tx2"/>
                </a:solidFill>
              </a:rPr>
              <a:t>IQS900 “TEST” input/pin allows signal conditioner (including transfer function) to be easily tested in situ</a:t>
            </a:r>
          </a:p>
          <a:p>
            <a:pPr>
              <a:lnSpc>
                <a:spcPct val="110000"/>
              </a:lnSpc>
              <a:spcBef>
                <a:spcPts val="600"/>
              </a:spcBef>
              <a:spcAft>
                <a:spcPts val="600"/>
              </a:spcAft>
              <a:buFont typeface="Wingdings 2" panose="05020102010507070707" pitchFamily="18" charset="2"/>
              <a:buChar char="P"/>
            </a:pPr>
            <a:r>
              <a:rPr lang="en-US" sz="1200" dirty="0">
                <a:solidFill>
                  <a:schemeClr val="tx2"/>
                </a:solidFill>
              </a:rPr>
              <a:t>IQS900 “RAW output/pin allows senor and signal conditioner to be more easily tested in situ</a:t>
            </a:r>
          </a:p>
          <a:p>
            <a:pPr marL="0" indent="0">
              <a:lnSpc>
                <a:spcPct val="110000"/>
              </a:lnSpc>
              <a:spcBef>
                <a:spcPts val="600"/>
              </a:spcBef>
              <a:spcAft>
                <a:spcPts val="600"/>
              </a:spcAft>
              <a:buNone/>
            </a:pPr>
            <a:endParaRPr lang="en-US" sz="1200" b="1" dirty="0">
              <a:solidFill>
                <a:schemeClr val="tx2"/>
              </a:solidFill>
            </a:endParaRPr>
          </a:p>
          <a:p>
            <a:pPr marL="0" indent="0">
              <a:lnSpc>
                <a:spcPct val="110000"/>
              </a:lnSpc>
              <a:spcBef>
                <a:spcPts val="600"/>
              </a:spcBef>
              <a:spcAft>
                <a:spcPts val="600"/>
              </a:spcAft>
              <a:buNone/>
            </a:pPr>
            <a:r>
              <a:rPr lang="en-US" sz="1200" b="1" dirty="0">
                <a:solidFill>
                  <a:schemeClr val="tx2"/>
                </a:solidFill>
              </a:rPr>
              <a:t>Continuity </a:t>
            </a:r>
          </a:p>
          <a:p>
            <a:pPr>
              <a:lnSpc>
                <a:spcPct val="110000"/>
              </a:lnSpc>
              <a:spcBef>
                <a:spcPts val="600"/>
              </a:spcBef>
              <a:spcAft>
                <a:spcPts val="600"/>
              </a:spcAft>
              <a:buFont typeface="Wingdings 2" panose="05020102010507070707" pitchFamily="18" charset="2"/>
              <a:buChar char="P"/>
            </a:pPr>
            <a:r>
              <a:rPr lang="en-US" sz="1200" dirty="0">
                <a:solidFill>
                  <a:schemeClr val="tx2"/>
                </a:solidFill>
              </a:rPr>
              <a:t>Backward compatible with TQ4xx, EA40x and IQS45x systems</a:t>
            </a:r>
          </a:p>
          <a:p>
            <a:pPr>
              <a:lnSpc>
                <a:spcPct val="110000"/>
              </a:lnSpc>
              <a:spcBef>
                <a:spcPts val="600"/>
              </a:spcBef>
              <a:spcAft>
                <a:spcPts val="600"/>
              </a:spcAft>
              <a:buFont typeface="Wingdings 2" panose="05020102010507070707" pitchFamily="18" charset="2"/>
              <a:buChar char="P"/>
            </a:pPr>
            <a:r>
              <a:rPr lang="en-US" sz="1200" dirty="0">
                <a:solidFill>
                  <a:schemeClr val="tx2"/>
                </a:solidFill>
              </a:rPr>
              <a:t>Configurable IQS900 measurement range / sensitivity for different </a:t>
            </a:r>
            <a:r>
              <a:rPr lang="en-US" sz="1200" dirty="0" err="1">
                <a:solidFill>
                  <a:schemeClr val="tx2"/>
                </a:solidFill>
              </a:rPr>
              <a:t>TQxxx</a:t>
            </a:r>
            <a:r>
              <a:rPr lang="en-US" sz="1200" dirty="0">
                <a:solidFill>
                  <a:schemeClr val="tx2"/>
                </a:solidFill>
              </a:rPr>
              <a:t> sensors</a:t>
            </a:r>
          </a:p>
          <a:p>
            <a:pPr>
              <a:lnSpc>
                <a:spcPct val="110000"/>
              </a:lnSpc>
              <a:spcBef>
                <a:spcPts val="600"/>
              </a:spcBef>
              <a:spcAft>
                <a:spcPts val="600"/>
              </a:spcAft>
              <a:buFont typeface="Wingdings 2" panose="05020102010507070707" pitchFamily="18" charset="2"/>
              <a:buChar char="P"/>
            </a:pPr>
            <a:r>
              <a:rPr lang="en-US" sz="1200" dirty="0">
                <a:solidFill>
                  <a:schemeClr val="tx2"/>
                </a:solidFill>
              </a:rPr>
              <a:t>Current (2-wire) output for long distance signal transmission or voltage (3-wire) output</a:t>
            </a:r>
          </a:p>
        </p:txBody>
      </p:sp>
      <p:sp>
        <p:nvSpPr>
          <p:cNvPr id="4" name="Text Placeholder 3"/>
          <p:cNvSpPr>
            <a:spLocks noGrp="1"/>
          </p:cNvSpPr>
          <p:nvPr>
            <p:ph type="body" sz="half" idx="2"/>
          </p:nvPr>
        </p:nvSpPr>
        <p:spPr/>
        <p:txBody>
          <a:bodyPr/>
          <a:lstStyle/>
          <a:p>
            <a:r>
              <a:rPr lang="fr-CH" dirty="0"/>
              <a:t>Key </a:t>
            </a:r>
            <a:r>
              <a:rPr lang="en-US" dirty="0"/>
              <a:t>features and benefits</a:t>
            </a:r>
            <a:endParaRPr lang="fr-CH" dirty="0"/>
          </a:p>
        </p:txBody>
      </p:sp>
      <p:sp>
        <p:nvSpPr>
          <p:cNvPr id="5" name="Date Placeholder 4"/>
          <p:cNvSpPr>
            <a:spLocks noGrp="1"/>
          </p:cNvSpPr>
          <p:nvPr>
            <p:ph type="dt" sz="half" idx="10"/>
          </p:nvPr>
        </p:nvSpPr>
        <p:spPr/>
        <p:txBody>
          <a:bodyPr/>
          <a:lstStyle/>
          <a:p>
            <a:fld id="{28D14A9C-B0FF-4250-9E23-3FDD13E27F11}"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r>
              <a:rPr lang="en-GB" dirty="0">
                <a:solidFill>
                  <a:srgbClr val="333F48"/>
                </a:solidFill>
              </a:rPr>
              <a:t>- </a:t>
            </a:r>
            <a:fld id="{240553F3-40B0-4BFA-8684-D942AF6EAA45}" type="slidenum">
              <a:rPr lang="en-GB" smtClean="0">
                <a:solidFill>
                  <a:srgbClr val="333F48"/>
                </a:solidFill>
              </a:rPr>
              <a:pPr/>
              <a:t>3</a:t>
            </a:fld>
            <a:r>
              <a:rPr lang="en-GB" dirty="0">
                <a:solidFill>
                  <a:srgbClr val="333F48"/>
                </a:solidFill>
              </a:rPr>
              <a:t> -</a:t>
            </a:r>
          </a:p>
        </p:txBody>
      </p:sp>
      <p:pic>
        <p:nvPicPr>
          <p:cNvPr id="14" name="Picture 13" descr="\\vm.dom\ns1\data\New_TQ_EA_IQS\08 - Product Launch\01 - Pictures\TQ9xx proximity sensor and IQS9xx signal conditioner product phot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086" y="2905697"/>
            <a:ext cx="4192554" cy="1712189"/>
          </a:xfrm>
          <a:prstGeom prst="rect">
            <a:avLst/>
          </a:prstGeom>
          <a:noFill/>
          <a:ln>
            <a:noFill/>
          </a:ln>
        </p:spPr>
      </p:pic>
    </p:spTree>
    <p:extLst>
      <p:ext uri="{BB962C8B-B14F-4D97-AF65-F5344CB8AC3E}">
        <p14:creationId xmlns:p14="http://schemas.microsoft.com/office/powerpoint/2010/main" val="146110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Environmental and certifications </a:t>
            </a:r>
          </a:p>
        </p:txBody>
      </p:sp>
      <p:sp>
        <p:nvSpPr>
          <p:cNvPr id="8" name="Content Placeholder 7"/>
          <p:cNvSpPr>
            <a:spLocks noGrp="1"/>
          </p:cNvSpPr>
          <p:nvPr>
            <p:ph idx="1"/>
          </p:nvPr>
        </p:nvSpPr>
        <p:spPr>
          <a:xfrm>
            <a:off x="8430180" y="3742081"/>
            <a:ext cx="3433894" cy="714181"/>
          </a:xfrm>
        </p:spPr>
        <p:txBody>
          <a:bodyPr>
            <a:normAutofit/>
          </a:bodyPr>
          <a:lstStyle/>
          <a:p>
            <a:pPr marL="0" indent="0">
              <a:lnSpc>
                <a:spcPct val="120000"/>
              </a:lnSpc>
              <a:spcBef>
                <a:spcPts val="600"/>
              </a:spcBef>
              <a:buNone/>
            </a:pPr>
            <a:r>
              <a:rPr lang="en-US" sz="1200" b="1" dirty="0">
                <a:solidFill>
                  <a:schemeClr val="accent6"/>
                </a:solidFill>
              </a:rPr>
              <a:t>−40 </a:t>
            </a:r>
            <a:r>
              <a:rPr lang="en-US" sz="1200" dirty="0">
                <a:solidFill>
                  <a:schemeClr val="tx2"/>
                </a:solidFill>
              </a:rPr>
              <a:t>to 85</a:t>
            </a:r>
            <a:r>
              <a:rPr lang="en-US" sz="1200" dirty="0">
                <a:solidFill>
                  <a:schemeClr val="tx2"/>
                </a:solidFill>
                <a:latin typeface="Calibri" panose="020F0502020204030204" pitchFamily="34" charset="0"/>
                <a:cs typeface="Calibri" panose="020F0502020204030204" pitchFamily="34" charset="0"/>
              </a:rPr>
              <a:t> </a:t>
            </a:r>
            <a:r>
              <a:rPr lang="en-US" sz="1200" dirty="0">
                <a:solidFill>
                  <a:schemeClr val="tx2"/>
                </a:solidFill>
              </a:rPr>
              <a:t>°C for the IQS900</a:t>
            </a:r>
          </a:p>
          <a:p>
            <a:pPr marL="0" indent="0">
              <a:lnSpc>
                <a:spcPct val="120000"/>
              </a:lnSpc>
              <a:spcBef>
                <a:spcPts val="600"/>
              </a:spcBef>
              <a:buNone/>
            </a:pPr>
            <a:r>
              <a:rPr lang="en-US" sz="1200" dirty="0">
                <a:solidFill>
                  <a:schemeClr val="tx2"/>
                </a:solidFill>
              </a:rPr>
              <a:t>vs.  −35 to 85</a:t>
            </a:r>
            <a:r>
              <a:rPr lang="en-US" sz="1200" dirty="0">
                <a:solidFill>
                  <a:schemeClr val="tx2"/>
                </a:solidFill>
                <a:latin typeface="Calibri" panose="020F0502020204030204" pitchFamily="34" charset="0"/>
                <a:cs typeface="Calibri" panose="020F0502020204030204" pitchFamily="34" charset="0"/>
              </a:rPr>
              <a:t> </a:t>
            </a:r>
            <a:r>
              <a:rPr lang="en-US" sz="1200" dirty="0">
                <a:solidFill>
                  <a:schemeClr val="tx2"/>
                </a:solidFill>
              </a:rPr>
              <a:t>°C for the IQS450</a:t>
            </a:r>
          </a:p>
        </p:txBody>
      </p:sp>
      <p:sp>
        <p:nvSpPr>
          <p:cNvPr id="9" name="Text Placeholder 8"/>
          <p:cNvSpPr>
            <a:spLocks noGrp="1"/>
          </p:cNvSpPr>
          <p:nvPr>
            <p:ph type="body" sz="half" idx="2"/>
          </p:nvPr>
        </p:nvSpPr>
        <p:spPr/>
        <p:txBody>
          <a:bodyPr/>
          <a:lstStyle/>
          <a:p>
            <a:r>
              <a:rPr lang="en-US" dirty="0"/>
              <a:t>Technical improvements </a:t>
            </a:r>
            <a:endParaRPr lang="en-GB" dirty="0"/>
          </a:p>
        </p:txBody>
      </p:sp>
      <p:sp>
        <p:nvSpPr>
          <p:cNvPr id="2" name="Slide Number Placeholder 1"/>
          <p:cNvSpPr>
            <a:spLocks noGrp="1"/>
          </p:cNvSpPr>
          <p:nvPr>
            <p:ph type="sldNum" sz="quarter" idx="12"/>
          </p:nvPr>
        </p:nvSpPr>
        <p:spPr/>
        <p:txBody>
          <a:bodyPr/>
          <a:lstStyle/>
          <a:p>
            <a:r>
              <a:rPr lang="en-US" dirty="0"/>
              <a:t>- </a:t>
            </a:r>
            <a:fld id="{9EAC7680-6049-4CE8-B09C-EBA42AD265D3}" type="slidenum">
              <a:rPr lang="en-US" smtClean="0"/>
              <a:pPr/>
              <a:t>4</a:t>
            </a:fld>
            <a:r>
              <a:rPr lang="en-US" dirty="0"/>
              <a:t> -</a:t>
            </a:r>
          </a:p>
        </p:txBody>
      </p:sp>
      <p:pic>
        <p:nvPicPr>
          <p:cNvPr id="11" name="Picture 10"/>
          <p:cNvPicPr>
            <a:picLocks noChangeAspect="1"/>
          </p:cNvPicPr>
          <p:nvPr/>
        </p:nvPicPr>
        <p:blipFill>
          <a:blip r:embed="rId3"/>
          <a:stretch>
            <a:fillRect/>
          </a:stretch>
        </p:blipFill>
        <p:spPr>
          <a:xfrm>
            <a:off x="822502" y="3574695"/>
            <a:ext cx="583034" cy="391938"/>
          </a:xfrm>
          <a:prstGeom prst="rect">
            <a:avLst/>
          </a:prstGeom>
        </p:spPr>
      </p:pic>
      <p:sp>
        <p:nvSpPr>
          <p:cNvPr id="13" name="Date Placeholder 12"/>
          <p:cNvSpPr>
            <a:spLocks noGrp="1"/>
          </p:cNvSpPr>
          <p:nvPr>
            <p:ph type="dt" sz="half" idx="10"/>
          </p:nvPr>
        </p:nvSpPr>
        <p:spPr/>
        <p:txBody>
          <a:bodyPr/>
          <a:lstStyle/>
          <a:p>
            <a:fld id="{C2216B64-3DFD-4C5E-9354-3C19B1C54E35}" type="datetime1">
              <a:rPr lang="en-US" smtClean="0"/>
              <a:t>3/18/2022</a:t>
            </a:fld>
            <a:endParaRPr lang="en-GB" dirty="0"/>
          </a:p>
        </p:txBody>
      </p:sp>
      <p:sp>
        <p:nvSpPr>
          <p:cNvPr id="14" name="Footer Placeholder 13"/>
          <p:cNvSpPr>
            <a:spLocks noGrp="1"/>
          </p:cNvSpPr>
          <p:nvPr>
            <p:ph type="ftr" sz="quarter" idx="11"/>
          </p:nvPr>
        </p:nvSpPr>
        <p:spPr/>
        <p:txBody>
          <a:bodyPr/>
          <a:lstStyle/>
          <a:p>
            <a:r>
              <a:rPr lang="en-GB"/>
              <a:t>Meggitt vibro-meter TQ, EA and IQS9xx product introduction presentation</a:t>
            </a:r>
            <a:endParaRPr lang="en-GB" dirty="0"/>
          </a:p>
        </p:txBody>
      </p:sp>
      <p:pic>
        <p:nvPicPr>
          <p:cNvPr id="2050" name="Picture 2" descr="https://www.conformance.co.uk/adirectives/lib/exe/fetch.php?cache=&amp;media=ex-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91" y="1679890"/>
            <a:ext cx="583033" cy="5691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7057036" y="1740669"/>
            <a:ext cx="601149" cy="422295"/>
          </a:xfrm>
          <a:prstGeom prst="rect">
            <a:avLst/>
          </a:prstGeom>
        </p:spPr>
      </p:pic>
      <p:sp>
        <p:nvSpPr>
          <p:cNvPr id="18" name="Content Placeholder 7"/>
          <p:cNvSpPr txBox="1">
            <a:spLocks/>
          </p:cNvSpPr>
          <p:nvPr/>
        </p:nvSpPr>
        <p:spPr>
          <a:xfrm>
            <a:off x="1891397" y="3287830"/>
            <a:ext cx="3574964" cy="1168433"/>
          </a:xfrm>
          <a:prstGeom prst="rect">
            <a:avLst/>
          </a:prstGeom>
        </p:spPr>
        <p:txBody>
          <a:bodyPr vert="horz" lIns="0" tIns="0" rIns="0" bIns="0" rtlCol="0">
            <a:normAutofit fontScale="92500" lnSpcReduction="20000"/>
          </a:bodyPr>
          <a:lstStyle>
            <a:lvl1pPr marL="179388" indent="-179388" algn="l" defTabSz="914400" rtl="0" eaLnBrk="1" latinLnBrk="0" hangingPunct="1">
              <a:lnSpc>
                <a:spcPct val="90000"/>
              </a:lnSpc>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lgn="l" defTabSz="914400" rtl="0" eaLnBrk="1" latinLnBrk="0" hangingPunct="1">
              <a:lnSpc>
                <a:spcPct val="100000"/>
              </a:lnSpc>
              <a:spcBef>
                <a:spcPts val="900"/>
              </a:spcBef>
              <a:buClr>
                <a:schemeClr val="accent1"/>
              </a:buClr>
              <a:buFont typeface="Arial" panose="02000503000000020004" pitchFamily="50" charset="0"/>
              <a:buChar char="–"/>
              <a:defRPr sz="1400" b="0" kern="1200">
                <a:solidFill>
                  <a:schemeClr val="tx1"/>
                </a:solidFill>
                <a:latin typeface="+mn-lt"/>
                <a:ea typeface="+mn-ea"/>
                <a:cs typeface="+mn-cs"/>
              </a:defRPr>
            </a:lvl2pPr>
            <a:lvl3pPr marL="536575" indent="-177800" algn="l" defTabSz="914400" rtl="0" eaLnBrk="1" latinLnBrk="0" hangingPunct="1">
              <a:lnSpc>
                <a:spcPct val="90000"/>
              </a:lnSpc>
              <a:spcBef>
                <a:spcPts val="900"/>
              </a:spcBef>
              <a:buClr>
                <a:schemeClr val="accent1"/>
              </a:buClr>
              <a:buFont typeface="Wingdings 2" panose="05020102010507070707" pitchFamily="18" charset="2"/>
              <a:buChar char=""/>
              <a:tabLst/>
              <a:defRPr sz="1400" b="0" kern="1200">
                <a:solidFill>
                  <a:schemeClr val="tx1"/>
                </a:solidFill>
                <a:latin typeface="+mn-lt"/>
                <a:ea typeface="+mn-ea"/>
                <a:cs typeface="+mn-cs"/>
              </a:defRPr>
            </a:lvl3pPr>
            <a:lvl4pPr marL="715963"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4pPr>
            <a:lvl5pPr marL="895350"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179387" lvl="1" indent="0">
              <a:spcBef>
                <a:spcPts val="1200"/>
              </a:spcBef>
              <a:buNone/>
            </a:pPr>
            <a:r>
              <a:rPr lang="en-US" sz="1300" b="1" dirty="0">
                <a:solidFill>
                  <a:schemeClr val="accent6"/>
                </a:solidFill>
              </a:rPr>
              <a:t>Certification by TÜV SÜD</a:t>
            </a:r>
          </a:p>
          <a:p>
            <a:pPr marL="179387" lvl="1" indent="0">
              <a:lnSpc>
                <a:spcPct val="130000"/>
              </a:lnSpc>
              <a:spcBef>
                <a:spcPts val="1200"/>
              </a:spcBef>
              <a:buNone/>
            </a:pPr>
            <a:r>
              <a:rPr lang="en-US" sz="1300" dirty="0">
                <a:solidFill>
                  <a:schemeClr val="tx2"/>
                </a:solidFill>
              </a:rPr>
              <a:t>SIL 2 in accordance with IEC 61508</a:t>
            </a:r>
            <a:br>
              <a:rPr lang="en-US" sz="1300" dirty="0">
                <a:solidFill>
                  <a:schemeClr val="tx2"/>
                </a:solidFill>
              </a:rPr>
            </a:br>
            <a:r>
              <a:rPr lang="en-US" sz="1300" dirty="0">
                <a:solidFill>
                  <a:schemeClr val="tx2"/>
                </a:solidFill>
              </a:rPr>
              <a:t>(functional safety standard).</a:t>
            </a:r>
          </a:p>
          <a:p>
            <a:pPr marL="179387" lvl="1" indent="0">
              <a:spcBef>
                <a:spcPts val="1200"/>
              </a:spcBef>
              <a:buNone/>
            </a:pPr>
            <a:r>
              <a:rPr lang="en-US" sz="1300" dirty="0">
                <a:solidFill>
                  <a:schemeClr val="tx2"/>
                </a:solidFill>
              </a:rPr>
              <a:t>Cat 1 PL c in accordance with ISO 13849</a:t>
            </a:r>
            <a:br>
              <a:rPr lang="en-US" sz="1300" dirty="0">
                <a:solidFill>
                  <a:schemeClr val="tx2"/>
                </a:solidFill>
              </a:rPr>
            </a:br>
            <a:r>
              <a:rPr lang="en-US" sz="1300" dirty="0">
                <a:solidFill>
                  <a:schemeClr val="tx2"/>
                </a:solidFill>
              </a:rPr>
              <a:t>(safety of machinery standard).</a:t>
            </a:r>
          </a:p>
          <a:p>
            <a:pPr lvl="1">
              <a:spcBef>
                <a:spcPts val="1200"/>
              </a:spcBef>
            </a:pPr>
            <a:endParaRPr lang="en-US" sz="1200" dirty="0"/>
          </a:p>
        </p:txBody>
      </p:sp>
      <p:sp>
        <p:nvSpPr>
          <p:cNvPr id="3" name="Rectangle 2"/>
          <p:cNvSpPr/>
          <p:nvPr/>
        </p:nvSpPr>
        <p:spPr>
          <a:xfrm>
            <a:off x="1891397" y="1901575"/>
            <a:ext cx="3963364" cy="612475"/>
          </a:xfrm>
          <a:prstGeom prst="rect">
            <a:avLst/>
          </a:prstGeom>
        </p:spPr>
        <p:txBody>
          <a:bodyPr wrap="square">
            <a:spAutoFit/>
          </a:bodyPr>
          <a:lstStyle/>
          <a:p>
            <a:pPr>
              <a:lnSpc>
                <a:spcPct val="120000"/>
              </a:lnSpc>
              <a:spcBef>
                <a:spcPts val="600"/>
              </a:spcBef>
            </a:pPr>
            <a:r>
              <a:rPr lang="en-US" sz="1200" b="1" dirty="0">
                <a:solidFill>
                  <a:srgbClr val="658D1B"/>
                </a:solidFill>
              </a:rPr>
              <a:t>Ex </a:t>
            </a:r>
            <a:r>
              <a:rPr lang="en-US" sz="1200" b="1" dirty="0" err="1">
                <a:solidFill>
                  <a:srgbClr val="658D1B"/>
                </a:solidFill>
              </a:rPr>
              <a:t>ec</a:t>
            </a:r>
            <a:r>
              <a:rPr lang="en-US" sz="1200" b="1" dirty="0">
                <a:solidFill>
                  <a:srgbClr val="658D1B"/>
                </a:solidFill>
              </a:rPr>
              <a:t> G</a:t>
            </a:r>
            <a:r>
              <a:rPr lang="en-US" sz="1200" dirty="0">
                <a:solidFill>
                  <a:schemeClr val="tx2"/>
                </a:solidFill>
              </a:rPr>
              <a:t> and Ex </a:t>
            </a:r>
            <a:r>
              <a:rPr lang="en-US" sz="1200" dirty="0" err="1">
                <a:solidFill>
                  <a:schemeClr val="tx2"/>
                </a:solidFill>
              </a:rPr>
              <a:t>ia</a:t>
            </a:r>
            <a:r>
              <a:rPr lang="en-US" sz="1200" dirty="0">
                <a:solidFill>
                  <a:schemeClr val="tx2"/>
                </a:solidFill>
              </a:rPr>
              <a:t> G (gas) and </a:t>
            </a:r>
            <a:r>
              <a:rPr lang="en-US" sz="1200" b="1" dirty="0">
                <a:solidFill>
                  <a:srgbClr val="658D1B"/>
                </a:solidFill>
              </a:rPr>
              <a:t>Ex </a:t>
            </a:r>
            <a:r>
              <a:rPr lang="en-US" sz="1200" b="1" dirty="0" err="1">
                <a:solidFill>
                  <a:srgbClr val="658D1B"/>
                </a:solidFill>
              </a:rPr>
              <a:t>ia</a:t>
            </a:r>
            <a:r>
              <a:rPr lang="en-US" sz="1200" b="1" dirty="0">
                <a:solidFill>
                  <a:srgbClr val="658D1B"/>
                </a:solidFill>
              </a:rPr>
              <a:t> D (dust)</a:t>
            </a:r>
            <a:r>
              <a:rPr lang="en-US" sz="1200" b="1" dirty="0">
                <a:solidFill>
                  <a:schemeClr val="accent6"/>
                </a:solidFill>
              </a:rPr>
              <a:t> </a:t>
            </a:r>
          </a:p>
          <a:p>
            <a:pPr>
              <a:lnSpc>
                <a:spcPct val="120000"/>
              </a:lnSpc>
              <a:spcBef>
                <a:spcPts val="600"/>
              </a:spcBef>
            </a:pPr>
            <a:r>
              <a:rPr lang="en-US" sz="1200" dirty="0">
                <a:solidFill>
                  <a:schemeClr val="tx2"/>
                </a:solidFill>
              </a:rPr>
              <a:t>vs.  Ex </a:t>
            </a:r>
            <a:r>
              <a:rPr lang="en-US" sz="1200" dirty="0" err="1">
                <a:solidFill>
                  <a:schemeClr val="tx2"/>
                </a:solidFill>
              </a:rPr>
              <a:t>nA</a:t>
            </a:r>
            <a:r>
              <a:rPr lang="en-US" sz="1200" dirty="0">
                <a:solidFill>
                  <a:schemeClr val="tx2"/>
                </a:solidFill>
              </a:rPr>
              <a:t> G and Ex </a:t>
            </a:r>
            <a:r>
              <a:rPr lang="en-US" sz="1200" dirty="0" err="1">
                <a:solidFill>
                  <a:schemeClr val="tx2"/>
                </a:solidFill>
              </a:rPr>
              <a:t>ia</a:t>
            </a:r>
            <a:r>
              <a:rPr lang="en-US" sz="1200" dirty="0">
                <a:solidFill>
                  <a:schemeClr val="tx2"/>
                </a:solidFill>
              </a:rPr>
              <a:t> G (gas) for the TQ/EA/IQS45x</a:t>
            </a:r>
          </a:p>
        </p:txBody>
      </p:sp>
      <p:sp>
        <p:nvSpPr>
          <p:cNvPr id="5" name="Rectangle 4"/>
          <p:cNvSpPr/>
          <p:nvPr/>
        </p:nvSpPr>
        <p:spPr>
          <a:xfrm>
            <a:off x="8430181" y="1705964"/>
            <a:ext cx="3269820" cy="1354217"/>
          </a:xfrm>
          <a:prstGeom prst="rect">
            <a:avLst/>
          </a:prstGeom>
        </p:spPr>
        <p:txBody>
          <a:bodyPr wrap="square">
            <a:spAutoFit/>
          </a:bodyPr>
          <a:lstStyle/>
          <a:p>
            <a:pPr>
              <a:lnSpc>
                <a:spcPct val="120000"/>
              </a:lnSpc>
              <a:spcBef>
                <a:spcPts val="1200"/>
              </a:spcBef>
            </a:pPr>
            <a:r>
              <a:rPr lang="en-US" sz="1200" dirty="0">
                <a:solidFill>
                  <a:schemeClr val="tx2"/>
                </a:solidFill>
              </a:rPr>
              <a:t>Tested for EMC against </a:t>
            </a:r>
            <a:r>
              <a:rPr lang="en-US" sz="1200" b="1" dirty="0">
                <a:solidFill>
                  <a:schemeClr val="accent6"/>
                </a:solidFill>
              </a:rPr>
              <a:t>EN 61326-3-2 </a:t>
            </a:r>
            <a:r>
              <a:rPr lang="en-US" sz="1200" dirty="0">
                <a:solidFill>
                  <a:schemeClr val="tx2"/>
                </a:solidFill>
              </a:rPr>
              <a:t>by an accredited laboratory in accordance with IEC 61508 (SIL) regulations.</a:t>
            </a:r>
          </a:p>
          <a:p>
            <a:pPr>
              <a:lnSpc>
                <a:spcPct val="120000"/>
              </a:lnSpc>
              <a:spcBef>
                <a:spcPts val="1200"/>
              </a:spcBef>
            </a:pPr>
            <a:r>
              <a:rPr lang="en-US" sz="1200" b="1" dirty="0">
                <a:solidFill>
                  <a:srgbClr val="658D1B"/>
                </a:solidFill>
              </a:rPr>
              <a:t>New grounding concept</a:t>
            </a:r>
            <a:r>
              <a:rPr lang="en-US" sz="1200" dirty="0">
                <a:solidFill>
                  <a:schemeClr val="tx2"/>
                </a:solidFill>
              </a:rPr>
              <a:t> improves</a:t>
            </a:r>
            <a:br>
              <a:rPr lang="en-US" sz="1200" dirty="0">
                <a:solidFill>
                  <a:schemeClr val="tx2"/>
                </a:solidFill>
              </a:rPr>
            </a:br>
            <a:r>
              <a:rPr lang="en-US" sz="1200" dirty="0">
                <a:solidFill>
                  <a:schemeClr val="tx2"/>
                </a:solidFill>
              </a:rPr>
              <a:t>frame-voltage immunity.</a:t>
            </a:r>
          </a:p>
        </p:txBody>
      </p:sp>
      <p:sp>
        <p:nvSpPr>
          <p:cNvPr id="6" name="Rectangle 5"/>
          <p:cNvSpPr/>
          <p:nvPr/>
        </p:nvSpPr>
        <p:spPr>
          <a:xfrm>
            <a:off x="347096" y="2253710"/>
            <a:ext cx="1343638" cy="276999"/>
          </a:xfrm>
          <a:prstGeom prst="rect">
            <a:avLst/>
          </a:prstGeom>
        </p:spPr>
        <p:txBody>
          <a:bodyPr wrap="none">
            <a:spAutoFit/>
          </a:bodyPr>
          <a:lstStyle/>
          <a:p>
            <a:pPr algn="ctr">
              <a:spcBef>
                <a:spcPts val="2400"/>
              </a:spcBef>
            </a:pPr>
            <a:r>
              <a:rPr lang="en-US" sz="1200" b="1" dirty="0">
                <a:solidFill>
                  <a:schemeClr val="tx2"/>
                </a:solidFill>
              </a:rPr>
              <a:t>Ex certifications</a:t>
            </a:r>
          </a:p>
        </p:txBody>
      </p:sp>
      <p:sp>
        <p:nvSpPr>
          <p:cNvPr id="10" name="Rectangle 9"/>
          <p:cNvSpPr/>
          <p:nvPr/>
        </p:nvSpPr>
        <p:spPr>
          <a:xfrm>
            <a:off x="747333" y="3994134"/>
            <a:ext cx="643125" cy="276999"/>
          </a:xfrm>
          <a:prstGeom prst="rect">
            <a:avLst/>
          </a:prstGeom>
        </p:spPr>
        <p:txBody>
          <a:bodyPr wrap="none">
            <a:spAutoFit/>
          </a:bodyPr>
          <a:lstStyle/>
          <a:p>
            <a:pPr algn="ctr">
              <a:spcBef>
                <a:spcPts val="2400"/>
              </a:spcBef>
            </a:pPr>
            <a:r>
              <a:rPr lang="en-US" sz="1200" b="1" dirty="0">
                <a:solidFill>
                  <a:schemeClr val="tx2"/>
                </a:solidFill>
              </a:rPr>
              <a:t>Safety</a:t>
            </a:r>
            <a:endParaRPr lang="en-US" sz="1200" b="1" dirty="0">
              <a:solidFill>
                <a:schemeClr val="accent6"/>
              </a:solidFill>
            </a:endParaRPr>
          </a:p>
        </p:txBody>
      </p:sp>
      <p:sp>
        <p:nvSpPr>
          <p:cNvPr id="19" name="Rectangle 18"/>
          <p:cNvSpPr/>
          <p:nvPr/>
        </p:nvSpPr>
        <p:spPr>
          <a:xfrm>
            <a:off x="6285041" y="2220585"/>
            <a:ext cx="2145139" cy="276999"/>
          </a:xfrm>
          <a:prstGeom prst="rect">
            <a:avLst/>
          </a:prstGeom>
        </p:spPr>
        <p:txBody>
          <a:bodyPr wrap="none">
            <a:spAutoFit/>
          </a:bodyPr>
          <a:lstStyle/>
          <a:p>
            <a:pPr algn="ctr">
              <a:spcBef>
                <a:spcPts val="2400"/>
              </a:spcBef>
            </a:pPr>
            <a:r>
              <a:rPr lang="en-US" sz="1200" b="1" dirty="0">
                <a:solidFill>
                  <a:schemeClr val="tx2"/>
                </a:solidFill>
              </a:rPr>
              <a:t>RF emission / susceptibility</a:t>
            </a:r>
          </a:p>
        </p:txBody>
      </p:sp>
      <p:sp>
        <p:nvSpPr>
          <p:cNvPr id="20" name="Rectangle 19"/>
          <p:cNvSpPr/>
          <p:nvPr/>
        </p:nvSpPr>
        <p:spPr>
          <a:xfrm>
            <a:off x="6352367" y="3753558"/>
            <a:ext cx="1909497" cy="276999"/>
          </a:xfrm>
          <a:prstGeom prst="rect">
            <a:avLst/>
          </a:prstGeom>
        </p:spPr>
        <p:txBody>
          <a:bodyPr wrap="none">
            <a:spAutoFit/>
          </a:bodyPr>
          <a:lstStyle/>
          <a:p>
            <a:pPr algn="ctr"/>
            <a:r>
              <a:rPr lang="en-US" sz="1200" b="1" dirty="0">
                <a:solidFill>
                  <a:schemeClr val="tx2"/>
                </a:solidFill>
              </a:rPr>
              <a:t>Operating temperature</a:t>
            </a:r>
          </a:p>
        </p:txBody>
      </p:sp>
      <p:cxnSp>
        <p:nvCxnSpPr>
          <p:cNvPr id="22" name="Straight Connector 21"/>
          <p:cNvCxnSpPr/>
          <p:nvPr/>
        </p:nvCxnSpPr>
        <p:spPr>
          <a:xfrm>
            <a:off x="6096000" y="1179409"/>
            <a:ext cx="0" cy="3276853"/>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a:stretch>
            <a:fillRect/>
          </a:stretch>
        </p:blipFill>
        <p:spPr>
          <a:xfrm>
            <a:off x="3199938" y="5246774"/>
            <a:ext cx="5792125" cy="772284"/>
          </a:xfrm>
          <a:prstGeom prst="rect">
            <a:avLst/>
          </a:prstGeom>
        </p:spPr>
      </p:pic>
      <p:sp>
        <p:nvSpPr>
          <p:cNvPr id="16" name="TextBox 15"/>
          <p:cNvSpPr txBox="1"/>
          <p:nvPr/>
        </p:nvSpPr>
        <p:spPr>
          <a:xfrm>
            <a:off x="4349280" y="4970883"/>
            <a:ext cx="3493441" cy="276999"/>
          </a:xfrm>
          <a:prstGeom prst="rect">
            <a:avLst/>
          </a:prstGeom>
          <a:noFill/>
        </p:spPr>
        <p:txBody>
          <a:bodyPr wrap="square" rtlCol="0">
            <a:spAutoFit/>
          </a:bodyPr>
          <a:lstStyle/>
          <a:p>
            <a:pPr algn="ctr"/>
            <a:r>
              <a:rPr lang="en-US" sz="1200" dirty="0">
                <a:solidFill>
                  <a:srgbClr val="000000"/>
                </a:solidFill>
              </a:rPr>
              <a:t>Certified for use throughout the world</a:t>
            </a:r>
            <a:endParaRPr lang="fr-CH" sz="1200" dirty="0">
              <a:solidFill>
                <a:srgbClr val="000000"/>
              </a:solidFill>
            </a:endParaRPr>
          </a:p>
        </p:txBody>
      </p:sp>
    </p:spTree>
    <p:extLst>
      <p:ext uri="{BB962C8B-B14F-4D97-AF65-F5344CB8AC3E}">
        <p14:creationId xmlns:p14="http://schemas.microsoft.com/office/powerpoint/2010/main" val="313862398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System compatibility </a:t>
            </a:r>
          </a:p>
        </p:txBody>
      </p:sp>
      <p:sp>
        <p:nvSpPr>
          <p:cNvPr id="2" name="Slide Number Placeholder 1"/>
          <p:cNvSpPr>
            <a:spLocks noGrp="1"/>
          </p:cNvSpPr>
          <p:nvPr>
            <p:ph type="sldNum" sz="quarter" idx="12"/>
          </p:nvPr>
        </p:nvSpPr>
        <p:spPr/>
        <p:txBody>
          <a:bodyPr/>
          <a:lstStyle/>
          <a:p>
            <a:r>
              <a:rPr lang="en-US" dirty="0"/>
              <a:t>- </a:t>
            </a:r>
            <a:fld id="{9EAC7680-6049-4CE8-B09C-EBA42AD265D3}" type="slidenum">
              <a:rPr lang="en-US" smtClean="0"/>
              <a:pPr/>
              <a:t>5</a:t>
            </a:fld>
            <a:r>
              <a:rPr lang="en-US" dirty="0"/>
              <a:t> -</a:t>
            </a:r>
          </a:p>
        </p:txBody>
      </p:sp>
      <p:sp>
        <p:nvSpPr>
          <p:cNvPr id="13" name="Date Placeholder 12"/>
          <p:cNvSpPr>
            <a:spLocks noGrp="1"/>
          </p:cNvSpPr>
          <p:nvPr>
            <p:ph type="dt" sz="half" idx="10"/>
          </p:nvPr>
        </p:nvSpPr>
        <p:spPr/>
        <p:txBody>
          <a:bodyPr/>
          <a:lstStyle/>
          <a:p>
            <a:fld id="{9A68F812-FA49-499D-89C2-3A75683A590B}" type="datetime1">
              <a:rPr lang="en-US" smtClean="0"/>
              <a:t>3/18/2022</a:t>
            </a:fld>
            <a:endParaRPr lang="en-GB" dirty="0"/>
          </a:p>
        </p:txBody>
      </p:sp>
      <p:sp>
        <p:nvSpPr>
          <p:cNvPr id="14" name="Footer Placeholder 13"/>
          <p:cNvSpPr>
            <a:spLocks noGrp="1"/>
          </p:cNvSpPr>
          <p:nvPr>
            <p:ph type="ftr" sz="quarter" idx="11"/>
          </p:nvPr>
        </p:nvSpPr>
        <p:spPr/>
        <p:txBody>
          <a:bodyPr/>
          <a:lstStyle/>
          <a:p>
            <a:r>
              <a:rPr lang="en-GB"/>
              <a:t>Meggitt vibro-meter TQ, EA and IQS9xx product introduction presentation</a:t>
            </a:r>
            <a:endParaRPr lang="en-GB" dirty="0"/>
          </a:p>
        </p:txBody>
      </p:sp>
      <p:pic>
        <p:nvPicPr>
          <p:cNvPr id="5" name="Picture 4"/>
          <p:cNvPicPr>
            <a:picLocks noChangeAspect="1"/>
          </p:cNvPicPr>
          <p:nvPr/>
        </p:nvPicPr>
        <p:blipFill rotWithShape="1">
          <a:blip r:embed="rId3"/>
          <a:srcRect t="15368" b="15468"/>
          <a:stretch/>
        </p:blipFill>
        <p:spPr>
          <a:xfrm>
            <a:off x="1505166" y="3052440"/>
            <a:ext cx="2559757" cy="1728924"/>
          </a:xfrm>
          <a:prstGeom prst="rect">
            <a:avLst/>
          </a:prstGeom>
        </p:spPr>
      </p:pic>
      <p:sp>
        <p:nvSpPr>
          <p:cNvPr id="10" name="Text Placeholder 8"/>
          <p:cNvSpPr txBox="1">
            <a:spLocks/>
          </p:cNvSpPr>
          <p:nvPr/>
        </p:nvSpPr>
        <p:spPr>
          <a:xfrm>
            <a:off x="1140346" y="2481963"/>
            <a:ext cx="3289398" cy="100154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400" dirty="0"/>
              <a:t>Improved output characteristics for better monitoring system compatibility</a:t>
            </a:r>
            <a:endParaRPr lang="en-GB" sz="1400" dirty="0"/>
          </a:p>
        </p:txBody>
      </p:sp>
      <p:sp>
        <p:nvSpPr>
          <p:cNvPr id="3" name="Text Placeholder 2"/>
          <p:cNvSpPr>
            <a:spLocks noGrp="1"/>
          </p:cNvSpPr>
          <p:nvPr>
            <p:ph type="body" sz="half" idx="2"/>
          </p:nvPr>
        </p:nvSpPr>
        <p:spPr/>
        <p:txBody>
          <a:bodyPr/>
          <a:lstStyle/>
          <a:p>
            <a:r>
              <a:rPr lang="en-US" dirty="0"/>
              <a:t>Technical improvements </a:t>
            </a:r>
          </a:p>
        </p:txBody>
      </p:sp>
      <p:cxnSp>
        <p:nvCxnSpPr>
          <p:cNvPr id="11" name="Straight Connector 10"/>
          <p:cNvCxnSpPr/>
          <p:nvPr/>
        </p:nvCxnSpPr>
        <p:spPr>
          <a:xfrm>
            <a:off x="4784725" y="1647825"/>
            <a:ext cx="0" cy="3033297"/>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148234" y="3388550"/>
            <a:ext cx="6096000" cy="1412694"/>
          </a:xfrm>
          <a:prstGeom prst="rect">
            <a:avLst/>
          </a:prstGeom>
        </p:spPr>
        <p:txBody>
          <a:bodyPr>
            <a:spAutoFit/>
          </a:bodyPr>
          <a:lstStyle/>
          <a:p>
            <a:pPr marL="0" lvl="1">
              <a:lnSpc>
                <a:spcPct val="150000"/>
              </a:lnSpc>
            </a:pPr>
            <a:r>
              <a:rPr lang="en-US" sz="1400" b="1" dirty="0">
                <a:solidFill>
                  <a:schemeClr val="tx2"/>
                </a:solidFill>
              </a:rPr>
              <a:t>Voltage (3-wire) signal transmission</a:t>
            </a:r>
          </a:p>
          <a:p>
            <a:pPr marL="171450" lvl="1" indent="-171450">
              <a:lnSpc>
                <a:spcPct val="120000"/>
              </a:lnSpc>
              <a:buClr>
                <a:srgbClr val="C4D600"/>
              </a:buClr>
              <a:buFont typeface="Wingdings" panose="05000000000000000000" pitchFamily="2" charset="2"/>
              <a:buChar char="ü"/>
            </a:pPr>
            <a:r>
              <a:rPr lang="en-US" sz="1200" dirty="0">
                <a:solidFill>
                  <a:schemeClr val="tx2"/>
                </a:solidFill>
              </a:rPr>
              <a:t>IQS900 output impedance: </a:t>
            </a:r>
            <a:r>
              <a:rPr lang="en-US" sz="1200" b="1" dirty="0">
                <a:solidFill>
                  <a:srgbClr val="658D1B"/>
                </a:solidFill>
              </a:rPr>
              <a:t>&lt;</a:t>
            </a:r>
            <a:r>
              <a:rPr lang="en-US" sz="1200" b="1" dirty="0">
                <a:solidFill>
                  <a:srgbClr val="658D1B"/>
                </a:solidFill>
                <a:latin typeface="Calibri" panose="020F0502020204030204" pitchFamily="34" charset="0"/>
                <a:cs typeface="Calibri" panose="020F0502020204030204" pitchFamily="34" charset="0"/>
              </a:rPr>
              <a:t> </a:t>
            </a:r>
            <a:r>
              <a:rPr lang="en-US" sz="1200" b="1" dirty="0">
                <a:solidFill>
                  <a:srgbClr val="658D1B"/>
                </a:solidFill>
              </a:rPr>
              <a:t>100 Ω (DC) / &lt;</a:t>
            </a:r>
            <a:r>
              <a:rPr lang="en-US" sz="1200" b="1" dirty="0">
                <a:solidFill>
                  <a:srgbClr val="658D1B"/>
                </a:solidFill>
                <a:latin typeface="Calibri" panose="020F0502020204030204" pitchFamily="34" charset="0"/>
                <a:cs typeface="Calibri" panose="020F0502020204030204" pitchFamily="34" charset="0"/>
              </a:rPr>
              <a:t> </a:t>
            </a:r>
            <a:r>
              <a:rPr lang="en-US" sz="1200" b="1" dirty="0">
                <a:solidFill>
                  <a:srgbClr val="658D1B"/>
                </a:solidFill>
              </a:rPr>
              <a:t>300 Ω (20 kHz)</a:t>
            </a:r>
            <a:br>
              <a:rPr lang="en-US" sz="1200" dirty="0">
                <a:solidFill>
                  <a:schemeClr val="tx2"/>
                </a:solidFill>
              </a:rPr>
            </a:br>
            <a:r>
              <a:rPr lang="en-US" sz="1200" dirty="0">
                <a:solidFill>
                  <a:schemeClr val="tx2"/>
                </a:solidFill>
              </a:rPr>
              <a:t>vs.  &lt;</a:t>
            </a:r>
            <a:r>
              <a:rPr lang="en-US" sz="1200" dirty="0">
                <a:solidFill>
                  <a:schemeClr val="tx2"/>
                </a:solidFill>
                <a:latin typeface="Calibri" panose="020F0502020204030204" pitchFamily="34" charset="0"/>
                <a:cs typeface="Calibri" panose="020F0502020204030204" pitchFamily="34" charset="0"/>
              </a:rPr>
              <a:t> </a:t>
            </a:r>
            <a:r>
              <a:rPr lang="en-US" sz="1200" dirty="0">
                <a:solidFill>
                  <a:schemeClr val="tx2"/>
                </a:solidFill>
              </a:rPr>
              <a:t>435 Ω (DC) / &lt;</a:t>
            </a:r>
            <a:r>
              <a:rPr lang="en-US" sz="1200" dirty="0">
                <a:solidFill>
                  <a:schemeClr val="tx2"/>
                </a:solidFill>
                <a:latin typeface="Calibri" panose="020F0502020204030204" pitchFamily="34" charset="0"/>
                <a:cs typeface="Calibri" panose="020F0502020204030204" pitchFamily="34" charset="0"/>
              </a:rPr>
              <a:t> </a:t>
            </a:r>
            <a:r>
              <a:rPr lang="en-US" sz="1200" dirty="0">
                <a:solidFill>
                  <a:schemeClr val="tx2"/>
                </a:solidFill>
              </a:rPr>
              <a:t>800 Ω (20 kHz) for the IQS450</a:t>
            </a:r>
          </a:p>
          <a:p>
            <a:pPr marL="628650" lvl="2" indent="-171450">
              <a:lnSpc>
                <a:spcPct val="150000"/>
              </a:lnSpc>
              <a:buClr>
                <a:srgbClr val="C4D600"/>
              </a:buClr>
              <a:buFont typeface="Wingdings" panose="05000000000000000000" pitchFamily="2" charset="2"/>
              <a:buChar char="ü"/>
            </a:pPr>
            <a:r>
              <a:rPr lang="en-US" sz="1200" b="1" dirty="0">
                <a:solidFill>
                  <a:srgbClr val="658D1B"/>
                </a:solidFill>
              </a:rPr>
              <a:t>Improved voltage output signal transmission compared to IQS450</a:t>
            </a:r>
          </a:p>
          <a:p>
            <a:pPr marL="171450" lvl="1" indent="-171450">
              <a:lnSpc>
                <a:spcPct val="150000"/>
              </a:lnSpc>
              <a:buClr>
                <a:srgbClr val="C4D600"/>
              </a:buClr>
              <a:buFont typeface="Wingdings" panose="05000000000000000000" pitchFamily="2" charset="2"/>
              <a:buChar char="ü"/>
            </a:pPr>
            <a:r>
              <a:rPr lang="en-US" sz="1200" dirty="0">
                <a:solidFill>
                  <a:schemeClr val="tx2"/>
                </a:solidFill>
              </a:rPr>
              <a:t>Recommended m</a:t>
            </a:r>
            <a:r>
              <a:rPr lang="en-US" sz="1200" dirty="0"/>
              <a:t>onitoring system input impedance: &gt; 50 </a:t>
            </a:r>
            <a:r>
              <a:rPr lang="en-US" sz="1200" dirty="0" err="1"/>
              <a:t>kΩ</a:t>
            </a:r>
            <a:r>
              <a:rPr lang="en-US" sz="1200" dirty="0"/>
              <a:t> </a:t>
            </a:r>
          </a:p>
        </p:txBody>
      </p:sp>
      <p:sp>
        <p:nvSpPr>
          <p:cNvPr id="6" name="Rectangle 5"/>
          <p:cNvSpPr/>
          <p:nvPr/>
        </p:nvSpPr>
        <p:spPr>
          <a:xfrm>
            <a:off x="5148234" y="1521505"/>
            <a:ext cx="6096000" cy="1135696"/>
          </a:xfrm>
          <a:prstGeom prst="rect">
            <a:avLst/>
          </a:prstGeom>
        </p:spPr>
        <p:txBody>
          <a:bodyPr>
            <a:spAutoFit/>
          </a:bodyPr>
          <a:lstStyle/>
          <a:p>
            <a:pPr>
              <a:lnSpc>
                <a:spcPct val="150000"/>
              </a:lnSpc>
            </a:pPr>
            <a:r>
              <a:rPr lang="en-US" sz="1400" b="1" dirty="0">
                <a:solidFill>
                  <a:schemeClr val="tx2"/>
                </a:solidFill>
              </a:rPr>
              <a:t>Current (2-wire) signal transmission</a:t>
            </a:r>
          </a:p>
          <a:p>
            <a:pPr marL="171450" indent="-171450">
              <a:lnSpc>
                <a:spcPct val="120000"/>
              </a:lnSpc>
              <a:buClr>
                <a:srgbClr val="C4D600"/>
              </a:buClr>
              <a:buFont typeface="Wingdings" panose="05000000000000000000" pitchFamily="2" charset="2"/>
              <a:buChar char="ü"/>
            </a:pPr>
            <a:r>
              <a:rPr lang="en-US" sz="1200" dirty="0">
                <a:solidFill>
                  <a:schemeClr val="tx2"/>
                </a:solidFill>
              </a:rPr>
              <a:t>IQS900 output impedance: &gt;</a:t>
            </a:r>
            <a:r>
              <a:rPr lang="en-US" sz="1200" dirty="0">
                <a:solidFill>
                  <a:schemeClr val="tx2"/>
                </a:solidFill>
                <a:latin typeface="Calibri" panose="020F0502020204030204" pitchFamily="34" charset="0"/>
                <a:cs typeface="Calibri" panose="020F0502020204030204" pitchFamily="34" charset="0"/>
              </a:rPr>
              <a:t> </a:t>
            </a:r>
            <a:r>
              <a:rPr lang="en-US" sz="1200" dirty="0">
                <a:solidFill>
                  <a:schemeClr val="tx2"/>
                </a:solidFill>
              </a:rPr>
              <a:t>60 </a:t>
            </a:r>
            <a:r>
              <a:rPr lang="en-US" sz="1200" dirty="0" err="1">
                <a:solidFill>
                  <a:schemeClr val="tx2"/>
                </a:solidFill>
              </a:rPr>
              <a:t>kΩ</a:t>
            </a:r>
            <a:br>
              <a:rPr lang="en-US" sz="1200" dirty="0">
                <a:solidFill>
                  <a:schemeClr val="tx2"/>
                </a:solidFill>
              </a:rPr>
            </a:br>
            <a:r>
              <a:rPr lang="en-US" sz="1200" dirty="0">
                <a:solidFill>
                  <a:schemeClr val="tx2"/>
                </a:solidFill>
              </a:rPr>
              <a:t>vs.  not defined for the IQS450 </a:t>
            </a:r>
          </a:p>
          <a:p>
            <a:pPr marL="171450" lvl="1" indent="-171450">
              <a:lnSpc>
                <a:spcPct val="150000"/>
              </a:lnSpc>
              <a:buClr>
                <a:srgbClr val="C4D600"/>
              </a:buClr>
              <a:buFont typeface="Wingdings" panose="05000000000000000000" pitchFamily="2" charset="2"/>
              <a:buChar char="ü"/>
            </a:pPr>
            <a:r>
              <a:rPr lang="en-US" sz="1200" dirty="0">
                <a:solidFill>
                  <a:schemeClr val="tx2"/>
                </a:solidFill>
              </a:rPr>
              <a:t>Recommended monitoring system input impedance: &lt;</a:t>
            </a:r>
            <a:r>
              <a:rPr lang="en-US" sz="1200" dirty="0">
                <a:solidFill>
                  <a:schemeClr val="tx2"/>
                </a:solidFill>
                <a:latin typeface="Calibri" panose="020F0502020204030204" pitchFamily="34" charset="0"/>
                <a:cs typeface="Calibri" panose="020F0502020204030204" pitchFamily="34" charset="0"/>
              </a:rPr>
              <a:t> </a:t>
            </a:r>
            <a:r>
              <a:rPr lang="en-US" sz="1200" dirty="0">
                <a:solidFill>
                  <a:schemeClr val="tx2"/>
                </a:solidFill>
              </a:rPr>
              <a:t>350 Ω </a:t>
            </a:r>
          </a:p>
        </p:txBody>
      </p:sp>
    </p:spTree>
    <p:extLst>
      <p:ext uri="{BB962C8B-B14F-4D97-AF65-F5344CB8AC3E}">
        <p14:creationId xmlns:p14="http://schemas.microsoft.com/office/powerpoint/2010/main" val="261969321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Fully compliant with API 670 5</a:t>
            </a:r>
            <a:r>
              <a:rPr lang="en-GB" baseline="30000" dirty="0"/>
              <a:t>th</a:t>
            </a:r>
            <a:r>
              <a:rPr lang="en-GB" dirty="0"/>
              <a:t> edition</a:t>
            </a:r>
            <a:endParaRPr lang="fr-CH" dirty="0"/>
          </a:p>
        </p:txBody>
      </p:sp>
      <p:sp>
        <p:nvSpPr>
          <p:cNvPr id="3" name="Content Placeholder 2"/>
          <p:cNvSpPr>
            <a:spLocks noGrp="1"/>
          </p:cNvSpPr>
          <p:nvPr>
            <p:ph idx="1"/>
          </p:nvPr>
        </p:nvSpPr>
        <p:spPr>
          <a:xfrm>
            <a:off x="2610195" y="2285999"/>
            <a:ext cx="9172230" cy="2239074"/>
          </a:xfrm>
        </p:spPr>
        <p:txBody>
          <a:bodyPr wrap="square">
            <a:spAutoFit/>
          </a:bodyPr>
          <a:lstStyle/>
          <a:p>
            <a:pPr marL="0" indent="0">
              <a:lnSpc>
                <a:spcPct val="150000"/>
              </a:lnSpc>
              <a:buNone/>
            </a:pPr>
            <a:r>
              <a:rPr lang="en-US" sz="1200" b="1" dirty="0">
                <a:solidFill>
                  <a:schemeClr val="tx2"/>
                </a:solidFill>
              </a:rPr>
              <a:t>TQ9xx sensor with PPS high-performance injection-molded thermoplastic tip, crimped to a stainless steel body</a:t>
            </a:r>
          </a:p>
          <a:p>
            <a:pPr lvl="1">
              <a:lnSpc>
                <a:spcPct val="150000"/>
              </a:lnSpc>
              <a:buFont typeface="Wingdings" panose="05000000000000000000" pitchFamily="2" charset="2"/>
              <a:buChar char="ü"/>
            </a:pPr>
            <a:r>
              <a:rPr lang="en-US" sz="1200" b="1" dirty="0">
                <a:solidFill>
                  <a:srgbClr val="658D1B"/>
                </a:solidFill>
              </a:rPr>
              <a:t>Differential pressure of 6 bar (100 </a:t>
            </a:r>
            <a:r>
              <a:rPr lang="en-US" sz="1200" b="1" dirty="0" err="1">
                <a:solidFill>
                  <a:srgbClr val="658D1B"/>
                </a:solidFill>
              </a:rPr>
              <a:t>psid</a:t>
            </a:r>
            <a:r>
              <a:rPr lang="en-US" sz="1200" b="1" dirty="0">
                <a:solidFill>
                  <a:srgbClr val="658D1B"/>
                </a:solidFill>
              </a:rPr>
              <a:t>) between sensor tip and body without leakage</a:t>
            </a:r>
            <a:r>
              <a:rPr lang="en-US" sz="1200" dirty="0">
                <a:solidFill>
                  <a:srgbClr val="000000"/>
                </a:solidFill>
              </a:rPr>
              <a:t>  vs.  1 bar for the TQ4xx</a:t>
            </a:r>
            <a:endParaRPr lang="en-US" sz="1000" dirty="0">
              <a:solidFill>
                <a:srgbClr val="000000"/>
              </a:solidFill>
            </a:endParaRPr>
          </a:p>
          <a:p>
            <a:pPr marL="0" indent="0">
              <a:lnSpc>
                <a:spcPct val="150000"/>
              </a:lnSpc>
              <a:buNone/>
            </a:pPr>
            <a:r>
              <a:rPr lang="en-US" sz="1200" b="1" dirty="0">
                <a:solidFill>
                  <a:schemeClr val="tx2"/>
                </a:solidFill>
              </a:rPr>
              <a:t>TQ9xx </a:t>
            </a:r>
            <a:r>
              <a:rPr lang="en-US" sz="1200" b="1" dirty="0" err="1">
                <a:solidFill>
                  <a:schemeClr val="tx2"/>
                </a:solidFill>
              </a:rPr>
              <a:t>sensors’s</a:t>
            </a:r>
            <a:r>
              <a:rPr lang="en-US" sz="1200" b="1" dirty="0">
                <a:solidFill>
                  <a:schemeClr val="tx2"/>
                </a:solidFill>
              </a:rPr>
              <a:t> integral cable even more securely attached</a:t>
            </a:r>
          </a:p>
          <a:p>
            <a:pPr marL="357187" lvl="2">
              <a:lnSpc>
                <a:spcPct val="150000"/>
              </a:lnSpc>
              <a:buFont typeface="Wingdings" panose="05000000000000000000" pitchFamily="2" charset="2"/>
              <a:buChar char="ü"/>
            </a:pPr>
            <a:r>
              <a:rPr lang="en-US" sz="1200" b="1" dirty="0">
                <a:solidFill>
                  <a:srgbClr val="658D1B"/>
                </a:solidFill>
              </a:rPr>
              <a:t>Withstands pull test with a minimum tensile load of 225 N (50 </a:t>
            </a:r>
            <a:r>
              <a:rPr lang="en-US" sz="1200" b="1" dirty="0" err="1">
                <a:solidFill>
                  <a:srgbClr val="658D1B"/>
                </a:solidFill>
              </a:rPr>
              <a:t>lb</a:t>
            </a:r>
            <a:r>
              <a:rPr lang="en-US" sz="1200" b="1" dirty="0">
                <a:solidFill>
                  <a:srgbClr val="658D1B"/>
                </a:solidFill>
              </a:rPr>
              <a:t>) without damage  </a:t>
            </a:r>
            <a:r>
              <a:rPr lang="en-US" sz="1200" dirty="0">
                <a:solidFill>
                  <a:srgbClr val="000000"/>
                </a:solidFill>
              </a:rPr>
              <a:t>vs.  200 N (45 </a:t>
            </a:r>
            <a:r>
              <a:rPr lang="en-US" sz="1200" dirty="0" err="1">
                <a:solidFill>
                  <a:srgbClr val="000000"/>
                </a:solidFill>
              </a:rPr>
              <a:t>lb</a:t>
            </a:r>
            <a:r>
              <a:rPr lang="en-US" sz="1200" dirty="0">
                <a:solidFill>
                  <a:srgbClr val="000000"/>
                </a:solidFill>
              </a:rPr>
              <a:t>) for the TQ4xx</a:t>
            </a:r>
            <a:endParaRPr lang="en-US" sz="1000" dirty="0">
              <a:solidFill>
                <a:srgbClr val="000000"/>
              </a:solidFill>
            </a:endParaRPr>
          </a:p>
          <a:p>
            <a:pPr marL="0" indent="0">
              <a:lnSpc>
                <a:spcPct val="150000"/>
              </a:lnSpc>
              <a:buNone/>
            </a:pPr>
            <a:r>
              <a:rPr lang="en-US" sz="1200" b="1" dirty="0">
                <a:solidFill>
                  <a:schemeClr val="tx2"/>
                </a:solidFill>
              </a:rPr>
              <a:t>TQ9xx/EA90x self-locking miniature coaxial connectors and cabling</a:t>
            </a:r>
          </a:p>
          <a:p>
            <a:pPr marL="357187" lvl="2">
              <a:lnSpc>
                <a:spcPct val="150000"/>
              </a:lnSpc>
              <a:buFont typeface="Wingdings" panose="05000000000000000000" pitchFamily="2" charset="2"/>
              <a:buChar char="ü"/>
            </a:pPr>
            <a:r>
              <a:rPr lang="en-US" sz="1200" b="1" dirty="0">
                <a:solidFill>
                  <a:srgbClr val="658D1B"/>
                </a:solidFill>
              </a:rPr>
              <a:t>Withstands pull test with a minimum tensile load of 225 N (50 </a:t>
            </a:r>
            <a:r>
              <a:rPr lang="en-US" sz="1200" b="1" dirty="0" err="1">
                <a:solidFill>
                  <a:srgbClr val="658D1B"/>
                </a:solidFill>
              </a:rPr>
              <a:t>lb</a:t>
            </a:r>
            <a:r>
              <a:rPr lang="en-US" sz="1200" b="1" dirty="0">
                <a:solidFill>
                  <a:srgbClr val="658D1B"/>
                </a:solidFill>
              </a:rPr>
              <a:t>) without damage </a:t>
            </a:r>
            <a:r>
              <a:rPr lang="en-US" sz="1200" dirty="0">
                <a:solidFill>
                  <a:srgbClr val="000000"/>
                </a:solidFill>
              </a:rPr>
              <a:t> vs.  100 N (22.5 </a:t>
            </a:r>
            <a:r>
              <a:rPr lang="en-US" sz="1200" dirty="0" err="1">
                <a:solidFill>
                  <a:srgbClr val="000000"/>
                </a:solidFill>
              </a:rPr>
              <a:t>lb</a:t>
            </a:r>
            <a:r>
              <a:rPr lang="en-US" sz="1200" dirty="0">
                <a:solidFill>
                  <a:srgbClr val="000000"/>
                </a:solidFill>
              </a:rPr>
              <a:t>) for the TQ4xx/EA40x</a:t>
            </a:r>
            <a:endParaRPr lang="en-US" sz="1000" dirty="0">
              <a:solidFill>
                <a:srgbClr val="000000"/>
              </a:solidFill>
            </a:endParaRPr>
          </a:p>
        </p:txBody>
      </p:sp>
      <p:sp>
        <p:nvSpPr>
          <p:cNvPr id="4" name="Text Placeholder 3"/>
          <p:cNvSpPr>
            <a:spLocks noGrp="1"/>
          </p:cNvSpPr>
          <p:nvPr>
            <p:ph type="body" sz="half" idx="2"/>
          </p:nvPr>
        </p:nvSpPr>
        <p:spPr/>
        <p:txBody>
          <a:bodyPr/>
          <a:lstStyle/>
          <a:p>
            <a:r>
              <a:rPr lang="en-US" dirty="0"/>
              <a:t>Technical improvements </a:t>
            </a:r>
          </a:p>
        </p:txBody>
      </p:sp>
      <p:sp>
        <p:nvSpPr>
          <p:cNvPr id="5" name="Date Placeholder 4"/>
          <p:cNvSpPr>
            <a:spLocks noGrp="1"/>
          </p:cNvSpPr>
          <p:nvPr>
            <p:ph type="dt" sz="half" idx="10"/>
          </p:nvPr>
        </p:nvSpPr>
        <p:spPr/>
        <p:txBody>
          <a:bodyPr/>
          <a:lstStyle/>
          <a:p>
            <a:fld id="{1DA21B7D-433A-43A2-8683-10ECC22FBD1F}"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r>
              <a:rPr lang="en-GB" dirty="0">
                <a:solidFill>
                  <a:srgbClr val="333F48"/>
                </a:solidFill>
              </a:rPr>
              <a:t>- </a:t>
            </a:r>
            <a:fld id="{240553F3-40B0-4BFA-8684-D942AF6EAA45}" type="slidenum">
              <a:rPr lang="en-GB" smtClean="0">
                <a:solidFill>
                  <a:srgbClr val="333F48"/>
                </a:solidFill>
              </a:rPr>
              <a:pPr/>
              <a:t>6</a:t>
            </a:fld>
            <a:r>
              <a:rPr lang="en-GB" dirty="0">
                <a:solidFill>
                  <a:srgbClr val="333F48"/>
                </a:solidFill>
              </a:rPr>
              <a:t> -</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9750" r="31508" b="11234"/>
          <a:stretch/>
        </p:blipFill>
        <p:spPr>
          <a:xfrm flipH="1">
            <a:off x="701274" y="2904505"/>
            <a:ext cx="1538193" cy="1002061"/>
          </a:xfrm>
          <a:prstGeom prst="rect">
            <a:avLst/>
          </a:prstGeom>
        </p:spPr>
      </p:pic>
    </p:spTree>
    <p:extLst>
      <p:ext uri="{BB962C8B-B14F-4D97-AF65-F5344CB8AC3E}">
        <p14:creationId xmlns:p14="http://schemas.microsoft.com/office/powerpoint/2010/main" val="97891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Installation </a:t>
            </a:r>
          </a:p>
        </p:txBody>
      </p:sp>
      <p:sp>
        <p:nvSpPr>
          <p:cNvPr id="8" name="Content Placeholder 7"/>
          <p:cNvSpPr>
            <a:spLocks noGrp="1"/>
          </p:cNvSpPr>
          <p:nvPr>
            <p:ph idx="1"/>
          </p:nvPr>
        </p:nvSpPr>
        <p:spPr>
          <a:xfrm>
            <a:off x="474197" y="1521505"/>
            <a:ext cx="5413065" cy="4225926"/>
          </a:xfrm>
        </p:spPr>
        <p:txBody>
          <a:bodyPr/>
          <a:lstStyle/>
          <a:p>
            <a:r>
              <a:rPr lang="en-US" sz="1400" dirty="0">
                <a:solidFill>
                  <a:schemeClr val="tx2"/>
                </a:solidFill>
              </a:rPr>
              <a:t>Same physical footprint as IQS45x for easy replacement</a:t>
            </a:r>
          </a:p>
          <a:p>
            <a:r>
              <a:rPr lang="en-US" sz="1400" dirty="0">
                <a:solidFill>
                  <a:schemeClr val="tx2"/>
                </a:solidFill>
              </a:rPr>
              <a:t>Removable screw-terminal connectors simplify wiring</a:t>
            </a:r>
          </a:p>
          <a:p>
            <a:pPr marL="0" indent="0">
              <a:buNone/>
            </a:pPr>
            <a:endParaRPr lang="en-US" dirty="0"/>
          </a:p>
        </p:txBody>
      </p:sp>
      <p:sp>
        <p:nvSpPr>
          <p:cNvPr id="9" name="Text Placeholder 8"/>
          <p:cNvSpPr>
            <a:spLocks noGrp="1"/>
          </p:cNvSpPr>
          <p:nvPr>
            <p:ph type="body" sz="half" idx="2"/>
          </p:nvPr>
        </p:nvSpPr>
        <p:spPr/>
        <p:txBody>
          <a:bodyPr/>
          <a:lstStyle/>
          <a:p>
            <a:r>
              <a:rPr lang="en-US" dirty="0"/>
              <a:t>Technical improvements </a:t>
            </a:r>
            <a:endParaRPr lang="en-GB" dirty="0"/>
          </a:p>
        </p:txBody>
      </p:sp>
      <p:sp>
        <p:nvSpPr>
          <p:cNvPr id="2" name="Slide Number Placeholder 1"/>
          <p:cNvSpPr>
            <a:spLocks noGrp="1"/>
          </p:cNvSpPr>
          <p:nvPr>
            <p:ph type="sldNum" sz="quarter" idx="12"/>
          </p:nvPr>
        </p:nvSpPr>
        <p:spPr/>
        <p:txBody>
          <a:bodyPr/>
          <a:lstStyle/>
          <a:p>
            <a:r>
              <a:rPr lang="en-US" dirty="0"/>
              <a:t>- </a:t>
            </a:r>
            <a:fld id="{9EAC7680-6049-4CE8-B09C-EBA42AD265D3}" type="slidenum">
              <a:rPr lang="en-US" smtClean="0"/>
              <a:pPr/>
              <a:t>7</a:t>
            </a:fld>
            <a:r>
              <a:rPr lang="en-US" dirty="0"/>
              <a:t> -</a:t>
            </a:r>
          </a:p>
        </p:txBody>
      </p:sp>
      <p:sp>
        <p:nvSpPr>
          <p:cNvPr id="23" name="Date Placeholder 22"/>
          <p:cNvSpPr>
            <a:spLocks noGrp="1"/>
          </p:cNvSpPr>
          <p:nvPr>
            <p:ph type="dt" sz="half" idx="10"/>
          </p:nvPr>
        </p:nvSpPr>
        <p:spPr/>
        <p:txBody>
          <a:bodyPr/>
          <a:lstStyle/>
          <a:p>
            <a:fld id="{789398CE-0295-4E17-B162-777A0AAB94D7}" type="datetime1">
              <a:rPr lang="en-US" smtClean="0"/>
              <a:t>3/18/2022</a:t>
            </a:fld>
            <a:endParaRPr lang="en-GB" dirty="0"/>
          </a:p>
        </p:txBody>
      </p:sp>
      <p:sp>
        <p:nvSpPr>
          <p:cNvPr id="24" name="Footer Placeholder 23"/>
          <p:cNvSpPr>
            <a:spLocks noGrp="1"/>
          </p:cNvSpPr>
          <p:nvPr>
            <p:ph type="ftr" sz="quarter" idx="11"/>
          </p:nvPr>
        </p:nvSpPr>
        <p:spPr/>
        <p:txBody>
          <a:bodyPr/>
          <a:lstStyle/>
          <a:p>
            <a:r>
              <a:rPr lang="en-GB"/>
              <a:t>Meggitt vibro-meter TQ, EA and IQS9xx product introduction presentation</a:t>
            </a:r>
            <a:endParaRPr lang="en-GB" dirty="0"/>
          </a:p>
        </p:txBody>
      </p:sp>
      <p:grpSp>
        <p:nvGrpSpPr>
          <p:cNvPr id="6" name="Group 5"/>
          <p:cNvGrpSpPr/>
          <p:nvPr/>
        </p:nvGrpSpPr>
        <p:grpSpPr>
          <a:xfrm>
            <a:off x="646641" y="2384857"/>
            <a:ext cx="5534953" cy="3086248"/>
            <a:chOff x="748756" y="2492148"/>
            <a:chExt cx="5534953" cy="3086248"/>
          </a:xfrm>
        </p:grpSpPr>
        <p:pic>
          <p:nvPicPr>
            <p:cNvPr id="3" name="Picture 2"/>
            <p:cNvPicPr>
              <a:picLocks noChangeAspect="1"/>
            </p:cNvPicPr>
            <p:nvPr/>
          </p:nvPicPr>
          <p:blipFill>
            <a:blip r:embed="rId3"/>
            <a:stretch>
              <a:fillRect/>
            </a:stretch>
          </p:blipFill>
          <p:spPr>
            <a:xfrm>
              <a:off x="748756" y="2716650"/>
              <a:ext cx="5534953" cy="2861746"/>
            </a:xfrm>
            <a:prstGeom prst="rect">
              <a:avLst/>
            </a:prstGeom>
          </p:spPr>
        </p:pic>
        <p:cxnSp>
          <p:nvCxnSpPr>
            <p:cNvPr id="28" name="Straight Arrow Connector 27"/>
            <p:cNvCxnSpPr/>
            <p:nvPr/>
          </p:nvCxnSpPr>
          <p:spPr>
            <a:xfrm flipH="1">
              <a:off x="4089017" y="2492148"/>
              <a:ext cx="223707" cy="268103"/>
            </a:xfrm>
            <a:prstGeom prst="straightConnector1">
              <a:avLst/>
            </a:prstGeom>
            <a:ln w="381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543847" y="2492148"/>
              <a:ext cx="223707" cy="268103"/>
            </a:xfrm>
            <a:prstGeom prst="straightConnector1">
              <a:avLst/>
            </a:prstGeom>
            <a:ln w="381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rot="16200000">
              <a:off x="5493459" y="4417524"/>
              <a:ext cx="694645" cy="297191"/>
            </a:xfrm>
            <a:prstGeom prst="ellipse">
              <a:avLst/>
            </a:prstGeom>
            <a:noFill/>
            <a:ln w="25400">
              <a:solidFill>
                <a:schemeClr val="accent6">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366100" y="5161192"/>
              <a:ext cx="694645" cy="297191"/>
            </a:xfrm>
            <a:prstGeom prst="ellipse">
              <a:avLst/>
            </a:prstGeom>
            <a:noFill/>
            <a:ln w="25400">
              <a:solidFill>
                <a:schemeClr val="accent6">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950364" y="1473880"/>
            <a:ext cx="4899206" cy="2930619"/>
            <a:chOff x="6996509" y="1216904"/>
            <a:chExt cx="4899206" cy="2930619"/>
          </a:xfrm>
        </p:grpSpPr>
        <p:pic>
          <p:nvPicPr>
            <p:cNvPr id="4" name="Picture 3"/>
            <p:cNvPicPr>
              <a:picLocks noChangeAspect="1"/>
            </p:cNvPicPr>
            <p:nvPr/>
          </p:nvPicPr>
          <p:blipFill>
            <a:blip r:embed="rId4"/>
            <a:stretch>
              <a:fillRect/>
            </a:stretch>
          </p:blipFill>
          <p:spPr>
            <a:xfrm>
              <a:off x="6996509" y="2186851"/>
              <a:ext cx="4397234" cy="1960672"/>
            </a:xfrm>
            <a:prstGeom prst="rect">
              <a:avLst/>
            </a:prstGeom>
          </p:spPr>
        </p:pic>
        <p:sp>
          <p:nvSpPr>
            <p:cNvPr id="20" name="Content Placeholder 7"/>
            <p:cNvSpPr txBox="1">
              <a:spLocks/>
            </p:cNvSpPr>
            <p:nvPr/>
          </p:nvSpPr>
          <p:spPr>
            <a:xfrm>
              <a:off x="7143659" y="1216904"/>
              <a:ext cx="4752056" cy="2533690"/>
            </a:xfrm>
            <a:prstGeom prst="rect">
              <a:avLst/>
            </a:prstGeom>
          </p:spPr>
          <p:txBody>
            <a:bodyPr vert="horz" lIns="0" tIns="0" rIns="0" bIns="0" rtlCol="0">
              <a:normAutofit/>
            </a:bodyPr>
            <a:lstStyle>
              <a:lvl1pPr marL="179388" indent="-179388" algn="l" defTabSz="914400" rtl="0" eaLnBrk="1" latinLnBrk="0" hangingPunct="1">
                <a:lnSpc>
                  <a:spcPct val="90000"/>
                </a:lnSpc>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lgn="l" defTabSz="914400" rtl="0" eaLnBrk="1" latinLnBrk="0" hangingPunct="1">
                <a:lnSpc>
                  <a:spcPct val="100000"/>
                </a:lnSpc>
                <a:spcBef>
                  <a:spcPts val="900"/>
                </a:spcBef>
                <a:buClr>
                  <a:schemeClr val="accent1"/>
                </a:buClr>
                <a:buFont typeface="Bree Rg" panose="02000503000000020004" pitchFamily="50" charset="0"/>
                <a:buChar char="–"/>
                <a:defRPr sz="1400" b="0" kern="1200">
                  <a:solidFill>
                    <a:schemeClr val="tx1"/>
                  </a:solidFill>
                  <a:latin typeface="+mn-lt"/>
                  <a:ea typeface="+mn-ea"/>
                  <a:cs typeface="+mn-cs"/>
                </a:defRPr>
              </a:lvl2pPr>
              <a:lvl3pPr marL="536575" indent="-177800" algn="l" defTabSz="914400" rtl="0" eaLnBrk="1" latinLnBrk="0" hangingPunct="1">
                <a:lnSpc>
                  <a:spcPct val="90000"/>
                </a:lnSpc>
                <a:spcBef>
                  <a:spcPts val="900"/>
                </a:spcBef>
                <a:buClr>
                  <a:schemeClr val="accent1"/>
                </a:buClr>
                <a:buFont typeface="Wingdings 2" panose="05020102010507070707" pitchFamily="18" charset="2"/>
                <a:buChar char=""/>
                <a:tabLst/>
                <a:defRPr sz="1400" b="0" kern="1200">
                  <a:solidFill>
                    <a:schemeClr val="tx1"/>
                  </a:solidFill>
                  <a:latin typeface="+mn-lt"/>
                  <a:ea typeface="+mn-ea"/>
                  <a:cs typeface="+mn-cs"/>
                </a:defRPr>
              </a:lvl3pPr>
              <a:lvl4pPr marL="715963"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4pPr>
              <a:lvl5pPr marL="895350"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sz="1400" dirty="0">
                  <a:solidFill>
                    <a:schemeClr val="tx2"/>
                  </a:solidFill>
                </a:rPr>
                <a:t>New compact and robust DIN-rail adaptor (for TH 35 DIN rails such as TH 35-7.5 or TH 35-15)</a:t>
              </a:r>
            </a:p>
            <a:p>
              <a:pPr marL="0" indent="0">
                <a:buFont typeface="Wingdings 2" panose="05020102010507070707" pitchFamily="18" charset="2"/>
                <a:buNone/>
              </a:pPr>
              <a:endParaRPr lang="en-US" dirty="0"/>
            </a:p>
          </p:txBody>
        </p:sp>
        <p:cxnSp>
          <p:nvCxnSpPr>
            <p:cNvPr id="34" name="Straight Arrow Connector 33"/>
            <p:cNvCxnSpPr/>
            <p:nvPr/>
          </p:nvCxnSpPr>
          <p:spPr>
            <a:xfrm flipH="1" flipV="1">
              <a:off x="8579398" y="3180178"/>
              <a:ext cx="183602" cy="229772"/>
            </a:xfrm>
            <a:prstGeom prst="straightConnector1">
              <a:avLst/>
            </a:prstGeom>
            <a:ln w="381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697132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IQS900 system-level features</a:t>
            </a:r>
          </a:p>
        </p:txBody>
      </p:sp>
      <p:sp>
        <p:nvSpPr>
          <p:cNvPr id="4" name="Text Placeholder 3"/>
          <p:cNvSpPr>
            <a:spLocks noGrp="1"/>
          </p:cNvSpPr>
          <p:nvPr>
            <p:ph type="body" sz="half" idx="2"/>
          </p:nvPr>
        </p:nvSpPr>
        <p:spPr/>
        <p:txBody>
          <a:bodyPr/>
          <a:lstStyle/>
          <a:p>
            <a:r>
              <a:rPr lang="en-US" dirty="0"/>
              <a:t>New features and improvements </a:t>
            </a:r>
          </a:p>
        </p:txBody>
      </p:sp>
      <p:sp>
        <p:nvSpPr>
          <p:cNvPr id="5" name="Date Placeholder 4"/>
          <p:cNvSpPr>
            <a:spLocks noGrp="1"/>
          </p:cNvSpPr>
          <p:nvPr>
            <p:ph type="dt" sz="half" idx="10"/>
          </p:nvPr>
        </p:nvSpPr>
        <p:spPr/>
        <p:txBody>
          <a:bodyPr/>
          <a:lstStyle/>
          <a:p>
            <a:fld id="{277EF96D-1125-4192-8078-C4C8886D4306}"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r>
              <a:rPr lang="en-GB" dirty="0">
                <a:solidFill>
                  <a:srgbClr val="333F48"/>
                </a:solidFill>
              </a:rPr>
              <a:t>- </a:t>
            </a:r>
            <a:fld id="{240553F3-40B0-4BFA-8684-D942AF6EAA45}" type="slidenum">
              <a:rPr lang="en-GB" smtClean="0">
                <a:solidFill>
                  <a:srgbClr val="333F48"/>
                </a:solidFill>
              </a:rPr>
              <a:pPr/>
              <a:t>8</a:t>
            </a:fld>
            <a:r>
              <a:rPr lang="en-GB" dirty="0">
                <a:solidFill>
                  <a:srgbClr val="333F48"/>
                </a:solidFill>
              </a:rPr>
              <a:t> -</a:t>
            </a:r>
          </a:p>
        </p:txBody>
      </p:sp>
      <p:pic>
        <p:nvPicPr>
          <p:cNvPr id="10" name="Picture 9"/>
          <p:cNvPicPr>
            <a:picLocks noChangeAspect="1"/>
          </p:cNvPicPr>
          <p:nvPr/>
        </p:nvPicPr>
        <p:blipFill>
          <a:blip r:embed="rId3"/>
          <a:stretch>
            <a:fillRect/>
          </a:stretch>
        </p:blipFill>
        <p:spPr>
          <a:xfrm>
            <a:off x="1498337" y="3072436"/>
            <a:ext cx="1839464" cy="203989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46" y="1606742"/>
            <a:ext cx="1392338" cy="1142633"/>
          </a:xfrm>
          <a:prstGeom prst="rect">
            <a:avLst/>
          </a:prstGeom>
        </p:spPr>
      </p:pic>
      <p:cxnSp>
        <p:nvCxnSpPr>
          <p:cNvPr id="11" name="Straight Connector 10"/>
          <p:cNvCxnSpPr/>
          <p:nvPr/>
        </p:nvCxnSpPr>
        <p:spPr>
          <a:xfrm>
            <a:off x="809625" y="2057400"/>
            <a:ext cx="688712" cy="2276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04875" y="2009775"/>
            <a:ext cx="2432926" cy="1062661"/>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3931263" y="1913400"/>
            <a:ext cx="7768737" cy="3665619"/>
          </a:xfrm>
          <a:prstGeom prst="rect">
            <a:avLst/>
          </a:prstGeom>
        </p:spPr>
        <p:txBody>
          <a:bodyPr vert="horz" wrap="square" lIns="0" tIns="0" rIns="0" bIns="0" rtlCol="0">
            <a:spAutoFit/>
          </a:bodyPr>
          <a:lstStyle>
            <a:lvl1pPr marL="179388" indent="-179388" algn="l" defTabSz="914400" rtl="0" eaLnBrk="1" latinLnBrk="0" hangingPunct="1">
              <a:lnSpc>
                <a:spcPct val="90000"/>
              </a:lnSpc>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lgn="l" defTabSz="914400" rtl="0" eaLnBrk="1" latinLnBrk="0" hangingPunct="1">
              <a:lnSpc>
                <a:spcPct val="100000"/>
              </a:lnSpc>
              <a:spcBef>
                <a:spcPts val="900"/>
              </a:spcBef>
              <a:buClr>
                <a:schemeClr val="accent1"/>
              </a:buClr>
              <a:buFont typeface="Arial" panose="02000503000000020004" pitchFamily="50" charset="0"/>
              <a:buChar char="–"/>
              <a:defRPr sz="1400" b="0" kern="1200">
                <a:solidFill>
                  <a:schemeClr val="tx1"/>
                </a:solidFill>
                <a:latin typeface="+mn-lt"/>
                <a:ea typeface="+mn-ea"/>
                <a:cs typeface="+mn-cs"/>
              </a:defRPr>
            </a:lvl2pPr>
            <a:lvl3pPr marL="536575" indent="-177800" algn="l" defTabSz="914400" rtl="0" eaLnBrk="1" latinLnBrk="0" hangingPunct="1">
              <a:lnSpc>
                <a:spcPct val="90000"/>
              </a:lnSpc>
              <a:spcBef>
                <a:spcPts val="900"/>
              </a:spcBef>
              <a:buClr>
                <a:schemeClr val="accent1"/>
              </a:buClr>
              <a:buFont typeface="Wingdings 2" panose="05020102010507070707" pitchFamily="18" charset="2"/>
              <a:buChar char=""/>
              <a:tabLst/>
              <a:defRPr sz="1400" b="0" kern="1200">
                <a:solidFill>
                  <a:schemeClr val="tx1"/>
                </a:solidFill>
                <a:latin typeface="+mn-lt"/>
                <a:ea typeface="+mn-ea"/>
                <a:cs typeface="+mn-cs"/>
              </a:defRPr>
            </a:lvl3pPr>
            <a:lvl4pPr marL="715963"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4pPr>
            <a:lvl5pPr marL="895350"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sz="1400" b="1" dirty="0">
                <a:solidFill>
                  <a:schemeClr val="accent6"/>
                </a:solidFill>
              </a:rPr>
              <a:t>RAW/COM output</a:t>
            </a:r>
            <a:r>
              <a:rPr lang="en-US" sz="1400" dirty="0">
                <a:solidFill>
                  <a:schemeClr val="tx2"/>
                </a:solidFill>
              </a:rPr>
              <a:t> provides a “raw” voltage output signal that corresponds to the internal signal of the IQS900 signal conditioner, even if the IQS900 is configured with a current output.</a:t>
            </a:r>
            <a:br>
              <a:rPr lang="en-US" sz="1400" dirty="0">
                <a:solidFill>
                  <a:schemeClr val="tx2"/>
                </a:solidFill>
              </a:rPr>
            </a:br>
            <a:r>
              <a:rPr lang="en-US" sz="1200" dirty="0">
                <a:solidFill>
                  <a:schemeClr val="tx2"/>
                </a:solidFill>
              </a:rPr>
              <a:t>Note: The RAW output allows the measurement chain/system operation from sensor to signal conditioner to be easily verified in situ.  </a:t>
            </a:r>
            <a:endParaRPr lang="en-US" sz="1200" dirty="0">
              <a:solidFill>
                <a:srgbClr val="FF0000"/>
              </a:solidFill>
            </a:endParaRPr>
          </a:p>
          <a:p>
            <a:pPr>
              <a:lnSpc>
                <a:spcPct val="120000"/>
              </a:lnSpc>
            </a:pPr>
            <a:r>
              <a:rPr lang="en-US" sz="1400" b="1" dirty="0">
                <a:solidFill>
                  <a:srgbClr val="658D1B"/>
                </a:solidFill>
              </a:rPr>
              <a:t>TEST/COM input</a:t>
            </a:r>
            <a:r>
              <a:rPr lang="en-US" sz="1400" dirty="0">
                <a:solidFill>
                  <a:schemeClr val="tx2"/>
                </a:solidFill>
              </a:rPr>
              <a:t> allows a voltage input signal (AC) to be injected at the input to the IQS900 signal conditioner in order to test the IQS900 itself and/or cabling to the monitoring system.</a:t>
            </a:r>
            <a:br>
              <a:rPr lang="en-US" sz="1400" dirty="0">
                <a:solidFill>
                  <a:schemeClr val="tx2"/>
                </a:solidFill>
              </a:rPr>
            </a:br>
            <a:r>
              <a:rPr lang="en-US" sz="1200" dirty="0">
                <a:solidFill>
                  <a:schemeClr val="tx2"/>
                </a:solidFill>
              </a:rPr>
              <a:t>Note: The TEST input allows the measurement chain/system operation from signal conditioner to monitoring system to be easily verified in situ. Importantly, the TEST input supports the partial testing that is required in order to reach SIL 2 (increasing system safety).</a:t>
            </a:r>
          </a:p>
          <a:p>
            <a:pPr>
              <a:lnSpc>
                <a:spcPct val="120000"/>
              </a:lnSpc>
            </a:pPr>
            <a:r>
              <a:rPr lang="en-US" sz="1400" dirty="0">
                <a:solidFill>
                  <a:schemeClr val="tx2"/>
                </a:solidFill>
              </a:rPr>
              <a:t>Lower output impedance allows for improved voltage signal transmission and extended monitoring system compatibility (for example, reduced sensitivity error due to input impedance of connected apparatus).</a:t>
            </a:r>
          </a:p>
        </p:txBody>
      </p:sp>
    </p:spTree>
    <p:extLst>
      <p:ext uri="{BB962C8B-B14F-4D97-AF65-F5344CB8AC3E}">
        <p14:creationId xmlns:p14="http://schemas.microsoft.com/office/powerpoint/2010/main" val="138748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Proximity measurement chains in safety-related applications </a:t>
            </a:r>
          </a:p>
        </p:txBody>
      </p:sp>
      <p:sp>
        <p:nvSpPr>
          <p:cNvPr id="3" name="Content Placeholder 2"/>
          <p:cNvSpPr>
            <a:spLocks noGrp="1"/>
          </p:cNvSpPr>
          <p:nvPr>
            <p:ph idx="1"/>
          </p:nvPr>
        </p:nvSpPr>
        <p:spPr>
          <a:xfrm>
            <a:off x="1492082" y="1358737"/>
            <a:ext cx="9513283" cy="2589765"/>
          </a:xfrm>
        </p:spPr>
        <p:txBody>
          <a:bodyPr>
            <a:normAutofit lnSpcReduction="10000"/>
          </a:bodyPr>
          <a:lstStyle/>
          <a:p>
            <a:pPr>
              <a:lnSpc>
                <a:spcPct val="150000"/>
              </a:lnSpc>
              <a:buFont typeface="Arial" panose="020B0604020202020204" pitchFamily="34" charset="0"/>
              <a:buChar char="•"/>
            </a:pPr>
            <a:r>
              <a:rPr lang="en-US" sz="1400" dirty="0">
                <a:solidFill>
                  <a:schemeClr val="tx2"/>
                </a:solidFill>
              </a:rPr>
              <a:t>TQ9xx proximity measurement chains using an IQS900 with diagnostics are </a:t>
            </a:r>
            <a:r>
              <a:rPr lang="en-US" sz="1400" b="1" dirty="0">
                <a:solidFill>
                  <a:schemeClr val="tx2"/>
                </a:solidFill>
              </a:rPr>
              <a:t>SIL 2 “by design”</a:t>
            </a:r>
          </a:p>
          <a:p>
            <a:pPr>
              <a:lnSpc>
                <a:spcPct val="160000"/>
              </a:lnSpc>
              <a:buFont typeface="Arial" panose="020B0604020202020204" pitchFamily="34" charset="0"/>
              <a:buChar char="•"/>
            </a:pPr>
            <a:r>
              <a:rPr lang="en-GB" sz="1400" dirty="0">
                <a:solidFill>
                  <a:schemeClr val="tx2"/>
                </a:solidFill>
              </a:rPr>
              <a:t>Existing TQ4xx measurement chains using an IQS900 with diagnostics are also SIL 2 by design</a:t>
            </a:r>
          </a:p>
          <a:p>
            <a:pPr>
              <a:lnSpc>
                <a:spcPct val="150000"/>
              </a:lnSpc>
              <a:buFont typeface="Arial" panose="020B0604020202020204" pitchFamily="34" charset="0"/>
              <a:buChar char="•"/>
            </a:pPr>
            <a:r>
              <a:rPr lang="en-GB" sz="1400" dirty="0">
                <a:solidFill>
                  <a:schemeClr val="tx2"/>
                </a:solidFill>
              </a:rPr>
              <a:t>IQS900 with diagnostics is able to detect the following sensor / measurement chain problems:</a:t>
            </a:r>
          </a:p>
          <a:p>
            <a:pPr marL="530225" lvl="1" indent="-171450">
              <a:lnSpc>
                <a:spcPct val="150000"/>
              </a:lnSpc>
              <a:spcBef>
                <a:spcPts val="0"/>
              </a:spcBef>
              <a:buFont typeface="Wingdings" panose="05000000000000000000" pitchFamily="2" charset="2"/>
              <a:buChar char="Ø"/>
            </a:pPr>
            <a:r>
              <a:rPr lang="en-GB" sz="1200" dirty="0">
                <a:solidFill>
                  <a:schemeClr val="tx2"/>
                </a:solidFill>
              </a:rPr>
              <a:t>Sensor missing or disconnected</a:t>
            </a:r>
          </a:p>
          <a:p>
            <a:pPr marL="530225" lvl="1" indent="-171450">
              <a:lnSpc>
                <a:spcPct val="150000"/>
              </a:lnSpc>
              <a:spcBef>
                <a:spcPts val="0"/>
              </a:spcBef>
              <a:buFont typeface="Wingdings" panose="05000000000000000000" pitchFamily="2" charset="2"/>
              <a:buChar char="Ø"/>
            </a:pPr>
            <a:r>
              <a:rPr lang="en-GB" sz="1200" dirty="0">
                <a:solidFill>
                  <a:schemeClr val="tx2"/>
                </a:solidFill>
              </a:rPr>
              <a:t>Sensor short-circuited</a:t>
            </a:r>
          </a:p>
          <a:p>
            <a:pPr marL="530225" lvl="1" indent="-171450">
              <a:lnSpc>
                <a:spcPct val="150000"/>
              </a:lnSpc>
              <a:spcBef>
                <a:spcPts val="0"/>
              </a:spcBef>
              <a:buFont typeface="Wingdings" panose="05000000000000000000" pitchFamily="2" charset="2"/>
              <a:buChar char="Ø"/>
            </a:pPr>
            <a:r>
              <a:rPr lang="en-GB" sz="1200" dirty="0">
                <a:solidFill>
                  <a:schemeClr val="tx2"/>
                </a:solidFill>
              </a:rPr>
              <a:t>Outputs short-circuited (</a:t>
            </a:r>
            <a:r>
              <a:rPr lang="en-GB" sz="1200" dirty="0" err="1">
                <a:solidFill>
                  <a:schemeClr val="tx2"/>
                </a:solidFill>
              </a:rPr>
              <a:t>TQxxx</a:t>
            </a:r>
            <a:r>
              <a:rPr lang="en-GB" sz="1200" dirty="0">
                <a:solidFill>
                  <a:schemeClr val="tx2"/>
                </a:solidFill>
              </a:rPr>
              <a:t>, </a:t>
            </a:r>
            <a:r>
              <a:rPr lang="en-GB" sz="1200" dirty="0" err="1">
                <a:solidFill>
                  <a:schemeClr val="tx2"/>
                </a:solidFill>
              </a:rPr>
              <a:t>EAxxx</a:t>
            </a:r>
            <a:r>
              <a:rPr lang="en-GB" sz="1200" dirty="0">
                <a:solidFill>
                  <a:schemeClr val="tx2"/>
                </a:solidFill>
              </a:rPr>
              <a:t> and/or IQS900)</a:t>
            </a:r>
          </a:p>
          <a:p>
            <a:pPr marL="530225" lvl="1" indent="-171450">
              <a:lnSpc>
                <a:spcPct val="150000"/>
              </a:lnSpc>
              <a:spcBef>
                <a:spcPts val="0"/>
              </a:spcBef>
              <a:buFont typeface="Wingdings" panose="05000000000000000000" pitchFamily="2" charset="2"/>
              <a:buChar char="Ø"/>
            </a:pPr>
            <a:r>
              <a:rPr lang="en-GB" sz="1200" dirty="0">
                <a:solidFill>
                  <a:schemeClr val="tx2"/>
                </a:solidFill>
              </a:rPr>
              <a:t>Incorrect IQS900 power supply (outside of nominal input range)</a:t>
            </a:r>
            <a:endParaRPr lang="en-GB" sz="1400" dirty="0">
              <a:solidFill>
                <a:schemeClr val="tx2"/>
              </a:solidFill>
            </a:endParaRPr>
          </a:p>
          <a:p>
            <a:pPr>
              <a:lnSpc>
                <a:spcPct val="150000"/>
              </a:lnSpc>
              <a:buFont typeface="Arial" panose="020B0604020202020204" pitchFamily="34" charset="0"/>
              <a:buChar char="•"/>
            </a:pPr>
            <a:r>
              <a:rPr lang="en-GB" sz="1400" dirty="0">
                <a:solidFill>
                  <a:schemeClr val="tx2"/>
                </a:solidFill>
              </a:rPr>
              <a:t>Proof-test interval (PTI): 10 years</a:t>
            </a:r>
          </a:p>
        </p:txBody>
      </p:sp>
      <p:sp>
        <p:nvSpPr>
          <p:cNvPr id="4" name="Text Placeholder 3"/>
          <p:cNvSpPr>
            <a:spLocks noGrp="1"/>
          </p:cNvSpPr>
          <p:nvPr>
            <p:ph type="body" sz="half" idx="2"/>
          </p:nvPr>
        </p:nvSpPr>
        <p:spPr/>
        <p:txBody>
          <a:bodyPr/>
          <a:lstStyle/>
          <a:p>
            <a:r>
              <a:rPr lang="fr-CH" dirty="0"/>
              <a:t>SIL 2 certification </a:t>
            </a:r>
          </a:p>
        </p:txBody>
      </p:sp>
      <p:sp>
        <p:nvSpPr>
          <p:cNvPr id="5" name="Date Placeholder 4"/>
          <p:cNvSpPr>
            <a:spLocks noGrp="1"/>
          </p:cNvSpPr>
          <p:nvPr>
            <p:ph type="dt" sz="half" idx="10"/>
          </p:nvPr>
        </p:nvSpPr>
        <p:spPr/>
        <p:txBody>
          <a:bodyPr/>
          <a:lstStyle/>
          <a:p>
            <a:fld id="{7826C69E-F21D-4027-B2E7-180B72933B29}" type="datetime1">
              <a:rPr lang="en-US" smtClean="0">
                <a:solidFill>
                  <a:srgbClr val="333F48"/>
                </a:solidFill>
              </a:rPr>
              <a:t>3/18/2022</a:t>
            </a:fld>
            <a:endParaRPr lang="en-GB" dirty="0">
              <a:solidFill>
                <a:srgbClr val="333F48"/>
              </a:solidFill>
            </a:endParaRPr>
          </a:p>
        </p:txBody>
      </p:sp>
      <p:sp>
        <p:nvSpPr>
          <p:cNvPr id="6" name="Footer Placeholder 5"/>
          <p:cNvSpPr>
            <a:spLocks noGrp="1"/>
          </p:cNvSpPr>
          <p:nvPr>
            <p:ph type="ftr" sz="quarter" idx="11"/>
          </p:nvPr>
        </p:nvSpPr>
        <p:spPr/>
        <p:txBody>
          <a:bodyPr/>
          <a:lstStyle/>
          <a:p>
            <a:r>
              <a:rPr lang="en-GB">
                <a:solidFill>
                  <a:srgbClr val="333F48"/>
                </a:solidFill>
              </a:rPr>
              <a:t>Meggitt vibro-meter TQ, EA and IQS9xx product introduction presentation</a:t>
            </a:r>
            <a:endParaRPr lang="en-GB" dirty="0">
              <a:solidFill>
                <a:srgbClr val="333F48"/>
              </a:solidFill>
            </a:endParaRPr>
          </a:p>
        </p:txBody>
      </p:sp>
      <p:sp>
        <p:nvSpPr>
          <p:cNvPr id="7" name="Slide Number Placeholder 6"/>
          <p:cNvSpPr>
            <a:spLocks noGrp="1"/>
          </p:cNvSpPr>
          <p:nvPr>
            <p:ph type="sldNum" sz="quarter" idx="12"/>
          </p:nvPr>
        </p:nvSpPr>
        <p:spPr/>
        <p:txBody>
          <a:bodyPr/>
          <a:lstStyle/>
          <a:p>
            <a:r>
              <a:rPr lang="en-GB" dirty="0">
                <a:solidFill>
                  <a:srgbClr val="333F48"/>
                </a:solidFill>
              </a:rPr>
              <a:t>- </a:t>
            </a:r>
            <a:fld id="{240553F3-40B0-4BFA-8684-D942AF6EAA45}" type="slidenum">
              <a:rPr lang="en-GB" smtClean="0">
                <a:solidFill>
                  <a:srgbClr val="333F48"/>
                </a:solidFill>
              </a:rPr>
              <a:pPr/>
              <a:t>9</a:t>
            </a:fld>
            <a:r>
              <a:rPr lang="en-GB" dirty="0">
                <a:solidFill>
                  <a:srgbClr val="333F48"/>
                </a:solidFill>
              </a:rPr>
              <a:t> -</a:t>
            </a:r>
          </a:p>
        </p:txBody>
      </p:sp>
      <p:sp>
        <p:nvSpPr>
          <p:cNvPr id="8" name="Rectangle 2"/>
          <p:cNvSpPr>
            <a:spLocks noChangeArrowheads="1"/>
          </p:cNvSpPr>
          <p:nvPr/>
        </p:nvSpPr>
        <p:spPr bwMode="auto">
          <a:xfrm>
            <a:off x="2658533" y="15744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graphicFrame>
        <p:nvGraphicFramePr>
          <p:cNvPr id="11" name="Table 10"/>
          <p:cNvGraphicFramePr>
            <a:graphicFrameLocks noGrp="1"/>
          </p:cNvGraphicFramePr>
          <p:nvPr>
            <p:extLst>
              <p:ext uri="{D42A27DB-BD31-4B8C-83A1-F6EECF244321}">
                <p14:modId xmlns:p14="http://schemas.microsoft.com/office/powerpoint/2010/main" val="1475237255"/>
              </p:ext>
            </p:extLst>
          </p:nvPr>
        </p:nvGraphicFramePr>
        <p:xfrm>
          <a:off x="1492083" y="4337047"/>
          <a:ext cx="8309008" cy="1697108"/>
        </p:xfrm>
        <a:graphic>
          <a:graphicData uri="http://schemas.openxmlformats.org/drawingml/2006/table">
            <a:tbl>
              <a:tblPr firstRow="1" firstCol="1" bandRow="1">
                <a:tableStyleId>{93296810-A885-4BE3-A3E7-6D5BEEA58F35}</a:tableStyleId>
              </a:tblPr>
              <a:tblGrid>
                <a:gridCol w="2894393">
                  <a:extLst>
                    <a:ext uri="{9D8B030D-6E8A-4147-A177-3AD203B41FA5}">
                      <a16:colId xmlns:a16="http://schemas.microsoft.com/office/drawing/2014/main" val="20000"/>
                    </a:ext>
                  </a:extLst>
                </a:gridCol>
                <a:gridCol w="2031769">
                  <a:extLst>
                    <a:ext uri="{9D8B030D-6E8A-4147-A177-3AD203B41FA5}">
                      <a16:colId xmlns:a16="http://schemas.microsoft.com/office/drawing/2014/main" val="20001"/>
                    </a:ext>
                  </a:extLst>
                </a:gridCol>
                <a:gridCol w="2093651">
                  <a:extLst>
                    <a:ext uri="{9D8B030D-6E8A-4147-A177-3AD203B41FA5}">
                      <a16:colId xmlns:a16="http://schemas.microsoft.com/office/drawing/2014/main" val="20002"/>
                    </a:ext>
                  </a:extLst>
                </a:gridCol>
                <a:gridCol w="1289195">
                  <a:extLst>
                    <a:ext uri="{9D8B030D-6E8A-4147-A177-3AD203B41FA5}">
                      <a16:colId xmlns:a16="http://schemas.microsoft.com/office/drawing/2014/main" val="20003"/>
                    </a:ext>
                  </a:extLst>
                </a:gridCol>
              </a:tblGrid>
              <a:tr h="476092">
                <a:tc gridSpan="3">
                  <a:txBody>
                    <a:bodyPr/>
                    <a:lstStyle/>
                    <a:p>
                      <a:pPr algn="ctr">
                        <a:spcBef>
                          <a:spcPts val="300"/>
                        </a:spcBef>
                        <a:spcAft>
                          <a:spcPts val="300"/>
                        </a:spcAft>
                      </a:pPr>
                      <a:r>
                        <a:rPr lang="en-US" sz="1400" dirty="0">
                          <a:effectLst/>
                        </a:rPr>
                        <a:t>Diagnostic component (DC) value</a:t>
                      </a:r>
                      <a:r>
                        <a:rPr lang="en-US" sz="1400" baseline="0" dirty="0">
                          <a:effectLst/>
                        </a:rPr>
                        <a:t> </a:t>
                      </a:r>
                      <a:r>
                        <a:rPr lang="en-US" sz="1400" dirty="0">
                          <a:effectLst/>
                        </a:rPr>
                        <a:t>for an IQS900</a:t>
                      </a:r>
                      <a:endParaRPr lang="fr-CH"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hMerge="1">
                  <a:txBody>
                    <a:bodyPr/>
                    <a:lstStyle/>
                    <a:p>
                      <a:endParaRPr lang="fr-CH" dirty="0"/>
                    </a:p>
                  </a:txBody>
                  <a:tcPr/>
                </a:tc>
                <a:tc hMerge="1">
                  <a:txBody>
                    <a:bodyPr/>
                    <a:lstStyle/>
                    <a:p>
                      <a:endParaRPr lang="fr-CH"/>
                    </a:p>
                  </a:txBody>
                  <a:tcPr/>
                </a:tc>
                <a:tc rowSpan="2">
                  <a:txBody>
                    <a:bodyPr/>
                    <a:lstStyle/>
                    <a:p>
                      <a:pPr algn="ctr">
                        <a:spcBef>
                          <a:spcPts val="300"/>
                        </a:spcBef>
                        <a:spcAft>
                          <a:spcPts val="300"/>
                        </a:spcAft>
                      </a:pPr>
                      <a:r>
                        <a:rPr lang="en-US" sz="1400" dirty="0">
                          <a:effectLst/>
                        </a:rPr>
                        <a:t>Measurement</a:t>
                      </a:r>
                      <a:br>
                        <a:rPr lang="en-US" sz="1400" dirty="0">
                          <a:effectLst/>
                        </a:rPr>
                      </a:br>
                      <a:r>
                        <a:rPr lang="en-US" sz="1400" dirty="0">
                          <a:effectLst/>
                        </a:rPr>
                        <a:t>chain OK?</a:t>
                      </a:r>
                      <a:endParaRPr lang="fr-CH"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10000"/>
                  </a:ext>
                </a:extLst>
              </a:tr>
              <a:tr h="476092">
                <a:tc>
                  <a:txBody>
                    <a:bodyPr/>
                    <a:lstStyle/>
                    <a:p>
                      <a:pPr algn="l">
                        <a:spcBef>
                          <a:spcPts val="300"/>
                        </a:spcBef>
                        <a:spcAft>
                          <a:spcPts val="300"/>
                        </a:spcAft>
                      </a:pPr>
                      <a:r>
                        <a:rPr lang="en-US" sz="1400" dirty="0">
                          <a:effectLst/>
                        </a:rPr>
                        <a:t>Description (output)</a:t>
                      </a:r>
                      <a:endParaRPr lang="fr-CH"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0" algn="ctr" defTabSz="914400" rtl="0" eaLnBrk="1" latinLnBrk="0" hangingPunct="1">
                        <a:spcBef>
                          <a:spcPts val="300"/>
                        </a:spcBef>
                        <a:spcAft>
                          <a:spcPts val="300"/>
                        </a:spcAft>
                      </a:pPr>
                      <a:r>
                        <a:rPr lang="en-US" sz="1200" kern="1200" dirty="0">
                          <a:effectLst/>
                        </a:rPr>
                        <a:t>Current output</a:t>
                      </a:r>
                      <a:br>
                        <a:rPr lang="en-US" sz="1200" kern="1200" dirty="0">
                          <a:effectLst/>
                        </a:rPr>
                      </a:br>
                      <a:r>
                        <a:rPr lang="en-US" sz="1200" kern="1200" dirty="0">
                          <a:effectLst/>
                        </a:rPr>
                        <a:t>(2-wire transmission)</a:t>
                      </a:r>
                      <a:endParaRPr lang="fr-CH" sz="1200" b="1" kern="1200" dirty="0">
                        <a:solidFill>
                          <a:schemeClr val="lt1"/>
                        </a:solidFill>
                        <a:effectLst/>
                        <a:latin typeface="+mn-lt"/>
                        <a:ea typeface="+mn-ea"/>
                        <a:cs typeface="+mn-cs"/>
                      </a:endParaRPr>
                    </a:p>
                  </a:txBody>
                  <a:tcPr marL="36195" marR="36195" marT="0" marB="0" anchor="ctr"/>
                </a:tc>
                <a:tc>
                  <a:txBody>
                    <a:bodyPr/>
                    <a:lstStyle/>
                    <a:p>
                      <a:pPr marL="0" algn="ctr" defTabSz="914400" rtl="0" eaLnBrk="1" latinLnBrk="0" hangingPunct="1">
                        <a:spcBef>
                          <a:spcPts val="300"/>
                        </a:spcBef>
                        <a:spcAft>
                          <a:spcPts val="300"/>
                        </a:spcAft>
                      </a:pPr>
                      <a:r>
                        <a:rPr lang="de-CH" sz="1200" kern="1200" dirty="0">
                          <a:effectLst/>
                        </a:rPr>
                        <a:t>Voltage output</a:t>
                      </a:r>
                      <a:br>
                        <a:rPr lang="de-CH" sz="1200" kern="1200" dirty="0">
                          <a:effectLst/>
                        </a:rPr>
                      </a:br>
                      <a:r>
                        <a:rPr lang="de-CH" sz="1200" kern="1200" dirty="0">
                          <a:effectLst/>
                        </a:rPr>
                        <a:t>(3-wire transmission)</a:t>
                      </a:r>
                      <a:endParaRPr lang="fr-CH" sz="1200" b="1" kern="1200" dirty="0">
                        <a:solidFill>
                          <a:schemeClr val="lt1"/>
                        </a:solidFill>
                        <a:effectLst/>
                        <a:latin typeface="+mn-lt"/>
                        <a:ea typeface="+mn-ea"/>
                        <a:cs typeface="+mn-cs"/>
                      </a:endParaRPr>
                    </a:p>
                  </a:txBody>
                  <a:tcPr marL="36195" marR="36195" marT="0" marB="0" anchor="ctr"/>
                </a:tc>
                <a:tc vMerge="1">
                  <a:txBody>
                    <a:bodyPr/>
                    <a:lstStyle/>
                    <a:p>
                      <a:endParaRPr lang="fr-CH"/>
                    </a:p>
                  </a:txBody>
                  <a:tcPr/>
                </a:tc>
                <a:extLst>
                  <a:ext uri="{0D108BD9-81ED-4DB2-BD59-A6C34878D82A}">
                    <a16:rowId xmlns:a16="http://schemas.microsoft.com/office/drawing/2014/main" val="10001"/>
                  </a:ext>
                </a:extLst>
              </a:tr>
              <a:tr h="315242">
                <a:tc>
                  <a:txBody>
                    <a:bodyPr/>
                    <a:lstStyle/>
                    <a:p>
                      <a:pPr algn="l">
                        <a:spcBef>
                          <a:spcPts val="300"/>
                        </a:spcBef>
                        <a:spcAft>
                          <a:spcPts val="300"/>
                        </a:spcAft>
                      </a:pPr>
                      <a:r>
                        <a:rPr lang="en-GB" sz="1400" dirty="0">
                          <a:effectLst/>
                        </a:rPr>
                        <a:t>Normal operation</a:t>
                      </a:r>
                      <a:endParaRPr lang="fr-CH"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en-GB" sz="1200" dirty="0">
                          <a:effectLst/>
                        </a:rPr>
                        <a:t>−15.5 to −20.5 mA</a:t>
                      </a:r>
                      <a:endParaRPr lang="fr-CH" sz="12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en-GB" sz="1200" dirty="0">
                          <a:effectLst/>
                        </a:rPr>
                        <a:t>−1.6 to −17.6 V</a:t>
                      </a:r>
                      <a:endParaRPr lang="fr-CH" sz="12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en-GB" sz="1200" dirty="0">
                          <a:effectLst/>
                        </a:rPr>
                        <a:t>Yes</a:t>
                      </a:r>
                      <a:endParaRPr lang="fr-CH" sz="12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10002"/>
                  </a:ext>
                </a:extLst>
              </a:tr>
              <a:tr h="429682">
                <a:tc>
                  <a:txBody>
                    <a:bodyPr/>
                    <a:lstStyle/>
                    <a:p>
                      <a:pPr algn="l">
                        <a:spcBef>
                          <a:spcPts val="300"/>
                        </a:spcBef>
                        <a:spcAft>
                          <a:spcPts val="300"/>
                        </a:spcAft>
                      </a:pPr>
                      <a:r>
                        <a:rPr lang="en-GB" sz="1400" dirty="0">
                          <a:effectLst/>
                        </a:rPr>
                        <a:t>Problem in the proximity chain</a:t>
                      </a:r>
                      <a:endParaRPr lang="fr-CH"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en-GB" sz="1200" dirty="0">
                          <a:effectLst/>
                        </a:rPr>
                        <a:t>&lt;</a:t>
                      </a:r>
                      <a:r>
                        <a:rPr lang="en-GB" sz="1200" dirty="0">
                          <a:effectLst/>
                          <a:latin typeface="Calibri" panose="020F0502020204030204" pitchFamily="34" charset="0"/>
                          <a:cs typeface="Calibri" panose="020F0502020204030204" pitchFamily="34" charset="0"/>
                        </a:rPr>
                        <a:t> </a:t>
                      </a:r>
                      <a:r>
                        <a:rPr lang="en-GB" sz="1200" dirty="0">
                          <a:effectLst/>
                        </a:rPr>
                        <a:t>−20.5 mA or &gt;</a:t>
                      </a:r>
                      <a:r>
                        <a:rPr lang="en-GB" sz="1200" dirty="0">
                          <a:effectLst/>
                          <a:latin typeface="Calibri" panose="020F0502020204030204" pitchFamily="34" charset="0"/>
                          <a:cs typeface="Calibri" panose="020F0502020204030204" pitchFamily="34" charset="0"/>
                        </a:rPr>
                        <a:t> </a:t>
                      </a:r>
                      <a:r>
                        <a:rPr lang="en-GB" sz="1200" dirty="0">
                          <a:effectLst/>
                        </a:rPr>
                        <a:t>−15.5 mA</a:t>
                      </a:r>
                      <a:endParaRPr lang="fr-CH" sz="12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en-GB" sz="1200" dirty="0">
                          <a:effectLst/>
                        </a:rPr>
                        <a:t>&lt;</a:t>
                      </a:r>
                      <a:r>
                        <a:rPr lang="en-GB" sz="1200" dirty="0">
                          <a:effectLst/>
                          <a:latin typeface="Calibri" panose="020F0502020204030204" pitchFamily="34" charset="0"/>
                          <a:cs typeface="Calibri" panose="020F0502020204030204" pitchFamily="34" charset="0"/>
                        </a:rPr>
                        <a:t> </a:t>
                      </a:r>
                      <a:r>
                        <a:rPr lang="en-GB" sz="1200" dirty="0">
                          <a:effectLst/>
                        </a:rPr>
                        <a:t>−17.6 V or &gt;</a:t>
                      </a:r>
                      <a:r>
                        <a:rPr lang="en-GB" sz="1200" dirty="0">
                          <a:effectLst/>
                          <a:latin typeface="Calibri" panose="020F0502020204030204" pitchFamily="34" charset="0"/>
                          <a:cs typeface="Calibri" panose="020F0502020204030204" pitchFamily="34" charset="0"/>
                        </a:rPr>
                        <a:t> </a:t>
                      </a:r>
                      <a:r>
                        <a:rPr lang="en-GB" sz="1200" dirty="0">
                          <a:effectLst/>
                        </a:rPr>
                        <a:t>−1.6 V</a:t>
                      </a:r>
                      <a:endParaRPr lang="fr-CH" sz="12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en-GB" sz="1200" dirty="0">
                          <a:effectLst/>
                        </a:rPr>
                        <a:t>No</a:t>
                      </a:r>
                      <a:endParaRPr lang="fr-CH" sz="12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10003"/>
                  </a:ext>
                </a:extLst>
              </a:tr>
            </a:tbl>
          </a:graphicData>
        </a:graphic>
      </p:graphicFrame>
      <p:pic>
        <p:nvPicPr>
          <p:cNvPr id="12" name="Picture 11"/>
          <p:cNvPicPr>
            <a:picLocks noChangeAspect="1"/>
          </p:cNvPicPr>
          <p:nvPr/>
        </p:nvPicPr>
        <p:blipFill>
          <a:blip r:embed="rId3"/>
          <a:stretch>
            <a:fillRect/>
          </a:stretch>
        </p:blipFill>
        <p:spPr>
          <a:xfrm>
            <a:off x="10403999" y="4600055"/>
            <a:ext cx="601366" cy="404262"/>
          </a:xfrm>
          <a:prstGeom prst="rect">
            <a:avLst/>
          </a:prstGeom>
        </p:spPr>
      </p:pic>
    </p:spTree>
    <p:extLst>
      <p:ext uri="{BB962C8B-B14F-4D97-AF65-F5344CB8AC3E}">
        <p14:creationId xmlns:p14="http://schemas.microsoft.com/office/powerpoint/2010/main" val="372969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ggitt presentation template v2">
  <a:themeElements>
    <a:clrScheme name="Custom 930">
      <a:dk1>
        <a:sysClr val="windowText" lastClr="000000"/>
      </a:dk1>
      <a:lt1>
        <a:sysClr val="window" lastClr="FFFFFF"/>
      </a:lt1>
      <a:dk2>
        <a:srgbClr val="333F48"/>
      </a:dk2>
      <a:lt2>
        <a:srgbClr val="DAD9D6"/>
      </a:lt2>
      <a:accent1>
        <a:srgbClr val="C4D600"/>
      </a:accent1>
      <a:accent2>
        <a:srgbClr val="333F48"/>
      </a:accent2>
      <a:accent3>
        <a:srgbClr val="7F7F7F"/>
      </a:accent3>
      <a:accent4>
        <a:srgbClr val="B2B2B2"/>
      </a:accent4>
      <a:accent5>
        <a:srgbClr val="DDDDDD"/>
      </a:accent5>
      <a:accent6>
        <a:srgbClr val="658D1B"/>
      </a:accent6>
      <a:hlink>
        <a:srgbClr val="0563C1"/>
      </a:hlink>
      <a:folHlink>
        <a:srgbClr val="954F72"/>
      </a:folHlink>
    </a:clrScheme>
    <a:fontScheme name="Custom 27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Roadmap_Sensors &amp; Conditioners Product Line" id="{A3355CB3-D1F1-4E61-8713-A6D41EB5BEB8}" vid="{089CE1D3-0587-4062-9B9E-6390646EB2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Product Roadmap_Sensors &amp; Conditioners Product Line</Template>
  <TotalTime>23762</TotalTime>
  <Words>1845</Words>
  <Application>Microsoft Office PowerPoint</Application>
  <PresentationFormat>Widescreen</PresentationFormat>
  <Paragraphs>191</Paragraphs>
  <Slides>15</Slides>
  <Notes>9</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Century Gothic (Body)</vt:lpstr>
      <vt:lpstr>Calibri</vt:lpstr>
      <vt:lpstr>Wingdings</vt:lpstr>
      <vt:lpstr>Arial</vt:lpstr>
      <vt:lpstr>Wingdings 2</vt:lpstr>
      <vt:lpstr>Century Gothic</vt:lpstr>
      <vt:lpstr>Meggitt presentation template v2</vt:lpstr>
      <vt:lpstr>TQ9xx, EA90x and IQS9xx New Proximity Measurement Chains </vt:lpstr>
      <vt:lpstr>TQ9xx, EA90x and IQS9xx proximity measurement chains </vt:lpstr>
      <vt:lpstr>TQ9xx, EA90x and IQS9xx proximity measurement chains</vt:lpstr>
      <vt:lpstr>Environmental and certifications </vt:lpstr>
      <vt:lpstr>System compatibility </vt:lpstr>
      <vt:lpstr>Fully compliant with API 670 5th edition</vt:lpstr>
      <vt:lpstr>Installation </vt:lpstr>
      <vt:lpstr>IQS900 system-level features</vt:lpstr>
      <vt:lpstr>Proximity measurement chains in safety-related applications </vt:lpstr>
      <vt:lpstr>TQ9xx, EA90x and IQS9xx measurement chains overview </vt:lpstr>
      <vt:lpstr>TQ9xx, EA90x and IQS9xx measurement chains overview </vt:lpstr>
      <vt:lpstr>TQ702/TQ712, EA702 and IQS742 measurement chains overview </vt:lpstr>
      <vt:lpstr>TQ/EA/IQS9xx</vt:lpstr>
      <vt:lpstr>Thank you</vt:lpstr>
      <vt:lpstr>Disclaimer</vt:lpstr>
    </vt:vector>
  </TitlesOfParts>
  <Company>MSS-CH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roadmap</dc:title>
  <dc:creator>Frédéric Micco</dc:creator>
  <cp:lastModifiedBy>Sindhu R</cp:lastModifiedBy>
  <cp:revision>484</cp:revision>
  <cp:lastPrinted>2019-09-27T16:40:35Z</cp:lastPrinted>
  <dcterms:created xsi:type="dcterms:W3CDTF">2019-06-26T06:57:23Z</dcterms:created>
  <dcterms:modified xsi:type="dcterms:W3CDTF">2022-03-18T10:58:10Z</dcterms:modified>
</cp:coreProperties>
</file>