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sldIdLst>
    <p:sldId id="303" r:id="rId5"/>
    <p:sldId id="278" r:id="rId6"/>
    <p:sldId id="367" r:id="rId7"/>
    <p:sldId id="368" r:id="rId8"/>
    <p:sldId id="369" r:id="rId9"/>
    <p:sldId id="370" r:id="rId10"/>
    <p:sldId id="371" r:id="rId11"/>
    <p:sldId id="513" r:id="rId12"/>
    <p:sldId id="514" r:id="rId13"/>
    <p:sldId id="515" r:id="rId14"/>
    <p:sldId id="516" r:id="rId15"/>
    <p:sldId id="517" r:id="rId16"/>
    <p:sldId id="518" r:id="rId17"/>
    <p:sldId id="519" r:id="rId18"/>
    <p:sldId id="520" r:id="rId19"/>
    <p:sldId id="521" r:id="rId20"/>
    <p:sldId id="522" r:id="rId21"/>
    <p:sldId id="523" r:id="rId22"/>
    <p:sldId id="524" r:id="rId23"/>
    <p:sldId id="525" r:id="rId24"/>
    <p:sldId id="526" r:id="rId25"/>
    <p:sldId id="527" r:id="rId26"/>
    <p:sldId id="528" r:id="rId27"/>
    <p:sldId id="327" r:id="rId28"/>
    <p:sldId id="372" r:id="rId29"/>
    <p:sldId id="373" r:id="rId30"/>
    <p:sldId id="374" r:id="rId31"/>
    <p:sldId id="375" r:id="rId32"/>
    <p:sldId id="376" r:id="rId33"/>
    <p:sldId id="377" r:id="rId34"/>
    <p:sldId id="328" r:id="rId35"/>
    <p:sldId id="512" r:id="rId36"/>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79" userDrawn="1">
          <p15:clr>
            <a:srgbClr val="A4A3A4"/>
          </p15:clr>
        </p15:guide>
        <p15:guide id="2" pos="2477" userDrawn="1">
          <p15:clr>
            <a:srgbClr val="A4A3A4"/>
          </p15:clr>
        </p15:guide>
        <p15:guide id="3" pos="4925" userDrawn="1">
          <p15:clr>
            <a:srgbClr val="A4A3A4"/>
          </p15:clr>
        </p15:guide>
        <p15:guide id="4" pos="5246" userDrawn="1">
          <p15:clr>
            <a:srgbClr val="A4A3A4"/>
          </p15:clr>
        </p15:guide>
        <p15:guide id="5" orient="horz" pos="25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zysztof Solinski" initials="KS" lastIdx="13" clrIdx="0">
    <p:extLst>
      <p:ext uri="{19B8F6BF-5375-455C-9EA6-DF929625EA0E}">
        <p15:presenceInfo xmlns:p15="http://schemas.microsoft.com/office/powerpoint/2012/main" userId="S-1-5-21-3000120069-850728346-3097708181-11486" providerId="AD"/>
      </p:ext>
    </p:extLst>
  </p:cmAuthor>
  <p:cmAuthor id="2" name="Vanessa Pfeiffer" initials="" lastIdx="0" clrIdx="1"/>
  <p:cmAuthor id="3" name="Peter Ward" initials="PW" lastIdx="58" clrIdx="2">
    <p:extLst>
      <p:ext uri="{19B8F6BF-5375-455C-9EA6-DF929625EA0E}">
        <p15:presenceInfo xmlns:p15="http://schemas.microsoft.com/office/powerpoint/2012/main" userId="S-1-5-21-3000120069-850728346-3097708181-5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FFFFFF"/>
    <a:srgbClr val="C4D600"/>
    <a:srgbClr val="009999"/>
    <a:srgbClr val="ED7D31"/>
    <a:srgbClr val="7F7F7F"/>
    <a:srgbClr val="D9D9D9"/>
    <a:srgbClr val="658D1B"/>
    <a:srgbClr val="658D1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0" autoAdjust="0"/>
    <p:restoredTop sz="92115" autoAdjust="0"/>
  </p:normalViewPr>
  <p:slideViewPr>
    <p:cSldViewPr snapToGrid="0">
      <p:cViewPr>
        <p:scale>
          <a:sx n="60" d="100"/>
          <a:sy n="60" d="100"/>
        </p:scale>
        <p:origin x="832" y="52"/>
      </p:cViewPr>
      <p:guideLst>
        <p:guide pos="2779"/>
        <p:guide pos="2477"/>
        <p:guide pos="4925"/>
        <p:guide pos="5246"/>
        <p:guide orient="horz" pos="2546"/>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atin typeface="Arial" panose="020B0604020202020204" pitchFamily="34" charset="0"/>
              </a:defRPr>
            </a:lvl1pPr>
          </a:lstStyle>
          <a:p>
            <a:fld id="{4847F738-42EF-4CA4-855D-2BDBBE15F4EF}" type="datetimeFigureOut">
              <a:rPr lang="en-GB" smtClean="0"/>
              <a:pPr/>
              <a:t>02/05/2022</a:t>
            </a:fld>
            <a:endParaRPr lang="en-GB"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atin typeface="Arial" panose="020B0604020202020204" pitchFamily="34" charset="0"/>
              </a:defRPr>
            </a:lvl1pPr>
          </a:lstStyle>
          <a:p>
            <a:fld id="{15E52F80-AF8F-4790-9FE2-2713694115E9}" type="slidenum">
              <a:rPr lang="en-GB" smtClean="0"/>
              <a:pPr/>
              <a:t>‹#›</a:t>
            </a:fld>
            <a:endParaRPr lang="en-GB" dirty="0"/>
          </a:p>
        </p:txBody>
      </p:sp>
    </p:spTree>
    <p:extLst>
      <p:ext uri="{BB962C8B-B14F-4D97-AF65-F5344CB8AC3E}">
        <p14:creationId xmlns:p14="http://schemas.microsoft.com/office/powerpoint/2010/main" val="258635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1</a:t>
            </a:fld>
            <a:endParaRPr lang="en-GB" dirty="0"/>
          </a:p>
        </p:txBody>
      </p:sp>
    </p:spTree>
    <p:extLst>
      <p:ext uri="{BB962C8B-B14F-4D97-AF65-F5344CB8AC3E}">
        <p14:creationId xmlns:p14="http://schemas.microsoft.com/office/powerpoint/2010/main" val="3493451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10</a:t>
            </a:fld>
            <a:endParaRPr lang="en-GB" dirty="0"/>
          </a:p>
        </p:txBody>
      </p:sp>
    </p:spTree>
    <p:extLst>
      <p:ext uri="{BB962C8B-B14F-4D97-AF65-F5344CB8AC3E}">
        <p14:creationId xmlns:p14="http://schemas.microsoft.com/office/powerpoint/2010/main" val="1217841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11</a:t>
            </a:fld>
            <a:endParaRPr lang="en-GB" dirty="0"/>
          </a:p>
        </p:txBody>
      </p:sp>
    </p:spTree>
    <p:extLst>
      <p:ext uri="{BB962C8B-B14F-4D97-AF65-F5344CB8AC3E}">
        <p14:creationId xmlns:p14="http://schemas.microsoft.com/office/powerpoint/2010/main" val="412381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12</a:t>
            </a:fld>
            <a:endParaRPr lang="en-GB" dirty="0"/>
          </a:p>
        </p:txBody>
      </p:sp>
    </p:spTree>
    <p:extLst>
      <p:ext uri="{BB962C8B-B14F-4D97-AF65-F5344CB8AC3E}">
        <p14:creationId xmlns:p14="http://schemas.microsoft.com/office/powerpoint/2010/main" val="133955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13</a:t>
            </a:fld>
            <a:endParaRPr lang="en-GB" dirty="0"/>
          </a:p>
        </p:txBody>
      </p:sp>
    </p:spTree>
    <p:extLst>
      <p:ext uri="{BB962C8B-B14F-4D97-AF65-F5344CB8AC3E}">
        <p14:creationId xmlns:p14="http://schemas.microsoft.com/office/powerpoint/2010/main" val="357775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14</a:t>
            </a:fld>
            <a:endParaRPr lang="en-GB" dirty="0"/>
          </a:p>
        </p:txBody>
      </p:sp>
    </p:spTree>
    <p:extLst>
      <p:ext uri="{BB962C8B-B14F-4D97-AF65-F5344CB8AC3E}">
        <p14:creationId xmlns:p14="http://schemas.microsoft.com/office/powerpoint/2010/main" val="210425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15</a:t>
            </a:fld>
            <a:endParaRPr lang="en-GB" dirty="0"/>
          </a:p>
        </p:txBody>
      </p:sp>
    </p:spTree>
    <p:extLst>
      <p:ext uri="{BB962C8B-B14F-4D97-AF65-F5344CB8AC3E}">
        <p14:creationId xmlns:p14="http://schemas.microsoft.com/office/powerpoint/2010/main" val="97614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16</a:t>
            </a:fld>
            <a:endParaRPr lang="en-GB" dirty="0"/>
          </a:p>
        </p:txBody>
      </p:sp>
    </p:spTree>
    <p:extLst>
      <p:ext uri="{BB962C8B-B14F-4D97-AF65-F5344CB8AC3E}">
        <p14:creationId xmlns:p14="http://schemas.microsoft.com/office/powerpoint/2010/main" val="3434392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17</a:t>
            </a:fld>
            <a:endParaRPr lang="en-GB" dirty="0"/>
          </a:p>
        </p:txBody>
      </p:sp>
    </p:spTree>
    <p:extLst>
      <p:ext uri="{BB962C8B-B14F-4D97-AF65-F5344CB8AC3E}">
        <p14:creationId xmlns:p14="http://schemas.microsoft.com/office/powerpoint/2010/main" val="508860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18</a:t>
            </a:fld>
            <a:endParaRPr lang="en-GB" dirty="0"/>
          </a:p>
        </p:txBody>
      </p:sp>
    </p:spTree>
    <p:extLst>
      <p:ext uri="{BB962C8B-B14F-4D97-AF65-F5344CB8AC3E}">
        <p14:creationId xmlns:p14="http://schemas.microsoft.com/office/powerpoint/2010/main" val="817207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19</a:t>
            </a:fld>
            <a:endParaRPr lang="en-GB" dirty="0"/>
          </a:p>
        </p:txBody>
      </p:sp>
    </p:spTree>
    <p:extLst>
      <p:ext uri="{BB962C8B-B14F-4D97-AF65-F5344CB8AC3E}">
        <p14:creationId xmlns:p14="http://schemas.microsoft.com/office/powerpoint/2010/main" val="350269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2</a:t>
            </a:fld>
            <a:endParaRPr lang="en-GB" dirty="0"/>
          </a:p>
        </p:txBody>
      </p:sp>
    </p:spTree>
    <p:extLst>
      <p:ext uri="{BB962C8B-B14F-4D97-AF65-F5344CB8AC3E}">
        <p14:creationId xmlns:p14="http://schemas.microsoft.com/office/powerpoint/2010/main" val="840345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20</a:t>
            </a:fld>
            <a:endParaRPr lang="en-GB" dirty="0"/>
          </a:p>
        </p:txBody>
      </p:sp>
    </p:spTree>
    <p:extLst>
      <p:ext uri="{BB962C8B-B14F-4D97-AF65-F5344CB8AC3E}">
        <p14:creationId xmlns:p14="http://schemas.microsoft.com/office/powerpoint/2010/main" val="1644069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21</a:t>
            </a:fld>
            <a:endParaRPr lang="en-GB" dirty="0"/>
          </a:p>
        </p:txBody>
      </p:sp>
    </p:spTree>
    <p:extLst>
      <p:ext uri="{BB962C8B-B14F-4D97-AF65-F5344CB8AC3E}">
        <p14:creationId xmlns:p14="http://schemas.microsoft.com/office/powerpoint/2010/main" val="2375571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22</a:t>
            </a:fld>
            <a:endParaRPr lang="en-GB" dirty="0"/>
          </a:p>
        </p:txBody>
      </p:sp>
    </p:spTree>
    <p:extLst>
      <p:ext uri="{BB962C8B-B14F-4D97-AF65-F5344CB8AC3E}">
        <p14:creationId xmlns:p14="http://schemas.microsoft.com/office/powerpoint/2010/main" val="3183126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23</a:t>
            </a:fld>
            <a:endParaRPr lang="en-GB" dirty="0"/>
          </a:p>
        </p:txBody>
      </p:sp>
    </p:spTree>
    <p:extLst>
      <p:ext uri="{BB962C8B-B14F-4D97-AF65-F5344CB8AC3E}">
        <p14:creationId xmlns:p14="http://schemas.microsoft.com/office/powerpoint/2010/main" val="3231471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24</a:t>
            </a:fld>
            <a:endParaRPr lang="en-GB" dirty="0"/>
          </a:p>
        </p:txBody>
      </p:sp>
    </p:spTree>
    <p:extLst>
      <p:ext uri="{BB962C8B-B14F-4D97-AF65-F5344CB8AC3E}">
        <p14:creationId xmlns:p14="http://schemas.microsoft.com/office/powerpoint/2010/main" val="989931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25</a:t>
            </a:fld>
            <a:endParaRPr lang="en-GB" dirty="0"/>
          </a:p>
        </p:txBody>
      </p:sp>
    </p:spTree>
    <p:extLst>
      <p:ext uri="{BB962C8B-B14F-4D97-AF65-F5344CB8AC3E}">
        <p14:creationId xmlns:p14="http://schemas.microsoft.com/office/powerpoint/2010/main" val="1763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26</a:t>
            </a:fld>
            <a:endParaRPr lang="en-GB" dirty="0"/>
          </a:p>
        </p:txBody>
      </p:sp>
    </p:spTree>
    <p:extLst>
      <p:ext uri="{BB962C8B-B14F-4D97-AF65-F5344CB8AC3E}">
        <p14:creationId xmlns:p14="http://schemas.microsoft.com/office/powerpoint/2010/main" val="3246152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27</a:t>
            </a:fld>
            <a:endParaRPr lang="en-GB" dirty="0"/>
          </a:p>
        </p:txBody>
      </p:sp>
    </p:spTree>
    <p:extLst>
      <p:ext uri="{BB962C8B-B14F-4D97-AF65-F5344CB8AC3E}">
        <p14:creationId xmlns:p14="http://schemas.microsoft.com/office/powerpoint/2010/main" val="2600071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28</a:t>
            </a:fld>
            <a:endParaRPr lang="en-GB" dirty="0"/>
          </a:p>
        </p:txBody>
      </p:sp>
    </p:spTree>
    <p:extLst>
      <p:ext uri="{BB962C8B-B14F-4D97-AF65-F5344CB8AC3E}">
        <p14:creationId xmlns:p14="http://schemas.microsoft.com/office/powerpoint/2010/main" val="1589859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29</a:t>
            </a:fld>
            <a:endParaRPr lang="en-GB" dirty="0"/>
          </a:p>
        </p:txBody>
      </p:sp>
    </p:spTree>
    <p:extLst>
      <p:ext uri="{BB962C8B-B14F-4D97-AF65-F5344CB8AC3E}">
        <p14:creationId xmlns:p14="http://schemas.microsoft.com/office/powerpoint/2010/main" val="75424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3</a:t>
            </a:fld>
            <a:endParaRPr lang="en-GB" dirty="0"/>
          </a:p>
        </p:txBody>
      </p:sp>
    </p:spTree>
    <p:extLst>
      <p:ext uri="{BB962C8B-B14F-4D97-AF65-F5344CB8AC3E}">
        <p14:creationId xmlns:p14="http://schemas.microsoft.com/office/powerpoint/2010/main" val="3953247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30</a:t>
            </a:fld>
            <a:endParaRPr lang="en-GB" dirty="0"/>
          </a:p>
        </p:txBody>
      </p:sp>
    </p:spTree>
    <p:extLst>
      <p:ext uri="{BB962C8B-B14F-4D97-AF65-F5344CB8AC3E}">
        <p14:creationId xmlns:p14="http://schemas.microsoft.com/office/powerpoint/2010/main" val="851868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31</a:t>
            </a:fld>
            <a:endParaRPr lang="en-GB" dirty="0"/>
          </a:p>
        </p:txBody>
      </p:sp>
    </p:spTree>
    <p:extLst>
      <p:ext uri="{BB962C8B-B14F-4D97-AF65-F5344CB8AC3E}">
        <p14:creationId xmlns:p14="http://schemas.microsoft.com/office/powerpoint/2010/main" val="110943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Tree>
    <p:extLst>
      <p:ext uri="{BB962C8B-B14F-4D97-AF65-F5344CB8AC3E}">
        <p14:creationId xmlns:p14="http://schemas.microsoft.com/office/powerpoint/2010/main" val="110404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4</a:t>
            </a:fld>
            <a:endParaRPr lang="en-GB" dirty="0"/>
          </a:p>
        </p:txBody>
      </p:sp>
    </p:spTree>
    <p:extLst>
      <p:ext uri="{BB962C8B-B14F-4D97-AF65-F5344CB8AC3E}">
        <p14:creationId xmlns:p14="http://schemas.microsoft.com/office/powerpoint/2010/main" val="215878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5</a:t>
            </a:fld>
            <a:endParaRPr lang="en-GB" dirty="0"/>
          </a:p>
        </p:txBody>
      </p:sp>
    </p:spTree>
    <p:extLst>
      <p:ext uri="{BB962C8B-B14F-4D97-AF65-F5344CB8AC3E}">
        <p14:creationId xmlns:p14="http://schemas.microsoft.com/office/powerpoint/2010/main" val="28378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6</a:t>
            </a:fld>
            <a:endParaRPr lang="en-GB" dirty="0"/>
          </a:p>
        </p:txBody>
      </p:sp>
    </p:spTree>
    <p:extLst>
      <p:ext uri="{BB962C8B-B14F-4D97-AF65-F5344CB8AC3E}">
        <p14:creationId xmlns:p14="http://schemas.microsoft.com/office/powerpoint/2010/main" val="2104832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7</a:t>
            </a:fld>
            <a:endParaRPr lang="en-GB" dirty="0"/>
          </a:p>
        </p:txBody>
      </p:sp>
    </p:spTree>
    <p:extLst>
      <p:ext uri="{BB962C8B-B14F-4D97-AF65-F5344CB8AC3E}">
        <p14:creationId xmlns:p14="http://schemas.microsoft.com/office/powerpoint/2010/main" val="416909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8</a:t>
            </a:fld>
            <a:endParaRPr lang="en-GB" dirty="0"/>
          </a:p>
        </p:txBody>
      </p:sp>
    </p:spTree>
    <p:extLst>
      <p:ext uri="{BB962C8B-B14F-4D97-AF65-F5344CB8AC3E}">
        <p14:creationId xmlns:p14="http://schemas.microsoft.com/office/powerpoint/2010/main" val="2788038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9</a:t>
            </a:fld>
            <a:endParaRPr lang="en-GB" dirty="0"/>
          </a:p>
        </p:txBody>
      </p:sp>
    </p:spTree>
    <p:extLst>
      <p:ext uri="{BB962C8B-B14F-4D97-AF65-F5344CB8AC3E}">
        <p14:creationId xmlns:p14="http://schemas.microsoft.com/office/powerpoint/2010/main" val="278481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ight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15" name="Group 14"/>
          <p:cNvGrpSpPr/>
          <p:nvPr userDrawn="1"/>
        </p:nvGrpSpPr>
        <p:grpSpPr>
          <a:xfrm>
            <a:off x="539750" y="242888"/>
            <a:ext cx="1633538" cy="309562"/>
            <a:chOff x="539750" y="242888"/>
            <a:chExt cx="1633538" cy="309562"/>
          </a:xfrm>
          <a:solidFill>
            <a:schemeClr val="tx2"/>
          </a:solidFill>
        </p:grpSpPr>
        <p:sp>
          <p:nvSpPr>
            <p:cNvPr id="5"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793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7645EB-BA28-46CD-BF77-C7C93EDB4593}" type="datetime4">
              <a:rPr lang="en-GB" smtClean="0"/>
              <a:t>02 May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Tree>
    <p:extLst>
      <p:ext uri="{BB962C8B-B14F-4D97-AF65-F5344CB8AC3E}">
        <p14:creationId xmlns:p14="http://schemas.microsoft.com/office/powerpoint/2010/main" val="123207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ullet Point Layout">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marL="179388" indent="-179388">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spcBef>
                <a:spcPts val="900"/>
              </a:spcBef>
              <a:buClr>
                <a:schemeClr val="accent1"/>
              </a:buClr>
              <a:buFont typeface="Arial" panose="02000503000000020004" pitchFamily="50" charset="0"/>
              <a:buChar char="–"/>
              <a:defRPr sz="1400" b="0"/>
            </a:lvl2pPr>
            <a:lvl3pPr marL="536575" indent="-177800">
              <a:spcBef>
                <a:spcPts val="900"/>
              </a:spcBef>
              <a:buClr>
                <a:schemeClr val="accent1"/>
              </a:buClr>
              <a:defRPr sz="1400" b="0"/>
            </a:lvl3pPr>
            <a:lvl4pPr marL="715963" indent="-179388">
              <a:spcBef>
                <a:spcPts val="900"/>
              </a:spcBef>
              <a:buClr>
                <a:schemeClr val="accent1"/>
              </a:buClr>
              <a:defRPr sz="1400" b="0"/>
            </a:lvl4pPr>
            <a:lvl5pPr marL="895350" indent="-179388">
              <a:spcBef>
                <a:spcPts val="900"/>
              </a:spcBef>
              <a:buClr>
                <a:schemeClr val="accent1"/>
              </a:buClr>
              <a:defRPr sz="14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BCED2-B3BD-4FE7-922D-A1949B7E7CD1}" type="datetime4">
              <a:rPr lang="en-GB" smtClean="0"/>
              <a:t>02 May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Tree>
    <p:extLst>
      <p:ext uri="{BB962C8B-B14F-4D97-AF65-F5344CB8AC3E}">
        <p14:creationId xmlns:p14="http://schemas.microsoft.com/office/powerpoint/2010/main" val="413991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8162" y="1671891"/>
            <a:ext cx="11160000" cy="3166809"/>
          </a:xfrm>
        </p:spPr>
        <p:txBody>
          <a:bodyPr anchor="t">
            <a:noAutofit/>
          </a:bodyPr>
          <a:lstStyle>
            <a:lvl1pPr algn="l">
              <a:lnSpc>
                <a:spcPct val="80000"/>
              </a:lnSpc>
              <a:defRPr sz="13000" cap="all" baseline="0"/>
            </a:lvl1pPr>
          </a:lstStyle>
          <a:p>
            <a:r>
              <a:rPr lang="en-US"/>
              <a:t>Click to edit Master title style</a:t>
            </a:r>
            <a:endParaRPr lang="en-GB" dirty="0"/>
          </a:p>
        </p:txBody>
      </p:sp>
      <p:sp>
        <p:nvSpPr>
          <p:cNvPr id="8" name="Text Placeholder 7"/>
          <p:cNvSpPr>
            <a:spLocks noGrp="1"/>
          </p:cNvSpPr>
          <p:nvPr>
            <p:ph type="body" sz="quarter" idx="13"/>
          </p:nvPr>
        </p:nvSpPr>
        <p:spPr>
          <a:xfrm>
            <a:off x="9089679" y="4838700"/>
            <a:ext cx="2608484" cy="1493838"/>
          </a:xfrm>
        </p:spPr>
        <p:txBody>
          <a:bodyPr anchor="t"/>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grpSp>
        <p:nvGrpSpPr>
          <p:cNvPr id="16" name="Group 15">
            <a:extLst>
              <a:ext uri="{FF2B5EF4-FFF2-40B4-BE49-F238E27FC236}">
                <a16:creationId xmlns:a16="http://schemas.microsoft.com/office/drawing/2014/main" id="{8C7B2703-1718-4F10-9BAC-46870CDC71AA}"/>
              </a:ext>
            </a:extLst>
          </p:cNvPr>
          <p:cNvGrpSpPr/>
          <p:nvPr userDrawn="1"/>
        </p:nvGrpSpPr>
        <p:grpSpPr>
          <a:xfrm>
            <a:off x="10540683" y="6379528"/>
            <a:ext cx="1168401" cy="220663"/>
            <a:chOff x="10552113" y="439738"/>
            <a:chExt cx="1168401" cy="220663"/>
          </a:xfrm>
          <a:solidFill>
            <a:srgbClr val="333F48"/>
          </a:solidFill>
        </p:grpSpPr>
        <p:sp>
          <p:nvSpPr>
            <p:cNvPr id="17" name="Freeform 5">
              <a:extLst>
                <a:ext uri="{FF2B5EF4-FFF2-40B4-BE49-F238E27FC236}">
                  <a16:creationId xmlns:a16="http://schemas.microsoft.com/office/drawing/2014/main" id="{DFD7FDCA-BA76-42CC-B030-318131A0CF66}"/>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330B7EF6-C0E9-4A90-A024-3C3434E81A91}"/>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C4F9F82C-F759-4092-972B-5135B19A61BC}"/>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D33D9408-7841-4AD7-B819-3085B64AF245}"/>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246EEA43-5A01-415C-8509-DD387EAC7424}"/>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67FDD490-FFC1-4918-8CC8-670A2E0174F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1">
              <a:extLst>
                <a:ext uri="{FF2B5EF4-FFF2-40B4-BE49-F238E27FC236}">
                  <a16:creationId xmlns:a16="http://schemas.microsoft.com/office/drawing/2014/main" id="{80579594-AEB4-4D87-B503-E529AFBA6B60}"/>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0363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Group 13">
            <a:extLst>
              <a:ext uri="{FF2B5EF4-FFF2-40B4-BE49-F238E27FC236}">
                <a16:creationId xmlns:a16="http://schemas.microsoft.com/office/drawing/2014/main" id="{56085D89-E127-4623-8CAE-66476DCEABDE}"/>
              </a:ext>
            </a:extLst>
          </p:cNvPr>
          <p:cNvGrpSpPr/>
          <p:nvPr userDrawn="1"/>
        </p:nvGrpSpPr>
        <p:grpSpPr>
          <a:xfrm>
            <a:off x="10540683" y="6379528"/>
            <a:ext cx="1168401" cy="220663"/>
            <a:chOff x="10552113" y="439738"/>
            <a:chExt cx="1168401" cy="220663"/>
          </a:xfrm>
          <a:solidFill>
            <a:srgbClr val="333F48"/>
          </a:solidFill>
        </p:grpSpPr>
        <p:sp>
          <p:nvSpPr>
            <p:cNvPr id="15" name="Freeform 5">
              <a:extLst>
                <a:ext uri="{FF2B5EF4-FFF2-40B4-BE49-F238E27FC236}">
                  <a16:creationId xmlns:a16="http://schemas.microsoft.com/office/drawing/2014/main" id="{FC236BAD-1A31-4AD6-90ED-DB6B9921916E}"/>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480B0C5E-0C09-4186-8938-129F3D8A2DB8}"/>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EE791348-9BC0-42B2-AD57-F49486EFF1DC}"/>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A71A0FB8-F6DC-4836-965F-EDAEA19DB6DD}"/>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60AF4268-B0A3-402B-A6EA-EDF0D83BF6D5}"/>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969CC1BA-201D-4A26-AC89-332B228A42EE}"/>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99BF2FCD-6057-4D2B-9513-FCA81483F73F}"/>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3380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948A4427-109A-420F-88F1-DC874ACE2D0F}"/>
              </a:ext>
            </a:extLst>
          </p:cNvPr>
          <p:cNvGrpSpPr/>
          <p:nvPr userDrawn="1"/>
        </p:nvGrpSpPr>
        <p:grpSpPr>
          <a:xfrm>
            <a:off x="10540683" y="6379528"/>
            <a:ext cx="1168401" cy="220663"/>
            <a:chOff x="10552113" y="439738"/>
            <a:chExt cx="1168401" cy="220663"/>
          </a:xfrm>
          <a:solidFill>
            <a:schemeClr val="tx1"/>
          </a:solidFill>
        </p:grpSpPr>
        <p:sp>
          <p:nvSpPr>
            <p:cNvPr id="21" name="Freeform 5">
              <a:extLst>
                <a:ext uri="{FF2B5EF4-FFF2-40B4-BE49-F238E27FC236}">
                  <a16:creationId xmlns:a16="http://schemas.microsoft.com/office/drawing/2014/main" id="{30F063E9-B535-4551-BFAD-E0E3B4AF9AB0}"/>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A5259DD0-BB82-4ECF-BD86-191AE7FCADCF}"/>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63224925-9F08-436B-990A-1BFDCDCF025B}"/>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EB367349-E1F0-47C2-A12E-CE78B8F6F11B}"/>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6ECDFC54-3A0F-42F5-8DC7-90975C3126D6}"/>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AA494F29-16ED-4161-AB93-CAA803C0C5F4}"/>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0F90E14A-557E-4390-AD7C-98EE1833880F}"/>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367294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Imag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40000"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540000"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8E47D09D-089E-40C9-AF5C-E79B73ED645A}"/>
              </a:ext>
            </a:extLst>
          </p:cNvPr>
          <p:cNvGrpSpPr/>
          <p:nvPr userDrawn="1"/>
        </p:nvGrpSpPr>
        <p:grpSpPr>
          <a:xfrm>
            <a:off x="10540683" y="6379528"/>
            <a:ext cx="1168401" cy="220663"/>
            <a:chOff x="10552113" y="439738"/>
            <a:chExt cx="1168401" cy="220663"/>
          </a:xfrm>
          <a:solidFill>
            <a:srgbClr val="333F48"/>
          </a:solidFill>
        </p:grpSpPr>
        <p:sp>
          <p:nvSpPr>
            <p:cNvPr id="16" name="Freeform 5">
              <a:extLst>
                <a:ext uri="{FF2B5EF4-FFF2-40B4-BE49-F238E27FC236}">
                  <a16:creationId xmlns:a16="http://schemas.microsoft.com/office/drawing/2014/main" id="{9317CE0E-76BA-4BAB-B9C3-06FBB41842AA}"/>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3DEF4932-037E-4093-8C69-5B262CC5AC7C}"/>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600557CB-F2C4-43B3-992B-5F237D256570}"/>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E8B3568F-1581-4E2A-AC8D-6E44A053A36F}"/>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9">
              <a:extLst>
                <a:ext uri="{FF2B5EF4-FFF2-40B4-BE49-F238E27FC236}">
                  <a16:creationId xmlns:a16="http://schemas.microsoft.com/office/drawing/2014/main" id="{DB255996-6EB2-433F-9498-8F38751E78FC}"/>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0">
              <a:extLst>
                <a:ext uri="{FF2B5EF4-FFF2-40B4-BE49-F238E27FC236}">
                  <a16:creationId xmlns:a16="http://schemas.microsoft.com/office/drawing/2014/main" id="{5A8E5BE8-E072-42BC-8433-6AD40A397DB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1">
              <a:extLst>
                <a:ext uri="{FF2B5EF4-FFF2-40B4-BE49-F238E27FC236}">
                  <a16:creationId xmlns:a16="http://schemas.microsoft.com/office/drawing/2014/main" id="{AD7407DA-881D-4123-A1E0-9F8AD430A06B}"/>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9893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FF4283E2-6095-4F22-B8A7-949A7CCEF8EA}" type="datetime4">
              <a:rPr lang="en-GB" smtClean="0"/>
              <a:t>02 May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50"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164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s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D90B1B9F-1F2C-4C66-9BBD-12014F96A499}" type="datetime4">
              <a:rPr lang="en-GB" smtClean="0"/>
              <a:t>02 May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4433677"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539999" y="450000"/>
            <a:ext cx="11173191" cy="680400"/>
          </a:xfrm>
        </p:spPr>
        <p:txBody>
          <a:bodyPr anchor="t">
            <a:normAutofit/>
          </a:bodyPr>
          <a:lstStyle>
            <a:lvl1pPr>
              <a:defRPr sz="2400"/>
            </a:lvl1pPr>
          </a:lstStyle>
          <a:p>
            <a:r>
              <a:rPr lang="en-US"/>
              <a:t>Click to edit Master title style</a:t>
            </a:r>
            <a:endParaRPr lang="en-GB" dirty="0"/>
          </a:p>
        </p:txBody>
      </p:sp>
      <p:sp>
        <p:nvSpPr>
          <p:cNvPr id="11" name="Text Placeholder 3"/>
          <p:cNvSpPr>
            <a:spLocks noGrp="1"/>
          </p:cNvSpPr>
          <p:nvPr>
            <p:ph type="body" sz="half" idx="2"/>
          </p:nvPr>
        </p:nvSpPr>
        <p:spPr>
          <a:xfrm>
            <a:off x="539998" y="842400"/>
            <a:ext cx="11173191"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7061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s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solidFill>
                  <a:schemeClr val="bg1"/>
                </a:solidFill>
              </a:defRPr>
            </a:lvl1pPr>
          </a:lstStyle>
          <a:p>
            <a:fld id="{E6536D07-8F20-473B-89DC-9D4633D56806}" type="datetime4">
              <a:rPr lang="en-GB" smtClean="0"/>
              <a:t>02 May 2022</a:t>
            </a:fld>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553F3-40B0-4BFA-8684-D942AF6EAA45}" type="slidenum">
              <a:rPr lang="en-GB" smtClean="0"/>
              <a:pPr/>
              <a:t>‹#›</a:t>
            </a:fld>
            <a:endParaRPr lang="en-GB"/>
          </a:p>
        </p:txBody>
      </p:sp>
      <p:sp>
        <p:nvSpPr>
          <p:cNvPr id="8" name="Content Placeholder 2"/>
          <p:cNvSpPr>
            <a:spLocks noGrp="1"/>
          </p:cNvSpPr>
          <p:nvPr>
            <p:ph idx="13"/>
          </p:nvPr>
        </p:nvSpPr>
        <p:spPr>
          <a:xfrm>
            <a:off x="4433677"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itle 1"/>
          <p:cNvSpPr>
            <a:spLocks noGrp="1"/>
          </p:cNvSpPr>
          <p:nvPr>
            <p:ph type="title"/>
          </p:nvPr>
        </p:nvSpPr>
        <p:spPr>
          <a:xfrm>
            <a:off x="539997" y="450000"/>
            <a:ext cx="11172577" cy="680400"/>
          </a:xfrm>
        </p:spPr>
        <p:txBody>
          <a:bodyPr anchor="t">
            <a:normAutofit/>
          </a:bodyPr>
          <a:lstStyle>
            <a:lvl1pPr>
              <a:defRPr sz="2400">
                <a:solidFill>
                  <a:schemeClr val="bg1"/>
                </a:solidFill>
              </a:defRPr>
            </a:lvl1pPr>
          </a:lstStyle>
          <a:p>
            <a:r>
              <a:rPr lang="en-US"/>
              <a:t>Click to edit Master title style</a:t>
            </a:r>
            <a:endParaRPr lang="en-GB" dirty="0"/>
          </a:p>
        </p:txBody>
      </p:sp>
      <p:sp>
        <p:nvSpPr>
          <p:cNvPr id="2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25" name="Straight Connector 24"/>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224DD62-B641-40E6-B28C-E4F4A71ABA43}"/>
              </a:ext>
            </a:extLst>
          </p:cNvPr>
          <p:cNvGrpSpPr/>
          <p:nvPr userDrawn="1"/>
        </p:nvGrpSpPr>
        <p:grpSpPr>
          <a:xfrm>
            <a:off x="10540683" y="6379528"/>
            <a:ext cx="1168401" cy="220663"/>
            <a:chOff x="10552113" y="439738"/>
            <a:chExt cx="1168401" cy="220663"/>
          </a:xfrm>
          <a:solidFill>
            <a:schemeClr val="bg1"/>
          </a:solidFill>
        </p:grpSpPr>
        <p:sp>
          <p:nvSpPr>
            <p:cNvPr id="24" name="Freeform 5">
              <a:extLst>
                <a:ext uri="{FF2B5EF4-FFF2-40B4-BE49-F238E27FC236}">
                  <a16:creationId xmlns:a16="http://schemas.microsoft.com/office/drawing/2014/main" id="{8F527E09-C92B-46E8-910C-6F8E5113AC8E}"/>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6">
              <a:extLst>
                <a:ext uri="{FF2B5EF4-FFF2-40B4-BE49-F238E27FC236}">
                  <a16:creationId xmlns:a16="http://schemas.microsoft.com/office/drawing/2014/main" id="{D425C2F7-527A-4243-9188-0B53DFD31F10}"/>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7">
              <a:extLst>
                <a:ext uri="{FF2B5EF4-FFF2-40B4-BE49-F238E27FC236}">
                  <a16:creationId xmlns:a16="http://schemas.microsoft.com/office/drawing/2014/main" id="{4AFA671E-6596-48E2-B00F-B7656EFEB3F5}"/>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8">
              <a:extLst>
                <a:ext uri="{FF2B5EF4-FFF2-40B4-BE49-F238E27FC236}">
                  <a16:creationId xmlns:a16="http://schemas.microsoft.com/office/drawing/2014/main" id="{B77DF1EF-CBC4-48BF-85C4-C614BE7BBA7E}"/>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9">
              <a:extLst>
                <a:ext uri="{FF2B5EF4-FFF2-40B4-BE49-F238E27FC236}">
                  <a16:creationId xmlns:a16="http://schemas.microsoft.com/office/drawing/2014/main" id="{1999903C-8D8C-496A-9EB5-0ADA65BF213E}"/>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0">
              <a:extLst>
                <a:ext uri="{FF2B5EF4-FFF2-40B4-BE49-F238E27FC236}">
                  <a16:creationId xmlns:a16="http://schemas.microsoft.com/office/drawing/2014/main" id="{C5400F6C-25D2-47FD-81A9-1D75C6FBEFC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1">
              <a:extLst>
                <a:ext uri="{FF2B5EF4-FFF2-40B4-BE49-F238E27FC236}">
                  <a16:creationId xmlns:a16="http://schemas.microsoft.com/office/drawing/2014/main" id="{25979B77-A7F7-4F7D-8AFA-B81FB05AA3AC}"/>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32" name="Footer Placeholder 4">
            <a:extLst>
              <a:ext uri="{FF2B5EF4-FFF2-40B4-BE49-F238E27FC236}">
                <a16:creationId xmlns:a16="http://schemas.microsoft.com/office/drawing/2014/main" id="{9B0A85D0-059A-4677-8936-FF7615BCD476}"/>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193647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umn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22149"/>
          </a:xfrm>
        </p:spPr>
        <p:txBody>
          <a:bodyPr>
            <a:normAutofit/>
          </a:bodyPr>
          <a:lstStyle>
            <a:lvl1pPr>
              <a:defRPr sz="1600"/>
            </a:lvl1pPr>
            <a:lvl2pPr>
              <a:spcBef>
                <a:spcPts val="1200"/>
              </a:spcBef>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081EE6ED-0A20-4679-AA37-8A7498A1E55C}" type="datetime4">
              <a:rPr lang="en-GB" smtClean="0"/>
              <a:t>02 May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4433677" y="1692000"/>
            <a:ext cx="7278898" cy="4222149"/>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50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Dark 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solidFill>
                  <a:schemeClr val="bg1"/>
                </a:solidFill>
              </a:defRPr>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bg1"/>
                </a:solidFill>
              </a:defRPr>
            </a:lvl1pPr>
            <a:lvl2pPr>
              <a:spcBef>
                <a:spcPts val="0"/>
              </a:spcBef>
              <a:defRPr sz="1200">
                <a:solidFill>
                  <a:schemeClr val="bg1"/>
                </a:solidFill>
              </a:defRPr>
            </a:lvl2pPr>
            <a:lvl3pPr marL="0" indent="0">
              <a:spcBef>
                <a:spcPts val="0"/>
              </a:spcBef>
              <a:buNone/>
              <a:defRPr sz="1600" b="1">
                <a:solidFill>
                  <a:schemeClr val="accent1"/>
                </a:solidFill>
              </a:defRPr>
            </a:lvl3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716332AD-06B9-4099-89D5-9DE45FF5863E}"/>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539999" y="249417"/>
            <a:ext cx="1633866" cy="302400"/>
          </a:xfrm>
          <a:prstGeom prst="rect">
            <a:avLst/>
          </a:prstGeom>
        </p:spPr>
      </p:pic>
      <p:sp>
        <p:nvSpPr>
          <p:cNvPr id="6" name="TextBox 5">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bg1"/>
                </a:solidFill>
              </a:rPr>
              <a:t>Enabling the Extraordinary</a:t>
            </a:r>
          </a:p>
          <a:p>
            <a:pPr algn="ctr"/>
            <a:r>
              <a:rPr lang="en-GB" sz="900" dirty="0">
                <a:solidFill>
                  <a:schemeClr val="bg1"/>
                </a:solidFill>
              </a:rPr>
              <a:t>To</a:t>
            </a:r>
            <a:r>
              <a:rPr lang="en-GB" sz="900" baseline="0" dirty="0">
                <a:solidFill>
                  <a:schemeClr val="bg1"/>
                </a:solidFill>
              </a:rPr>
              <a:t> Fly   To Power  To Live</a:t>
            </a:r>
            <a:endParaRPr lang="en-GB" sz="900" dirty="0">
              <a:solidFill>
                <a:schemeClr val="bg1"/>
              </a:solidFill>
            </a:endParaRPr>
          </a:p>
        </p:txBody>
      </p:sp>
    </p:spTree>
    <p:extLst>
      <p:ext uri="{BB962C8B-B14F-4D97-AF65-F5344CB8AC3E}">
        <p14:creationId xmlns:p14="http://schemas.microsoft.com/office/powerpoint/2010/main" val="267439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6000" y="1692000"/>
            <a:ext cx="3384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305888C8-3A78-4540-8717-7F82138F084B}" type="datetime4">
              <a:rPr lang="en-GB" smtClean="0"/>
              <a:t>02 May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538163" y="1692000"/>
            <a:ext cx="7278898" cy="4211312"/>
          </a:xfrm>
        </p:spPr>
        <p:txBody>
          <a:bodyPr>
            <a:normAutofit/>
          </a:bodyPr>
          <a:lstStyle>
            <a:lvl1pPr>
              <a:defRPr sz="1600"/>
            </a:lvl1pPr>
            <a:lvl2pPr>
              <a:spcBef>
                <a:spcPts val="1200"/>
              </a:spcBef>
              <a:defRPr sz="1400"/>
            </a:lvl2pPr>
            <a:lvl3pPr>
              <a:spcBef>
                <a:spcPts val="1200"/>
              </a:spcBef>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rgbClr val="658D1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70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388100" y="0"/>
            <a:ext cx="5803900" cy="6858000"/>
          </a:xfrm>
        </p:spPr>
        <p:txBody>
          <a:bodyPr/>
          <a:lstStyle/>
          <a:p>
            <a:r>
              <a:rPr lang="en-US" dirty="0"/>
              <a:t>Click icon to add picture</a:t>
            </a:r>
            <a:endParaRPr lang="en-GB" dirty="0"/>
          </a:p>
        </p:txBody>
      </p:sp>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DD78D43B-B776-42D3-8737-17FF19C0C317}" type="datetime4">
              <a:rPr lang="en-GB" smtClean="0"/>
              <a:t>02 May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14" name="Title 1"/>
          <p:cNvSpPr>
            <a:spLocks noGrp="1"/>
          </p:cNvSpPr>
          <p:nvPr>
            <p:ph type="title"/>
          </p:nvPr>
        </p:nvSpPr>
        <p:spPr>
          <a:xfrm>
            <a:off x="540000" y="450000"/>
            <a:ext cx="5290163" cy="680400"/>
          </a:xfrm>
        </p:spPr>
        <p:txBody>
          <a:bodyPr anchor="t">
            <a:normAutofit/>
          </a:bodyPr>
          <a:lstStyle>
            <a:lvl1pPr>
              <a:defRPr sz="2400"/>
            </a:lvl1pPr>
          </a:lstStyle>
          <a:p>
            <a:r>
              <a:rPr lang="en-US"/>
              <a:t>Click to edit Master title style</a:t>
            </a:r>
            <a:endParaRPr lang="en-GB" dirty="0"/>
          </a:p>
        </p:txBody>
      </p:sp>
      <p:sp>
        <p:nvSpPr>
          <p:cNvPr id="15" name="Text Placeholder 3"/>
          <p:cNvSpPr>
            <a:spLocks noGrp="1"/>
          </p:cNvSpPr>
          <p:nvPr>
            <p:ph type="body" sz="half" idx="2"/>
          </p:nvPr>
        </p:nvSpPr>
        <p:spPr>
          <a:xfrm>
            <a:off x="539999" y="842400"/>
            <a:ext cx="5290163"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3" name="Straight Connector 12"/>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510ED258-00D1-4F81-8058-D5E88D1849B9}"/>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125771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85" userDrawn="1">
          <p15:clr>
            <a:srgbClr val="FBAE40"/>
          </p15:clr>
        </p15:guide>
        <p15:guide id="2" pos="402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7313587D-57FE-4486-AB17-6EFC288C6898}" type="datetime4">
              <a:rPr lang="en-GB" smtClean="0"/>
              <a:t>02 May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50" y="169200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072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w/10pt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AB4A87B2-B1FC-4E95-8516-232721AD7D9D}" type="datetime4">
              <a:rPr lang="en-GB" smtClean="0"/>
              <a:t>02 May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49" y="1692000"/>
            <a:ext cx="5307625"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2709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886" y="-1"/>
            <a:ext cx="12175114" cy="6305551"/>
          </a:xfrm>
          <a:prstGeom prst="rect">
            <a:avLst/>
          </a:prstGeom>
        </p:spPr>
      </p:pic>
      <p:sp>
        <p:nvSpPr>
          <p:cNvPr id="3" name="Date Placeholder 2"/>
          <p:cNvSpPr>
            <a:spLocks noGrp="1"/>
          </p:cNvSpPr>
          <p:nvPr>
            <p:ph type="dt" sz="half" idx="10"/>
          </p:nvPr>
        </p:nvSpPr>
        <p:spPr/>
        <p:txBody>
          <a:bodyPr/>
          <a:lstStyle/>
          <a:p>
            <a:fld id="{E4F21833-EE47-45D3-9C50-C9D56ED66285}" type="datetime4">
              <a:rPr lang="en-GB" smtClean="0"/>
              <a:t>02 May 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0553F3-40B0-4BFA-8684-D942AF6EAA45}" type="slidenum">
              <a:rPr lang="en-GB" smtClean="0"/>
              <a:t>‹#›</a:t>
            </a:fld>
            <a:endParaRPr lang="en-GB"/>
          </a:p>
        </p:txBody>
      </p:sp>
      <p:sp>
        <p:nvSpPr>
          <p:cNvPr id="10" name="Text Placeholder 9"/>
          <p:cNvSpPr>
            <a:spLocks noGrp="1"/>
          </p:cNvSpPr>
          <p:nvPr>
            <p:ph type="body" sz="quarter" idx="13"/>
          </p:nvPr>
        </p:nvSpPr>
        <p:spPr>
          <a:xfrm>
            <a:off x="538163" y="2663190"/>
            <a:ext cx="6319837" cy="3095308"/>
          </a:xfrm>
        </p:spPr>
        <p:txBody>
          <a:bodyPr/>
          <a:lstStyle>
            <a:lvl1pPr>
              <a:defRPr sz="3200" b="0">
                <a:solidFill>
                  <a:schemeClr val="accent6"/>
                </a:solidFill>
              </a:defRPr>
            </a:lvl1pPr>
            <a:lvl2pPr marL="122238" indent="-122238">
              <a:spcBef>
                <a:spcPts val="1800"/>
              </a:spcBef>
              <a:buFont typeface="Arial" panose="020B0604020202020204" pitchFamily="34" charset="0"/>
              <a:buChar char="‒"/>
              <a:defRPr sz="1100"/>
            </a:lvl2pPr>
          </a:lstStyle>
          <a:p>
            <a:pPr lvl="0"/>
            <a:r>
              <a:rPr lang="en-US"/>
              <a:t>Click to edit Master text styles</a:t>
            </a:r>
          </a:p>
          <a:p>
            <a:pPr lvl="1"/>
            <a:r>
              <a:rPr lang="en-US"/>
              <a:t>Second level</a:t>
            </a:r>
          </a:p>
        </p:txBody>
      </p:sp>
      <p:grpSp>
        <p:nvGrpSpPr>
          <p:cNvPr id="18" name="Group 17"/>
          <p:cNvGrpSpPr/>
          <p:nvPr userDrawn="1"/>
        </p:nvGrpSpPr>
        <p:grpSpPr>
          <a:xfrm>
            <a:off x="538163" y="2205039"/>
            <a:ext cx="376237" cy="293560"/>
            <a:chOff x="538163" y="2205038"/>
            <a:chExt cx="498476" cy="388937"/>
          </a:xfrm>
        </p:grpSpPr>
        <p:sp>
          <p:nvSpPr>
            <p:cNvPr id="16" name="Freeform 5"/>
            <p:cNvSpPr>
              <a:spLocks/>
            </p:cNvSpPr>
            <p:nvPr userDrawn="1"/>
          </p:nvSpPr>
          <p:spPr bwMode="auto">
            <a:xfrm>
              <a:off x="809626"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p:cNvSpPr>
            <p:nvPr userDrawn="1"/>
          </p:nvSpPr>
          <p:spPr bwMode="auto">
            <a:xfrm>
              <a:off x="538163"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5" name="Straight Connector 14"/>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5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923B427-1173-4B1A-A3A0-C0E97A6E6070}" type="datetime4">
              <a:rPr lang="en-GB" smtClean="0"/>
              <a:t>02 May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9"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652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426757-7264-45AC-A790-222A8ABB246A}" type="datetime4">
              <a:rPr lang="en-GB" smtClean="0"/>
              <a:t>02 May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Media Placeholder 7">
            <a:extLst>
              <a:ext uri="{FF2B5EF4-FFF2-40B4-BE49-F238E27FC236}">
                <a16:creationId xmlns:a16="http://schemas.microsoft.com/office/drawing/2014/main" id="{C562B830-D2AA-4D51-AF7B-244BB895AB99}"/>
              </a:ext>
            </a:extLst>
          </p:cNvPr>
          <p:cNvSpPr>
            <a:spLocks noGrp="1"/>
          </p:cNvSpPr>
          <p:nvPr>
            <p:ph type="media" sz="quarter" idx="13"/>
          </p:nvPr>
        </p:nvSpPr>
        <p:spPr>
          <a:xfrm>
            <a:off x="3278717" y="1681163"/>
            <a:ext cx="5634567" cy="4225925"/>
          </a:xfrm>
        </p:spPr>
        <p:txBody>
          <a:bodyPr/>
          <a:lstStyle/>
          <a:p>
            <a:r>
              <a:rPr lang="en-US" dirty="0"/>
              <a:t>Click icon to add media</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7" y="842400"/>
            <a:ext cx="11172577"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2678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1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tx2"/>
                </a:solidFill>
              </a:defRPr>
            </a:lvl1pPr>
            <a:lvl2pPr>
              <a:spcBef>
                <a:spcPts val="0"/>
              </a:spcBef>
              <a:defRPr sz="1200">
                <a:solidFill>
                  <a:schemeClr val="tx2"/>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9" name="Group 8"/>
          <p:cNvGrpSpPr/>
          <p:nvPr userDrawn="1"/>
        </p:nvGrpSpPr>
        <p:grpSpPr>
          <a:xfrm>
            <a:off x="539750" y="242888"/>
            <a:ext cx="1633538" cy="309562"/>
            <a:chOff x="539750" y="242888"/>
            <a:chExt cx="1633538" cy="309562"/>
          </a:xfrm>
          <a:solidFill>
            <a:schemeClr val="tx2"/>
          </a:solidFill>
        </p:grpSpPr>
        <p:sp>
          <p:nvSpPr>
            <p:cNvPr id="11"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1807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2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3383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3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9832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4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82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Image4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89904" y="0"/>
            <a:ext cx="11002096"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4553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bg2"/>
                </a:solidFill>
              </a:defRPr>
            </a:lvl1pPr>
          </a:lstStyle>
          <a:p>
            <a:fld id="{977EC1E6-401F-4C17-ACD4-6DD9C558DF07}" type="datetime4">
              <a:rPr lang="en-GB" smtClean="0"/>
              <a:t>02 May 2022</a:t>
            </a:fld>
            <a:endParaRPr lang="en-GB"/>
          </a:p>
        </p:txBody>
      </p:sp>
      <p:sp>
        <p:nvSpPr>
          <p:cNvPr id="6" name="Footer Placeholder 5"/>
          <p:cNvSpPr>
            <a:spLocks noGrp="1"/>
          </p:cNvSpPr>
          <p:nvPr>
            <p:ph type="ftr" sz="quarter" idx="11"/>
          </p:nvPr>
        </p:nvSpPr>
        <p:spPr/>
        <p:txBody>
          <a:bodyPr/>
          <a:lstStyle>
            <a:lvl1pPr>
              <a:defRPr>
                <a:solidFill>
                  <a:schemeClr val="bg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553F3-40B0-4BFA-8684-D942AF6EAA45}" type="slidenum">
              <a:rPr lang="en-GB" smtClean="0"/>
              <a:pPr/>
              <a:t>‹#›</a:t>
            </a:fld>
            <a:endParaRPr lang="en-GB"/>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cxnSp>
        <p:nvCxnSpPr>
          <p:cNvPr id="27" name="Straight Connector 26"/>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67D3C17-9EE5-42DD-B31C-9193BDDCEF8D}"/>
              </a:ext>
            </a:extLst>
          </p:cNvPr>
          <p:cNvGrpSpPr/>
          <p:nvPr userDrawn="1"/>
        </p:nvGrpSpPr>
        <p:grpSpPr>
          <a:xfrm>
            <a:off x="10540683" y="6379528"/>
            <a:ext cx="1168401" cy="220663"/>
            <a:chOff x="10552113" y="439738"/>
            <a:chExt cx="1168401" cy="220663"/>
          </a:xfrm>
          <a:solidFill>
            <a:schemeClr val="bg1"/>
          </a:solidFill>
        </p:grpSpPr>
        <p:sp>
          <p:nvSpPr>
            <p:cNvPr id="20" name="Freeform 5">
              <a:extLst>
                <a:ext uri="{FF2B5EF4-FFF2-40B4-BE49-F238E27FC236}">
                  <a16:creationId xmlns:a16="http://schemas.microsoft.com/office/drawing/2014/main" id="{A174C02D-D81C-4928-8718-C910AE56FF69}"/>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6">
              <a:extLst>
                <a:ext uri="{FF2B5EF4-FFF2-40B4-BE49-F238E27FC236}">
                  <a16:creationId xmlns:a16="http://schemas.microsoft.com/office/drawing/2014/main" id="{F31AA1DF-8DD4-49AD-BFDC-5AA7DB125810}"/>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7">
              <a:extLst>
                <a:ext uri="{FF2B5EF4-FFF2-40B4-BE49-F238E27FC236}">
                  <a16:creationId xmlns:a16="http://schemas.microsoft.com/office/drawing/2014/main" id="{95502CD1-8D18-482C-9D32-08C13703EDBD}"/>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8">
              <a:extLst>
                <a:ext uri="{FF2B5EF4-FFF2-40B4-BE49-F238E27FC236}">
                  <a16:creationId xmlns:a16="http://schemas.microsoft.com/office/drawing/2014/main" id="{36FB06A2-95CD-411D-87BD-BA2E4F2664DB}"/>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9">
              <a:extLst>
                <a:ext uri="{FF2B5EF4-FFF2-40B4-BE49-F238E27FC236}">
                  <a16:creationId xmlns:a16="http://schemas.microsoft.com/office/drawing/2014/main" id="{03FCB5BD-6F59-4CF0-9183-B829ACC54F30}"/>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id="{72AD7D93-4794-42F8-8F07-F9A14CDAECBE}"/>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1">
              <a:extLst>
                <a:ext uri="{FF2B5EF4-FFF2-40B4-BE49-F238E27FC236}">
                  <a16:creationId xmlns:a16="http://schemas.microsoft.com/office/drawing/2014/main" id="{88FF2D3B-9915-4E9F-B08E-E6B9F8097D70}"/>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FA3C6FA1-09C0-4054-9D8E-1654C7BE5B35}"/>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110728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White">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tx2"/>
                </a:solidFill>
              </a:defRPr>
            </a:lvl1pPr>
          </a:lstStyle>
          <a:p>
            <a:fld id="{48EB8982-94C5-4C7F-B828-7C9E4B4CEE68}" type="datetime4">
              <a:rPr lang="en-GB" smtClean="0"/>
              <a:t>02 May 2022</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59052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1" y="443982"/>
            <a:ext cx="11172574" cy="68040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540000" y="1692000"/>
            <a:ext cx="11160000" cy="421320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0000" y="6541428"/>
            <a:ext cx="1080000" cy="123111"/>
          </a:xfrm>
          <a:prstGeom prst="rect">
            <a:avLst/>
          </a:prstGeom>
        </p:spPr>
        <p:txBody>
          <a:bodyPr vert="horz" lIns="0" tIns="0" rIns="0" bIns="0" rtlCol="0" anchor="ctr">
            <a:spAutoFit/>
          </a:bodyPr>
          <a:lstStyle>
            <a:lvl1pPr algn="l">
              <a:defRPr sz="800">
                <a:solidFill>
                  <a:schemeClr val="tx2"/>
                </a:solidFill>
              </a:defRPr>
            </a:lvl1pPr>
          </a:lstStyle>
          <a:p>
            <a:fld id="{72AC90EE-F27E-42D8-ACC6-44467F2654F4}" type="datetime4">
              <a:rPr lang="en-GB" smtClean="0"/>
              <a:t>02 May 2022</a:t>
            </a:fld>
            <a:endParaRPr lang="en-GB" dirty="0"/>
          </a:p>
        </p:txBody>
      </p:sp>
      <p:sp>
        <p:nvSpPr>
          <p:cNvPr id="5" name="Footer Placeholder 4"/>
          <p:cNvSpPr>
            <a:spLocks noGrp="1"/>
          </p:cNvSpPr>
          <p:nvPr>
            <p:ph type="ftr" sz="quarter" idx="3"/>
          </p:nvPr>
        </p:nvSpPr>
        <p:spPr>
          <a:xfrm>
            <a:off x="540000" y="6363315"/>
            <a:ext cx="4311400" cy="123111"/>
          </a:xfrm>
          <a:prstGeom prst="rect">
            <a:avLst/>
          </a:prstGeom>
        </p:spPr>
        <p:txBody>
          <a:bodyPr vert="horz" wrap="square" lIns="0" tIns="0" rIns="0" bIns="0" rtlCol="0" anchor="ctr">
            <a:spAutoFit/>
          </a:bodyPr>
          <a:lstStyle>
            <a:lvl1pPr algn="l">
              <a:defRPr sz="800" b="1">
                <a:solidFill>
                  <a:schemeClr val="tx2"/>
                </a:solidFill>
              </a:defRPr>
            </a:lvl1pPr>
          </a:lstStyle>
          <a:p>
            <a:endParaRPr lang="en-GB" dirty="0"/>
          </a:p>
        </p:txBody>
      </p:sp>
      <p:sp>
        <p:nvSpPr>
          <p:cNvPr id="6" name="Slide Number Placeholder 5"/>
          <p:cNvSpPr>
            <a:spLocks noGrp="1"/>
          </p:cNvSpPr>
          <p:nvPr>
            <p:ph type="sldNum" sz="quarter" idx="4"/>
          </p:nvPr>
        </p:nvSpPr>
        <p:spPr>
          <a:xfrm>
            <a:off x="71925" y="6363316"/>
            <a:ext cx="360000" cy="123111"/>
          </a:xfrm>
          <a:prstGeom prst="rect">
            <a:avLst/>
          </a:prstGeom>
        </p:spPr>
        <p:txBody>
          <a:bodyPr vert="horz" lIns="0" tIns="0" rIns="0" bIns="0" rtlCol="0" anchor="ctr">
            <a:spAutoFit/>
          </a:bodyPr>
          <a:lstStyle>
            <a:lvl1pPr algn="r">
              <a:defRPr sz="800" b="1">
                <a:solidFill>
                  <a:schemeClr val="tx2"/>
                </a:solidFill>
              </a:defRPr>
            </a:lvl1pPr>
          </a:lstStyle>
          <a:p>
            <a:fld id="{240553F3-40B0-4BFA-8684-D942AF6EAA45}" type="slidenum">
              <a:rPr lang="en-GB" smtClean="0"/>
              <a:pPr/>
              <a:t>‹#›</a:t>
            </a:fld>
            <a:endParaRPr lang="en-GB" dirty="0"/>
          </a:p>
        </p:txBody>
      </p:sp>
      <p:cxnSp>
        <p:nvCxnSpPr>
          <p:cNvPr id="10" name="Straight Connector 9"/>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2D8E722-1F5F-4CB3-A1D4-FC7508A7F519}"/>
              </a:ext>
            </a:extLst>
          </p:cNvPr>
          <p:cNvGrpSpPr/>
          <p:nvPr userDrawn="1"/>
        </p:nvGrpSpPr>
        <p:grpSpPr>
          <a:xfrm>
            <a:off x="10540683" y="6379528"/>
            <a:ext cx="1168401" cy="220663"/>
            <a:chOff x="10552113" y="439738"/>
            <a:chExt cx="1168401" cy="220663"/>
          </a:xfrm>
          <a:solidFill>
            <a:srgbClr val="333F48"/>
          </a:solidFill>
        </p:grpSpPr>
        <p:sp>
          <p:nvSpPr>
            <p:cNvPr id="21" name="Freeform 5">
              <a:extLst>
                <a:ext uri="{FF2B5EF4-FFF2-40B4-BE49-F238E27FC236}">
                  <a16:creationId xmlns:a16="http://schemas.microsoft.com/office/drawing/2014/main" id="{27AD0F29-36A1-43F4-9AC4-D0CD60541A79}"/>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49198F9F-C09B-4683-80F0-897C375A524A}"/>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5D93B8CE-184D-482E-8E51-DC257E436B6F}"/>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53B1E87C-34BC-4328-8D07-663971D31848}"/>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186FB600-FF73-4845-86CC-040C755B3913}"/>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813BA303-7367-45DC-B45F-5352707B1D42}"/>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DE8DB829-6ABB-4E0E-8BBC-D97729978BE4}"/>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78961D90-1644-4464-917E-3EFA0D87A363}"/>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365274009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4" r:id="rId3"/>
    <p:sldLayoutId id="2147483666" r:id="rId4"/>
    <p:sldLayoutId id="2147483679" r:id="rId5"/>
    <p:sldLayoutId id="2147483680" r:id="rId6"/>
    <p:sldLayoutId id="2147483681" r:id="rId7"/>
    <p:sldLayoutId id="2147483674" r:id="rId8"/>
    <p:sldLayoutId id="2147483677" r:id="rId9"/>
    <p:sldLayoutId id="2147483656" r:id="rId10"/>
    <p:sldLayoutId id="2147483678" r:id="rId11"/>
    <p:sldLayoutId id="2147483665" r:id="rId12"/>
    <p:sldLayoutId id="2147483651" r:id="rId13"/>
    <p:sldLayoutId id="2147483667" r:id="rId14"/>
    <p:sldLayoutId id="2147483668" r:id="rId15"/>
    <p:sldLayoutId id="2147483659" r:id="rId16"/>
    <p:sldLayoutId id="2147483662" r:id="rId17"/>
    <p:sldLayoutId id="2147483663" r:id="rId18"/>
    <p:sldLayoutId id="2147483670" r:id="rId19"/>
    <p:sldLayoutId id="2147483671" r:id="rId20"/>
    <p:sldLayoutId id="2147483661" r:id="rId21"/>
    <p:sldLayoutId id="2147483660" r:id="rId22"/>
    <p:sldLayoutId id="2147483675" r:id="rId23"/>
    <p:sldLayoutId id="2147483672" r:id="rId24"/>
    <p:sldLayoutId id="2147483673" r:id="rId25"/>
    <p:sldLayoutId id="2147483676"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9" userDrawn="1">
          <p15:clr>
            <a:srgbClr val="F26B43"/>
          </p15:clr>
        </p15:guide>
        <p15:guide id="3" pos="7378" userDrawn="1">
          <p15:clr>
            <a:srgbClr val="F26B43"/>
          </p15:clr>
        </p15:guide>
        <p15:guide id="4" orient="horz" pos="3989" userDrawn="1">
          <p15:clr>
            <a:srgbClr val="F26B43"/>
          </p15:clr>
        </p15:guide>
        <p15:guide id="5" orient="horz" pos="278" userDrawn="1">
          <p15:clr>
            <a:srgbClr val="F26B43"/>
          </p15:clr>
        </p15:guide>
        <p15:guide id="6" orient="horz" pos="1059" userDrawn="1">
          <p15:clr>
            <a:srgbClr val="F26B43"/>
          </p15:clr>
        </p15:guide>
        <p15:guide id="7" orient="horz" pos="37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56.jpe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jpe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67.jpe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image" Target="../media/image70.jpeg"/><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0.xml"/><Relationship Id="rId1" Type="http://schemas.openxmlformats.org/officeDocument/2006/relationships/slideLayout" Target="../slideLayouts/slideLayout17.xml"/><Relationship Id="rId5" Type="http://schemas.openxmlformats.org/officeDocument/2006/relationships/image" Target="../media/image73.jpeg"/><Relationship Id="rId4" Type="http://schemas.openxmlformats.org/officeDocument/2006/relationships/image" Target="../media/image7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978" y="2685747"/>
            <a:ext cx="8762817" cy="2331877"/>
          </a:xfrm>
        </p:spPr>
        <p:txBody>
          <a:bodyPr/>
          <a:lstStyle/>
          <a:p>
            <a:r>
              <a:rPr lang="en-US" sz="6600" dirty="0"/>
              <a:t>VIBROSMART</a:t>
            </a:r>
            <a:br>
              <a:rPr lang="en-US" sz="4400" dirty="0"/>
            </a:br>
            <a:r>
              <a:rPr lang="en-US" sz="4400" dirty="0"/>
              <a:t> </a:t>
            </a:r>
            <a:r>
              <a:rPr lang="en-US" sz="2000" cap="none" dirty="0"/>
              <a:t>Distributed Monitoring System</a:t>
            </a:r>
            <a:endParaRPr lang="en-US" sz="2000" dirty="0"/>
          </a:p>
        </p:txBody>
      </p:sp>
      <p:sp>
        <p:nvSpPr>
          <p:cNvPr id="5" name="Subtitle 2"/>
          <p:cNvSpPr txBox="1">
            <a:spLocks/>
          </p:cNvSpPr>
          <p:nvPr/>
        </p:nvSpPr>
        <p:spPr>
          <a:xfrm>
            <a:off x="444979" y="5489654"/>
            <a:ext cx="8370000" cy="10683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100" b="1" dirty="0">
                <a:solidFill>
                  <a:schemeClr val="bg1"/>
                </a:solidFill>
                <a:latin typeface="Century Gothic (Body)"/>
              </a:rPr>
              <a:t>Presenter</a:t>
            </a:r>
            <a:r>
              <a:rPr lang="en-GB" sz="1100" dirty="0">
                <a:solidFill>
                  <a:schemeClr val="bg1"/>
                </a:solidFill>
                <a:latin typeface="Century Gothic (Body)"/>
              </a:rPr>
              <a:t>:</a:t>
            </a:r>
            <a:endParaRPr lang="en-US" sz="1100" dirty="0">
              <a:solidFill>
                <a:schemeClr val="bg1"/>
              </a:solidFill>
              <a:latin typeface="Century Gothic (Body)"/>
            </a:endParaRPr>
          </a:p>
          <a:p>
            <a:r>
              <a:rPr lang="en-GB" sz="1100" b="1" dirty="0">
                <a:solidFill>
                  <a:schemeClr val="bg1"/>
                </a:solidFill>
                <a:latin typeface="Century Gothic (Body)"/>
              </a:rPr>
              <a:t>Title</a:t>
            </a:r>
            <a:r>
              <a:rPr lang="en-GB" sz="1100" dirty="0">
                <a:solidFill>
                  <a:schemeClr val="bg1"/>
                </a:solidFill>
                <a:latin typeface="Century Gothic (Body)"/>
              </a:rPr>
              <a:t>: </a:t>
            </a:r>
          </a:p>
          <a:p>
            <a:r>
              <a:rPr lang="en-GB" sz="1100" b="1" dirty="0">
                <a:solidFill>
                  <a:schemeClr val="bg1"/>
                </a:solidFill>
                <a:latin typeface="Century Gothic (Body)"/>
              </a:rPr>
              <a:t>Date:</a:t>
            </a:r>
            <a:endParaRPr lang="en-GB" sz="1100" dirty="0">
              <a:solidFill>
                <a:schemeClr val="bg1"/>
              </a:solidFill>
              <a:latin typeface="Century Gothic (Body)"/>
            </a:endParaRP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7071" y="1969616"/>
            <a:ext cx="4984371" cy="599440"/>
          </a:xfrm>
          <a:prstGeom prst="rect">
            <a:avLst/>
          </a:prstGeom>
        </p:spPr>
      </p:pic>
      <p:pic>
        <p:nvPicPr>
          <p:cNvPr id="7" name="Picture 6" descr="A picture containing watch&#10;&#10;Description automatically generated">
            <a:extLst>
              <a:ext uri="{FF2B5EF4-FFF2-40B4-BE49-F238E27FC236}">
                <a16:creationId xmlns:a16="http://schemas.microsoft.com/office/drawing/2014/main" id="{FC7C4EC9-AED2-478F-AADA-8E2EE2CDED51}"/>
              </a:ext>
            </a:extLst>
          </p:cNvPr>
          <p:cNvPicPr>
            <a:picLocks noChangeAspect="1"/>
          </p:cNvPicPr>
          <p:nvPr/>
        </p:nvPicPr>
        <p:blipFill>
          <a:blip r:embed="rId4"/>
          <a:stretch>
            <a:fillRect/>
          </a:stretch>
        </p:blipFill>
        <p:spPr>
          <a:xfrm>
            <a:off x="7472916" y="584791"/>
            <a:ext cx="5534695" cy="5534695"/>
          </a:xfrm>
          <a:prstGeom prst="rect">
            <a:avLst/>
          </a:prstGeom>
        </p:spPr>
      </p:pic>
    </p:spTree>
    <p:extLst>
      <p:ext uri="{BB962C8B-B14F-4D97-AF65-F5344CB8AC3E}">
        <p14:creationId xmlns:p14="http://schemas.microsoft.com/office/powerpoint/2010/main" val="382435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B5B583B-E7B4-4640-A14A-61BAE3506008}"/>
              </a:ext>
            </a:extLst>
          </p:cNvPr>
          <p:cNvSpPr>
            <a:spLocks noGrp="1"/>
          </p:cNvSpPr>
          <p:nvPr>
            <p:ph type="dt" sz="half" idx="10"/>
          </p:nvPr>
        </p:nvSpPr>
        <p:spPr/>
        <p:txBody>
          <a:bodyPr/>
          <a:lstStyle/>
          <a:p>
            <a:fld id="{7313587D-57FE-4486-AB17-6EFC288C6898}" type="datetime4">
              <a:rPr lang="en-GB" smtClean="0"/>
              <a:t>02 May 2022</a:t>
            </a:fld>
            <a:endParaRPr lang="en-GB"/>
          </a:p>
        </p:txBody>
      </p:sp>
      <p:sp>
        <p:nvSpPr>
          <p:cNvPr id="4" name="Slide Number Placeholder 3">
            <a:extLst>
              <a:ext uri="{FF2B5EF4-FFF2-40B4-BE49-F238E27FC236}">
                <a16:creationId xmlns:a16="http://schemas.microsoft.com/office/drawing/2014/main" id="{89F12DA9-C2AC-4F4A-BFB9-34A7A2EBB684}"/>
              </a:ext>
            </a:extLst>
          </p:cNvPr>
          <p:cNvSpPr>
            <a:spLocks noGrp="1"/>
          </p:cNvSpPr>
          <p:nvPr>
            <p:ph type="sldNum" sz="quarter" idx="12"/>
          </p:nvPr>
        </p:nvSpPr>
        <p:spPr/>
        <p:txBody>
          <a:bodyPr/>
          <a:lstStyle/>
          <a:p>
            <a:fld id="{240553F3-40B0-4BFA-8684-D942AF6EAA45}" type="slidenum">
              <a:rPr lang="en-GB" smtClean="0"/>
              <a:t>10</a:t>
            </a:fld>
            <a:endParaRPr lang="en-GB"/>
          </a:p>
        </p:txBody>
      </p:sp>
      <p:sp>
        <p:nvSpPr>
          <p:cNvPr id="8" name="Title 7">
            <a:extLst>
              <a:ext uri="{FF2B5EF4-FFF2-40B4-BE49-F238E27FC236}">
                <a16:creationId xmlns:a16="http://schemas.microsoft.com/office/drawing/2014/main" id="{8080A100-D293-4F4A-9C16-0A712A5131D4}"/>
              </a:ext>
            </a:extLst>
          </p:cNvPr>
          <p:cNvSpPr>
            <a:spLocks noGrp="1"/>
          </p:cNvSpPr>
          <p:nvPr>
            <p:ph type="title"/>
          </p:nvPr>
        </p:nvSpPr>
        <p:spPr/>
        <p:txBody>
          <a:bodyPr/>
          <a:lstStyle/>
          <a:p>
            <a:r>
              <a:rPr lang="en-IN" dirty="0"/>
              <a:t>VM600</a:t>
            </a:r>
            <a:r>
              <a:rPr lang="en-IN" baseline="30000" dirty="0"/>
              <a:t>Mk2</a:t>
            </a:r>
            <a:r>
              <a:rPr lang="en-IN" dirty="0"/>
              <a:t> or </a:t>
            </a:r>
            <a:r>
              <a:rPr lang="en-IN" dirty="0" err="1"/>
              <a:t>VibroSmar</a:t>
            </a:r>
            <a:r>
              <a:rPr lang="en-GB" dirty="0"/>
              <a:t>t</a:t>
            </a:r>
            <a:r>
              <a:rPr lang="en-GB" baseline="30000" dirty="0">
                <a:latin typeface="Calibri" panose="020F0502020204030204" pitchFamily="34" charset="0"/>
                <a:cs typeface="Calibri" panose="020F0502020204030204" pitchFamily="34" charset="0"/>
              </a:rPr>
              <a:t> </a:t>
            </a:r>
            <a:r>
              <a:rPr lang="en-IN" dirty="0"/>
              <a:t>?</a:t>
            </a:r>
          </a:p>
        </p:txBody>
      </p:sp>
      <p:sp>
        <p:nvSpPr>
          <p:cNvPr id="9" name="Text Placeholder 8">
            <a:extLst>
              <a:ext uri="{FF2B5EF4-FFF2-40B4-BE49-F238E27FC236}">
                <a16:creationId xmlns:a16="http://schemas.microsoft.com/office/drawing/2014/main" id="{BFEC3242-13E5-42C3-BF2A-DB5803A6A6C0}"/>
              </a:ext>
            </a:extLst>
          </p:cNvPr>
          <p:cNvSpPr>
            <a:spLocks noGrp="1"/>
          </p:cNvSpPr>
          <p:nvPr>
            <p:ph type="body" sz="half" idx="2"/>
          </p:nvPr>
        </p:nvSpPr>
        <p:spPr/>
        <p:txBody>
          <a:bodyPr/>
          <a:lstStyle/>
          <a:p>
            <a:r>
              <a:rPr lang="en-IN" dirty="0"/>
              <a:t>A high-level comparison</a:t>
            </a:r>
          </a:p>
        </p:txBody>
      </p:sp>
      <p:graphicFrame>
        <p:nvGraphicFramePr>
          <p:cNvPr id="10" name="Table 9">
            <a:extLst>
              <a:ext uri="{FF2B5EF4-FFF2-40B4-BE49-F238E27FC236}">
                <a16:creationId xmlns:a16="http://schemas.microsoft.com/office/drawing/2014/main" id="{78D05CB0-E943-41D1-A218-CC390A4E5658}"/>
              </a:ext>
            </a:extLst>
          </p:cNvPr>
          <p:cNvGraphicFramePr>
            <a:graphicFrameLocks noGrp="1"/>
          </p:cNvGraphicFramePr>
          <p:nvPr>
            <p:extLst>
              <p:ext uri="{D42A27DB-BD31-4B8C-83A1-F6EECF244321}">
                <p14:modId xmlns:p14="http://schemas.microsoft.com/office/powerpoint/2010/main" val="3483301720"/>
              </p:ext>
            </p:extLst>
          </p:nvPr>
        </p:nvGraphicFramePr>
        <p:xfrm>
          <a:off x="2224087" y="3120402"/>
          <a:ext cx="7743825" cy="2819400"/>
        </p:xfrm>
        <a:graphic>
          <a:graphicData uri="http://schemas.openxmlformats.org/drawingml/2006/table">
            <a:tbl>
              <a:tblPr firstRow="1" bandRow="1">
                <a:tableStyleId>{EB344D84-9AFB-497E-A393-DC336BA19D2E}</a:tableStyleId>
              </a:tblPr>
              <a:tblGrid>
                <a:gridCol w="2581275">
                  <a:extLst>
                    <a:ext uri="{9D8B030D-6E8A-4147-A177-3AD203B41FA5}">
                      <a16:colId xmlns:a16="http://schemas.microsoft.com/office/drawing/2014/main" val="3377567354"/>
                    </a:ext>
                  </a:extLst>
                </a:gridCol>
                <a:gridCol w="2581275">
                  <a:extLst>
                    <a:ext uri="{9D8B030D-6E8A-4147-A177-3AD203B41FA5}">
                      <a16:colId xmlns:a16="http://schemas.microsoft.com/office/drawing/2014/main" val="3776332035"/>
                    </a:ext>
                  </a:extLst>
                </a:gridCol>
                <a:gridCol w="2581275">
                  <a:extLst>
                    <a:ext uri="{9D8B030D-6E8A-4147-A177-3AD203B41FA5}">
                      <a16:colId xmlns:a16="http://schemas.microsoft.com/office/drawing/2014/main" val="731620126"/>
                    </a:ext>
                  </a:extLst>
                </a:gridCol>
              </a:tblGrid>
              <a:tr h="370840">
                <a:tc>
                  <a:txBody>
                    <a:bodyPr/>
                    <a:lstStyle/>
                    <a:p>
                      <a:r>
                        <a:rPr lang="en-GB" sz="1600" dirty="0"/>
                        <a:t>Architecture</a:t>
                      </a:r>
                    </a:p>
                  </a:txBody>
                  <a:tcPr anchor="ctr"/>
                </a:tc>
                <a:tc>
                  <a:txBody>
                    <a:bodyPr/>
                    <a:lstStyle/>
                    <a:p>
                      <a:pPr algn="ctr"/>
                      <a:r>
                        <a:rPr lang="en-GB" sz="1600" dirty="0"/>
                        <a:t>Centralised</a:t>
                      </a:r>
                    </a:p>
                  </a:txBody>
                  <a:tcPr anchor="ctr"/>
                </a:tc>
                <a:tc>
                  <a:txBody>
                    <a:bodyPr/>
                    <a:lstStyle/>
                    <a:p>
                      <a:pPr algn="ctr"/>
                      <a:r>
                        <a:rPr lang="en-GB" sz="1600" dirty="0"/>
                        <a:t>Distributed</a:t>
                      </a:r>
                    </a:p>
                  </a:txBody>
                  <a:tcPr anchor="ctr"/>
                </a:tc>
                <a:extLst>
                  <a:ext uri="{0D108BD9-81ED-4DB2-BD59-A6C34878D82A}">
                    <a16:rowId xmlns:a16="http://schemas.microsoft.com/office/drawing/2014/main" val="1255387241"/>
                  </a:ext>
                </a:extLst>
              </a:tr>
              <a:tr h="370840">
                <a:tc>
                  <a:txBody>
                    <a:bodyPr/>
                    <a:lstStyle/>
                    <a:p>
                      <a:r>
                        <a:rPr lang="en-GB" sz="1400" dirty="0"/>
                        <a:t>Typical applications</a:t>
                      </a:r>
                    </a:p>
                  </a:txBody>
                  <a:tcPr anchor="ctr"/>
                </a:tc>
                <a:tc>
                  <a:txBody>
                    <a:bodyPr/>
                    <a:lstStyle/>
                    <a:p>
                      <a:pPr algn="ctr"/>
                      <a:r>
                        <a:rPr lang="en-GB" sz="1400" dirty="0"/>
                        <a:t>Critical</a:t>
                      </a:r>
                      <a:r>
                        <a:rPr lang="en-GB" sz="1400" baseline="0" dirty="0"/>
                        <a:t> machinery</a:t>
                      </a:r>
                    </a:p>
                  </a:txBody>
                  <a:tcPr anchor="ctr"/>
                </a:tc>
                <a:tc>
                  <a:txBody>
                    <a:bodyPr/>
                    <a:lstStyle/>
                    <a:p>
                      <a:pPr algn="ctr"/>
                      <a:r>
                        <a:rPr lang="en-GB" sz="1400" dirty="0"/>
                        <a:t>All machinery</a:t>
                      </a:r>
                    </a:p>
                  </a:txBody>
                  <a:tcPr anchor="ctr"/>
                </a:tc>
                <a:extLst>
                  <a:ext uri="{0D108BD9-81ED-4DB2-BD59-A6C34878D82A}">
                    <a16:rowId xmlns:a16="http://schemas.microsoft.com/office/drawing/2014/main" val="2535316530"/>
                  </a:ext>
                </a:extLst>
              </a:tr>
              <a:tr h="370840">
                <a:tc>
                  <a:txBody>
                    <a:bodyPr/>
                    <a:lstStyle/>
                    <a:p>
                      <a:r>
                        <a:rPr lang="en-GB" sz="1400" dirty="0"/>
                        <a:t>Channel count</a:t>
                      </a:r>
                    </a:p>
                  </a:txBody>
                  <a:tcPr anchor="ctr"/>
                </a:tc>
                <a:tc>
                  <a:txBody>
                    <a:bodyPr/>
                    <a:lstStyle/>
                    <a:p>
                      <a:pPr algn="ctr"/>
                      <a:r>
                        <a:rPr lang="en-GB" sz="1400" dirty="0"/>
                        <a:t>Medium to high (++)</a:t>
                      </a:r>
                    </a:p>
                    <a:p>
                      <a:pPr algn="ctr"/>
                      <a:endParaRPr lang="en-GB" sz="1000" dirty="0"/>
                    </a:p>
                    <a:p>
                      <a:pPr algn="ctr"/>
                      <a:r>
                        <a:rPr lang="en-GB" sz="1400" dirty="0"/>
                        <a:t>4</a:t>
                      </a:r>
                      <a:r>
                        <a:rPr lang="en-GB" sz="1400" baseline="0" dirty="0"/>
                        <a:t> + 2 channels per MPC4</a:t>
                      </a:r>
                      <a:r>
                        <a:rPr lang="en-GB" sz="1400" baseline="30000" dirty="0"/>
                        <a:t>Mk2</a:t>
                      </a:r>
                    </a:p>
                    <a:p>
                      <a:pPr algn="ctr"/>
                      <a:r>
                        <a:rPr lang="en-GB" sz="1400" dirty="0"/>
                        <a:t>16 + 4 </a:t>
                      </a:r>
                      <a:r>
                        <a:rPr lang="en-GB" sz="1400" baseline="0" dirty="0"/>
                        <a:t>channels per</a:t>
                      </a:r>
                      <a:r>
                        <a:rPr lang="en-GB" sz="1400" dirty="0"/>
                        <a:t> XMx16</a:t>
                      </a:r>
                    </a:p>
                    <a:p>
                      <a:pPr algn="ctr"/>
                      <a:endParaRPr lang="en-GB" sz="1000" dirty="0"/>
                    </a:p>
                    <a:p>
                      <a:pPr algn="ctr"/>
                      <a:r>
                        <a:rPr lang="en-GB" sz="1000" dirty="0"/>
                        <a:t>Note: Up to 12 module</a:t>
                      </a:r>
                      <a:r>
                        <a:rPr lang="en-GB" sz="1000" baseline="0" dirty="0"/>
                        <a:t>s per rack.</a:t>
                      </a:r>
                      <a:endParaRPr lang="en-GB" sz="1000" dirty="0"/>
                    </a:p>
                  </a:txBody>
                  <a:tcPr anchor="ctr"/>
                </a:tc>
                <a:tc>
                  <a:txBody>
                    <a:bodyPr/>
                    <a:lstStyle/>
                    <a:p>
                      <a:pPr algn="ctr"/>
                      <a:r>
                        <a:rPr lang="en-GB" sz="1400" dirty="0"/>
                        <a:t>Low to medium (+)</a:t>
                      </a:r>
                    </a:p>
                    <a:p>
                      <a:pPr algn="ctr"/>
                      <a:endParaRPr lang="en-GB" sz="1000" dirty="0"/>
                    </a:p>
                    <a:p>
                      <a:pPr algn="ctr"/>
                      <a:r>
                        <a:rPr lang="en-GB" sz="1400" dirty="0"/>
                        <a:t>2 + 1 channels</a:t>
                      </a:r>
                      <a:r>
                        <a:rPr lang="en-GB" sz="1400" baseline="0" dirty="0"/>
                        <a:t> per </a:t>
                      </a:r>
                      <a:r>
                        <a:rPr lang="en-GB" sz="1400" dirty="0"/>
                        <a:t>VSV301</a:t>
                      </a:r>
                    </a:p>
                    <a:p>
                      <a:pPr algn="ctr"/>
                      <a:endParaRPr lang="en-GB" sz="1000" dirty="0"/>
                    </a:p>
                    <a:p>
                      <a:pPr algn="ctr"/>
                      <a:r>
                        <a:rPr lang="en-GB" sz="1000" dirty="0"/>
                        <a:t>Note: Up to 128 modules per system (without VSN010 modules).</a:t>
                      </a:r>
                    </a:p>
                  </a:txBody>
                  <a:tcPr anchor="ctr"/>
                </a:tc>
                <a:extLst>
                  <a:ext uri="{0D108BD9-81ED-4DB2-BD59-A6C34878D82A}">
                    <a16:rowId xmlns:a16="http://schemas.microsoft.com/office/drawing/2014/main" val="1024520869"/>
                  </a:ext>
                </a:extLst>
              </a:tr>
              <a:tr h="370840">
                <a:tc>
                  <a:txBody>
                    <a:bodyPr/>
                    <a:lstStyle/>
                    <a:p>
                      <a:r>
                        <a:rPr lang="en-GB" sz="1400" dirty="0"/>
                        <a:t>FFT</a:t>
                      </a:r>
                    </a:p>
                  </a:txBody>
                  <a:tcPr anchor="ctr"/>
                </a:tc>
                <a:tc>
                  <a:txBody>
                    <a:bodyPr/>
                    <a:lstStyle/>
                    <a:p>
                      <a:pPr algn="ctr"/>
                      <a:r>
                        <a:rPr lang="en-GB" sz="1400" dirty="0"/>
                        <a:t>Up to 6400 lines</a:t>
                      </a:r>
                    </a:p>
                  </a:txBody>
                  <a:tcPr anchor="ctr"/>
                </a:tc>
                <a:tc>
                  <a:txBody>
                    <a:bodyPr/>
                    <a:lstStyle/>
                    <a:p>
                      <a:pPr algn="ctr"/>
                      <a:r>
                        <a:rPr lang="en-GB" sz="1400" dirty="0"/>
                        <a:t>Up to 1600 lines</a:t>
                      </a:r>
                    </a:p>
                  </a:txBody>
                  <a:tcPr anchor="ctr"/>
                </a:tc>
                <a:extLst>
                  <a:ext uri="{0D108BD9-81ED-4DB2-BD59-A6C34878D82A}">
                    <a16:rowId xmlns:a16="http://schemas.microsoft.com/office/drawing/2014/main" val="1915282206"/>
                  </a:ext>
                </a:extLst>
              </a:tr>
              <a:tr h="370840">
                <a:tc>
                  <a:txBody>
                    <a:bodyPr/>
                    <a:lstStyle/>
                    <a:p>
                      <a:r>
                        <a:rPr lang="en-GB" sz="1400" dirty="0"/>
                        <a:t>Hazardous areas </a:t>
                      </a:r>
                    </a:p>
                  </a:txBody>
                  <a:tcPr anchor="ctr"/>
                </a:tc>
                <a:tc>
                  <a:txBody>
                    <a:bodyPr/>
                    <a:lstStyle/>
                    <a:p>
                      <a:pPr algn="ctr"/>
                      <a:r>
                        <a:rPr lang="en-GB" sz="1400" dirty="0"/>
                        <a:t>Standard (non-hazardous) areas only</a:t>
                      </a:r>
                    </a:p>
                  </a:txBody>
                  <a:tcPr anchor="ctr"/>
                </a:tc>
                <a:tc>
                  <a:txBody>
                    <a:bodyPr/>
                    <a:lstStyle/>
                    <a:p>
                      <a:pPr algn="ctr"/>
                      <a:r>
                        <a:rPr lang="en-GB" sz="1400" dirty="0"/>
                        <a:t>Ex Zone 2</a:t>
                      </a:r>
                    </a:p>
                  </a:txBody>
                  <a:tcPr anchor="ctr"/>
                </a:tc>
                <a:extLst>
                  <a:ext uri="{0D108BD9-81ED-4DB2-BD59-A6C34878D82A}">
                    <a16:rowId xmlns:a16="http://schemas.microsoft.com/office/drawing/2014/main" val="3305140272"/>
                  </a:ext>
                </a:extLst>
              </a:tr>
            </a:tbl>
          </a:graphicData>
        </a:graphic>
      </p:graphicFrame>
      <p:pic>
        <p:nvPicPr>
          <p:cNvPr id="11" name="Picture 10">
            <a:extLst>
              <a:ext uri="{FF2B5EF4-FFF2-40B4-BE49-F238E27FC236}">
                <a16:creationId xmlns:a16="http://schemas.microsoft.com/office/drawing/2014/main" id="{884312F6-0AC5-4AAA-A521-7700973E0141}"/>
              </a:ext>
            </a:extLst>
          </p:cNvPr>
          <p:cNvPicPr>
            <a:picLocks noChangeAspect="1"/>
          </p:cNvPicPr>
          <p:nvPr/>
        </p:nvPicPr>
        <p:blipFill>
          <a:blip r:embed="rId3"/>
          <a:stretch>
            <a:fillRect/>
          </a:stretch>
        </p:blipFill>
        <p:spPr>
          <a:xfrm>
            <a:off x="8016948" y="1376027"/>
            <a:ext cx="1637413" cy="1637413"/>
          </a:xfrm>
          <a:prstGeom prst="rect">
            <a:avLst/>
          </a:prstGeom>
        </p:spPr>
      </p:pic>
      <p:pic>
        <p:nvPicPr>
          <p:cNvPr id="3074" name="Picture 2" descr="VM600Mk2">
            <a:extLst>
              <a:ext uri="{FF2B5EF4-FFF2-40B4-BE49-F238E27FC236}">
                <a16:creationId xmlns:a16="http://schemas.microsoft.com/office/drawing/2014/main" id="{F0288342-678C-4AFB-BB56-459F4250EB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840" y="1184196"/>
            <a:ext cx="28575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79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33F39-3326-4D2B-B957-B358E67B3D2E}"/>
              </a:ext>
            </a:extLst>
          </p:cNvPr>
          <p:cNvSpPr>
            <a:spLocks noGrp="1"/>
          </p:cNvSpPr>
          <p:nvPr>
            <p:ph type="title"/>
          </p:nvPr>
        </p:nvSpPr>
        <p:spPr/>
        <p:txBody>
          <a:bodyPr>
            <a:normAutofit/>
          </a:bodyPr>
          <a:lstStyle/>
          <a:p>
            <a:r>
              <a:rPr lang="en-IN" sz="6000" dirty="0" err="1"/>
              <a:t>Vibrosmart</a:t>
            </a:r>
            <a:r>
              <a:rPr lang="en-IN" sz="6000" dirty="0"/>
              <a:t> </a:t>
            </a:r>
            <a:br>
              <a:rPr lang="en-IN" sz="6000" dirty="0"/>
            </a:br>
            <a:r>
              <a:rPr lang="en-IN" sz="6000" dirty="0"/>
              <a:t>system architecture</a:t>
            </a:r>
          </a:p>
        </p:txBody>
      </p:sp>
    </p:spTree>
    <p:extLst>
      <p:ext uri="{BB962C8B-B14F-4D97-AF65-F5344CB8AC3E}">
        <p14:creationId xmlns:p14="http://schemas.microsoft.com/office/powerpoint/2010/main" val="195083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0EC6127-2E13-4DF1-AA2D-5F81C46B8CD3}"/>
              </a:ext>
            </a:extLst>
          </p:cNvPr>
          <p:cNvSpPr>
            <a:spLocks noGrp="1"/>
          </p:cNvSpPr>
          <p:nvPr>
            <p:ph type="dt" sz="half" idx="10"/>
          </p:nvPr>
        </p:nvSpPr>
        <p:spPr/>
        <p:txBody>
          <a:bodyPr/>
          <a:lstStyle/>
          <a:p>
            <a:fld id="{7313587D-57FE-4486-AB17-6EFC288C6898}" type="datetime4">
              <a:rPr lang="en-GB" smtClean="0"/>
              <a:t>02 May 2022</a:t>
            </a:fld>
            <a:endParaRPr lang="en-GB"/>
          </a:p>
        </p:txBody>
      </p:sp>
      <p:sp>
        <p:nvSpPr>
          <p:cNvPr id="4" name="Slide Number Placeholder 3">
            <a:extLst>
              <a:ext uri="{FF2B5EF4-FFF2-40B4-BE49-F238E27FC236}">
                <a16:creationId xmlns:a16="http://schemas.microsoft.com/office/drawing/2014/main" id="{90D19D4C-534C-4E25-BF70-3370FB1F2BFE}"/>
              </a:ext>
            </a:extLst>
          </p:cNvPr>
          <p:cNvSpPr>
            <a:spLocks noGrp="1"/>
          </p:cNvSpPr>
          <p:nvPr>
            <p:ph type="sldNum" sz="quarter" idx="12"/>
          </p:nvPr>
        </p:nvSpPr>
        <p:spPr/>
        <p:txBody>
          <a:bodyPr/>
          <a:lstStyle/>
          <a:p>
            <a:fld id="{240553F3-40B0-4BFA-8684-D942AF6EAA45}" type="slidenum">
              <a:rPr lang="en-GB" smtClean="0"/>
              <a:t>12</a:t>
            </a:fld>
            <a:endParaRPr lang="en-GB"/>
          </a:p>
        </p:txBody>
      </p:sp>
      <p:sp>
        <p:nvSpPr>
          <p:cNvPr id="8" name="Title 7">
            <a:extLst>
              <a:ext uri="{FF2B5EF4-FFF2-40B4-BE49-F238E27FC236}">
                <a16:creationId xmlns:a16="http://schemas.microsoft.com/office/drawing/2014/main" id="{0D78472C-012E-46BA-9104-007973B7C905}"/>
              </a:ext>
            </a:extLst>
          </p:cNvPr>
          <p:cNvSpPr>
            <a:spLocks noGrp="1"/>
          </p:cNvSpPr>
          <p:nvPr>
            <p:ph type="title"/>
          </p:nvPr>
        </p:nvSpPr>
        <p:spPr/>
        <p:txBody>
          <a:bodyPr/>
          <a:lstStyle/>
          <a:p>
            <a:r>
              <a:rPr lang="en-IN" dirty="0"/>
              <a:t>Machinery protection</a:t>
            </a:r>
          </a:p>
        </p:txBody>
      </p:sp>
      <p:sp>
        <p:nvSpPr>
          <p:cNvPr id="9" name="Text Placeholder 8">
            <a:extLst>
              <a:ext uri="{FF2B5EF4-FFF2-40B4-BE49-F238E27FC236}">
                <a16:creationId xmlns:a16="http://schemas.microsoft.com/office/drawing/2014/main" id="{CF21E8A3-1291-42D6-A8E3-09C968298D13}"/>
              </a:ext>
            </a:extLst>
          </p:cNvPr>
          <p:cNvSpPr>
            <a:spLocks noGrp="1"/>
          </p:cNvSpPr>
          <p:nvPr>
            <p:ph type="body" sz="half" idx="2"/>
          </p:nvPr>
        </p:nvSpPr>
        <p:spPr/>
        <p:txBody>
          <a:bodyPr/>
          <a:lstStyle/>
          <a:p>
            <a:r>
              <a:rPr lang="en-IN" dirty="0"/>
              <a:t>Simple, reliable and cost effective …</a:t>
            </a:r>
          </a:p>
        </p:txBody>
      </p:sp>
      <p:pic>
        <p:nvPicPr>
          <p:cNvPr id="44" name="Picture 43">
            <a:extLst>
              <a:ext uri="{FF2B5EF4-FFF2-40B4-BE49-F238E27FC236}">
                <a16:creationId xmlns:a16="http://schemas.microsoft.com/office/drawing/2014/main" id="{E4F56F74-0D52-4E01-AA31-55AC9045D004}"/>
              </a:ext>
            </a:extLst>
          </p:cNvPr>
          <p:cNvPicPr>
            <a:picLocks noChangeAspect="1"/>
          </p:cNvPicPr>
          <p:nvPr/>
        </p:nvPicPr>
        <p:blipFill>
          <a:blip r:embed="rId3"/>
          <a:stretch>
            <a:fillRect/>
          </a:stretch>
        </p:blipFill>
        <p:spPr>
          <a:xfrm>
            <a:off x="251925" y="1355922"/>
            <a:ext cx="4817090" cy="1897641"/>
          </a:xfrm>
          <a:prstGeom prst="rect">
            <a:avLst/>
          </a:prstGeom>
        </p:spPr>
      </p:pic>
      <p:pic>
        <p:nvPicPr>
          <p:cNvPr id="46" name="Picture 45">
            <a:extLst>
              <a:ext uri="{FF2B5EF4-FFF2-40B4-BE49-F238E27FC236}">
                <a16:creationId xmlns:a16="http://schemas.microsoft.com/office/drawing/2014/main" id="{47E88B6D-B3F3-440F-A002-698044E97257}"/>
              </a:ext>
            </a:extLst>
          </p:cNvPr>
          <p:cNvPicPr>
            <a:picLocks noChangeAspect="1"/>
          </p:cNvPicPr>
          <p:nvPr/>
        </p:nvPicPr>
        <p:blipFill>
          <a:blip r:embed="rId4"/>
          <a:stretch>
            <a:fillRect/>
          </a:stretch>
        </p:blipFill>
        <p:spPr>
          <a:xfrm>
            <a:off x="5069015" y="2292574"/>
            <a:ext cx="7231592" cy="3723026"/>
          </a:xfrm>
          <a:prstGeom prst="rect">
            <a:avLst/>
          </a:prstGeom>
        </p:spPr>
      </p:pic>
      <p:sp>
        <p:nvSpPr>
          <p:cNvPr id="49" name="Text Placeholder 8">
            <a:extLst>
              <a:ext uri="{FF2B5EF4-FFF2-40B4-BE49-F238E27FC236}">
                <a16:creationId xmlns:a16="http://schemas.microsoft.com/office/drawing/2014/main" id="{8BD401E8-B4C1-47C1-BC18-E6E768AF79C3}"/>
              </a:ext>
            </a:extLst>
          </p:cNvPr>
          <p:cNvSpPr txBox="1">
            <a:spLocks/>
          </p:cNvSpPr>
          <p:nvPr/>
        </p:nvSpPr>
        <p:spPr>
          <a:xfrm>
            <a:off x="5551478" y="1838187"/>
            <a:ext cx="6478941" cy="228865"/>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IN" dirty="0"/>
              <a:t>… and scalable</a:t>
            </a:r>
          </a:p>
        </p:txBody>
      </p:sp>
    </p:spTree>
    <p:extLst>
      <p:ext uri="{BB962C8B-B14F-4D97-AF65-F5344CB8AC3E}">
        <p14:creationId xmlns:p14="http://schemas.microsoft.com/office/powerpoint/2010/main" val="41661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56E3DFB-F8EC-495A-9E01-5E3BEEC5C782}"/>
              </a:ext>
            </a:extLst>
          </p:cNvPr>
          <p:cNvSpPr txBox="1"/>
          <p:nvPr/>
        </p:nvSpPr>
        <p:spPr>
          <a:xfrm>
            <a:off x="8316000" y="1692000"/>
            <a:ext cx="3384000" cy="4211312"/>
          </a:xfrm>
          <a:prstGeom prst="rect">
            <a:avLst/>
          </a:prstGeom>
        </p:spPr>
        <p:txBody>
          <a:bodyPr vert="horz" lIns="0" tIns="0" rIns="0" bIns="0" rtlCol="0">
            <a:normAutofit/>
          </a:bodyPr>
          <a:lstStyle/>
          <a:p>
            <a:pPr marL="285750" indent="-285750">
              <a:lnSpc>
                <a:spcPct val="90000"/>
              </a:lnSpc>
              <a:spcAft>
                <a:spcPts val="600"/>
              </a:spcAft>
              <a:buClr>
                <a:srgbClr val="C4D600"/>
              </a:buClr>
              <a:buFont typeface="Century Gothic" panose="020B0502020202020204" pitchFamily="34" charset="0"/>
              <a:buChar char="•"/>
            </a:pPr>
            <a:r>
              <a:rPr lang="en-US" sz="1600" dirty="0">
                <a:solidFill>
                  <a:schemeClr val="tx2"/>
                </a:solidFill>
              </a:rPr>
              <a:t>The VSV301 module supports up to 10 extracted values per channel, including:</a:t>
            </a:r>
          </a:p>
          <a:p>
            <a:pPr marL="285750" indent="-285750">
              <a:lnSpc>
                <a:spcPct val="90000"/>
              </a:lnSpc>
              <a:spcAft>
                <a:spcPts val="600"/>
              </a:spcAft>
              <a:buClr>
                <a:srgbClr val="C4D600"/>
              </a:buClr>
              <a:buFont typeface="Century Gothic" panose="020B0502020202020204" pitchFamily="34" charset="0"/>
              <a:buChar char="•"/>
            </a:pPr>
            <a:endParaRPr lang="en-US" sz="1600" dirty="0">
              <a:solidFill>
                <a:schemeClr val="tx2"/>
              </a:solidFill>
            </a:endParaRPr>
          </a:p>
          <a:p>
            <a:pPr marL="285750" indent="-285750">
              <a:lnSpc>
                <a:spcPct val="90000"/>
              </a:lnSpc>
              <a:spcAft>
                <a:spcPts val="600"/>
              </a:spcAft>
              <a:buClr>
                <a:srgbClr val="C4D600"/>
              </a:buClr>
              <a:buFont typeface="Century Gothic" panose="020B0502020202020204" pitchFamily="34" charset="0"/>
              <a:buChar char="•"/>
            </a:pPr>
            <a:r>
              <a:rPr lang="en-US" sz="1600" dirty="0">
                <a:solidFill>
                  <a:schemeClr val="tx2"/>
                </a:solidFill>
              </a:rPr>
              <a:t>Speed harmonics/components ( 1x, 2x, 3x, etc.) </a:t>
            </a:r>
          </a:p>
          <a:p>
            <a:pPr marL="742950" lvl="1" indent="-285750">
              <a:lnSpc>
                <a:spcPct val="90000"/>
              </a:lnSpc>
              <a:spcAft>
                <a:spcPts val="600"/>
              </a:spcAft>
              <a:buClr>
                <a:srgbClr val="C4D600"/>
              </a:buClr>
              <a:buFont typeface="Century Gothic" panose="020B0502020202020204" pitchFamily="34" charset="0"/>
              <a:buChar char="•"/>
            </a:pPr>
            <a:r>
              <a:rPr lang="en-US" sz="1600" dirty="0">
                <a:solidFill>
                  <a:schemeClr val="tx2"/>
                </a:solidFill>
              </a:rPr>
              <a:t>Detection of blade damage, imbalance and alignment errors</a:t>
            </a:r>
          </a:p>
          <a:p>
            <a:pPr marL="742950" lvl="1" indent="-285750">
              <a:lnSpc>
                <a:spcPct val="90000"/>
              </a:lnSpc>
              <a:spcAft>
                <a:spcPts val="600"/>
              </a:spcAft>
              <a:buClr>
                <a:srgbClr val="C4D600"/>
              </a:buClr>
              <a:buFont typeface="Century Gothic" panose="020B0502020202020204" pitchFamily="34" charset="0"/>
              <a:buChar char="•"/>
            </a:pPr>
            <a:endParaRPr lang="en-US" sz="1600" dirty="0">
              <a:solidFill>
                <a:schemeClr val="tx2"/>
              </a:solidFill>
            </a:endParaRPr>
          </a:p>
          <a:p>
            <a:pPr marL="285750" indent="-285750">
              <a:lnSpc>
                <a:spcPct val="90000"/>
              </a:lnSpc>
              <a:spcAft>
                <a:spcPts val="600"/>
              </a:spcAft>
              <a:buClr>
                <a:srgbClr val="C4D600"/>
              </a:buClr>
              <a:buFont typeface="Century Gothic" panose="020B0502020202020204" pitchFamily="34" charset="0"/>
              <a:buChar char="•"/>
            </a:pPr>
            <a:r>
              <a:rPr lang="en-US" sz="1600" dirty="0">
                <a:solidFill>
                  <a:schemeClr val="tx2"/>
                </a:solidFill>
              </a:rPr>
              <a:t>Filtering (low-pass, high-pass, band-pass) </a:t>
            </a:r>
          </a:p>
          <a:p>
            <a:pPr marL="742950" lvl="1" indent="-285750">
              <a:lnSpc>
                <a:spcPct val="90000"/>
              </a:lnSpc>
              <a:spcAft>
                <a:spcPts val="600"/>
              </a:spcAft>
              <a:buClr>
                <a:srgbClr val="C4D600"/>
              </a:buClr>
              <a:buFont typeface="Century Gothic" panose="020B0502020202020204" pitchFamily="34" charset="0"/>
              <a:buChar char="•"/>
            </a:pPr>
            <a:r>
              <a:rPr lang="en-US" sz="1600" dirty="0">
                <a:solidFill>
                  <a:schemeClr val="tx2"/>
                </a:solidFill>
              </a:rPr>
              <a:t>Detection of bearing damage, cavitation and changing impact behavior</a:t>
            </a:r>
            <a:endParaRPr lang="en-GB" sz="1600" dirty="0">
              <a:solidFill>
                <a:schemeClr val="tx2"/>
              </a:solidFill>
            </a:endParaRPr>
          </a:p>
        </p:txBody>
      </p:sp>
      <p:sp>
        <p:nvSpPr>
          <p:cNvPr id="3" name="Date Placeholder 2">
            <a:extLst>
              <a:ext uri="{FF2B5EF4-FFF2-40B4-BE49-F238E27FC236}">
                <a16:creationId xmlns:a16="http://schemas.microsoft.com/office/drawing/2014/main" id="{7FE7376A-511A-4E7C-92B1-07004630907F}"/>
              </a:ext>
            </a:extLst>
          </p:cNvPr>
          <p:cNvSpPr>
            <a:spLocks noGrp="1"/>
          </p:cNvSpPr>
          <p:nvPr>
            <p:ph type="dt" sz="half" idx="10"/>
          </p:nvPr>
        </p:nvSpPr>
        <p:spPr>
          <a:xfrm>
            <a:off x="540000" y="6541428"/>
            <a:ext cx="1080000" cy="123111"/>
          </a:xfrm>
        </p:spPr>
        <p:txBody>
          <a:bodyPr vert="horz" lIns="0" tIns="0" rIns="0" bIns="0" rtlCol="0" anchor="ctr">
            <a:normAutofit/>
          </a:bodyPr>
          <a:lstStyle/>
          <a:p>
            <a:pPr>
              <a:spcAft>
                <a:spcPts val="600"/>
              </a:spcAft>
            </a:pPr>
            <a:fld id="{7313587D-57FE-4486-AB17-6EFC288C6898}" type="datetime4">
              <a:rPr lang="en-GB" smtClean="0"/>
              <a:pPr>
                <a:spcAft>
                  <a:spcPts val="600"/>
                </a:spcAft>
              </a:pPr>
              <a:t>02 May 2022</a:t>
            </a:fld>
            <a:endParaRPr lang="en-GB"/>
          </a:p>
        </p:txBody>
      </p:sp>
      <p:sp>
        <p:nvSpPr>
          <p:cNvPr id="4" name="Slide Number Placeholder 3">
            <a:extLst>
              <a:ext uri="{FF2B5EF4-FFF2-40B4-BE49-F238E27FC236}">
                <a16:creationId xmlns:a16="http://schemas.microsoft.com/office/drawing/2014/main" id="{A43F0DD5-7152-4599-8605-7D198F31A8A1}"/>
              </a:ext>
            </a:extLst>
          </p:cNvPr>
          <p:cNvSpPr>
            <a:spLocks noGrp="1"/>
          </p:cNvSpPr>
          <p:nvPr>
            <p:ph type="sldNum" sz="quarter" idx="12"/>
          </p:nvPr>
        </p:nvSpPr>
        <p:spPr>
          <a:xfrm>
            <a:off x="71925" y="6363316"/>
            <a:ext cx="360000" cy="123111"/>
          </a:xfrm>
        </p:spPr>
        <p:txBody>
          <a:bodyPr vert="horz" lIns="0" tIns="0" rIns="0" bIns="0" rtlCol="0" anchor="ctr">
            <a:normAutofit/>
          </a:bodyPr>
          <a:lstStyle/>
          <a:p>
            <a:pPr>
              <a:spcAft>
                <a:spcPts val="600"/>
              </a:spcAft>
            </a:pPr>
            <a:fld id="{240553F3-40B0-4BFA-8684-D942AF6EAA45}" type="slidenum">
              <a:rPr lang="en-GB" smtClean="0"/>
              <a:pPr>
                <a:spcAft>
                  <a:spcPts val="600"/>
                </a:spcAft>
              </a:pPr>
              <a:t>13</a:t>
            </a:fld>
            <a:endParaRPr lang="en-GB"/>
          </a:p>
        </p:txBody>
      </p:sp>
      <p:pic>
        <p:nvPicPr>
          <p:cNvPr id="12" name="Picture 1" descr="C:\Users\mnik\Downloads\Spectrum.png">
            <a:extLst>
              <a:ext uri="{FF2B5EF4-FFF2-40B4-BE49-F238E27FC236}">
                <a16:creationId xmlns:a16="http://schemas.microsoft.com/office/drawing/2014/main" id="{C3168FC7-C805-4A6A-BD6A-06E939DC1D42}"/>
              </a:ext>
            </a:extLst>
          </p:cNvPr>
          <p:cNvPicPr>
            <a:picLocks noChangeAspect="1" noChangeArrowheads="1"/>
          </p:cNvPicPr>
          <p:nvPr/>
        </p:nvPicPr>
        <p:blipFill>
          <a:blip r:embed="rId3" cstate="print"/>
          <a:stretch>
            <a:fillRect/>
          </a:stretch>
        </p:blipFill>
        <p:spPr bwMode="auto">
          <a:xfrm>
            <a:off x="538163" y="1759566"/>
            <a:ext cx="7278898" cy="4076180"/>
          </a:xfrm>
          <a:prstGeom prst="rect">
            <a:avLst/>
          </a:prstGeom>
          <a:noFill/>
        </p:spPr>
      </p:pic>
      <p:sp>
        <p:nvSpPr>
          <p:cNvPr id="8" name="Title 7">
            <a:extLst>
              <a:ext uri="{FF2B5EF4-FFF2-40B4-BE49-F238E27FC236}">
                <a16:creationId xmlns:a16="http://schemas.microsoft.com/office/drawing/2014/main" id="{257E00D2-4AC5-4B52-B6AF-5B16069EB776}"/>
              </a:ext>
            </a:extLst>
          </p:cNvPr>
          <p:cNvSpPr>
            <a:spLocks noGrp="1"/>
          </p:cNvSpPr>
          <p:nvPr>
            <p:ph type="title"/>
          </p:nvPr>
        </p:nvSpPr>
        <p:spPr>
          <a:xfrm>
            <a:off x="539999" y="450000"/>
            <a:ext cx="11172576" cy="680400"/>
          </a:xfrm>
        </p:spPr>
        <p:txBody>
          <a:bodyPr vert="horz" lIns="0" tIns="0" rIns="0" bIns="0" rtlCol="0" anchor="t">
            <a:normAutofit/>
          </a:bodyPr>
          <a:lstStyle/>
          <a:p>
            <a:r>
              <a:rPr lang="en-IN" dirty="0"/>
              <a:t>Complete machinery protection and monitoring</a:t>
            </a:r>
          </a:p>
        </p:txBody>
      </p:sp>
      <p:sp>
        <p:nvSpPr>
          <p:cNvPr id="9" name="Text Placeholder 8">
            <a:extLst>
              <a:ext uri="{FF2B5EF4-FFF2-40B4-BE49-F238E27FC236}">
                <a16:creationId xmlns:a16="http://schemas.microsoft.com/office/drawing/2014/main" id="{1006E7E8-0621-4611-9CE5-15F929D4AF5D}"/>
              </a:ext>
            </a:extLst>
          </p:cNvPr>
          <p:cNvSpPr>
            <a:spLocks noGrp="1"/>
          </p:cNvSpPr>
          <p:nvPr>
            <p:ph type="body" sz="half" idx="2"/>
          </p:nvPr>
        </p:nvSpPr>
        <p:spPr>
          <a:xfrm>
            <a:off x="539999" y="842400"/>
            <a:ext cx="11172576" cy="288000"/>
          </a:xfrm>
        </p:spPr>
        <p:txBody>
          <a:bodyPr vert="horz" lIns="0" tIns="0" rIns="0" bIns="0" rtlCol="0">
            <a:normAutofit/>
          </a:bodyPr>
          <a:lstStyle/>
          <a:p>
            <a:r>
              <a:rPr lang="en-US" b="1" kern="1200" dirty="0">
                <a:latin typeface="+mn-lt"/>
                <a:ea typeface="+mn-ea"/>
                <a:cs typeface="+mn-cs"/>
              </a:rPr>
              <a:t>Comprehensive capabilities</a:t>
            </a:r>
          </a:p>
        </p:txBody>
      </p:sp>
    </p:spTree>
    <p:extLst>
      <p:ext uri="{BB962C8B-B14F-4D97-AF65-F5344CB8AC3E}">
        <p14:creationId xmlns:p14="http://schemas.microsoft.com/office/powerpoint/2010/main" val="87532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8C17155-847B-46D8-B5BF-BE3E2364C2F1}"/>
              </a:ext>
            </a:extLst>
          </p:cNvPr>
          <p:cNvSpPr>
            <a:spLocks noGrp="1"/>
          </p:cNvSpPr>
          <p:nvPr>
            <p:ph type="dt" sz="half" idx="10"/>
          </p:nvPr>
        </p:nvSpPr>
        <p:spPr/>
        <p:txBody>
          <a:bodyPr/>
          <a:lstStyle/>
          <a:p>
            <a:fld id="{305888C8-3A78-4540-8717-7F82138F084B}" type="datetime4">
              <a:rPr lang="en-GB" smtClean="0"/>
              <a:t>02 May 2022</a:t>
            </a:fld>
            <a:endParaRPr lang="en-GB"/>
          </a:p>
        </p:txBody>
      </p:sp>
      <p:sp>
        <p:nvSpPr>
          <p:cNvPr id="4" name="Slide Number Placeholder 3">
            <a:extLst>
              <a:ext uri="{FF2B5EF4-FFF2-40B4-BE49-F238E27FC236}">
                <a16:creationId xmlns:a16="http://schemas.microsoft.com/office/drawing/2014/main" id="{9A74A280-A8E5-4B4A-B508-87DBB10B944E}"/>
              </a:ext>
            </a:extLst>
          </p:cNvPr>
          <p:cNvSpPr>
            <a:spLocks noGrp="1"/>
          </p:cNvSpPr>
          <p:nvPr>
            <p:ph type="sldNum" sz="quarter" idx="12"/>
          </p:nvPr>
        </p:nvSpPr>
        <p:spPr/>
        <p:txBody>
          <a:bodyPr/>
          <a:lstStyle/>
          <a:p>
            <a:fld id="{240553F3-40B0-4BFA-8684-D942AF6EAA45}" type="slidenum">
              <a:rPr lang="en-GB" smtClean="0"/>
              <a:t>14</a:t>
            </a:fld>
            <a:endParaRPr lang="en-GB"/>
          </a:p>
        </p:txBody>
      </p:sp>
      <p:sp>
        <p:nvSpPr>
          <p:cNvPr id="6" name="Title 5">
            <a:extLst>
              <a:ext uri="{FF2B5EF4-FFF2-40B4-BE49-F238E27FC236}">
                <a16:creationId xmlns:a16="http://schemas.microsoft.com/office/drawing/2014/main" id="{AD64BB02-8A9F-474E-BFC0-23CB0F78A2D3}"/>
              </a:ext>
            </a:extLst>
          </p:cNvPr>
          <p:cNvSpPr>
            <a:spLocks noGrp="1"/>
          </p:cNvSpPr>
          <p:nvPr>
            <p:ph type="title"/>
          </p:nvPr>
        </p:nvSpPr>
        <p:spPr/>
        <p:txBody>
          <a:bodyPr/>
          <a:lstStyle/>
          <a:p>
            <a:r>
              <a:rPr lang="en-IN" dirty="0"/>
              <a:t>Easy integration</a:t>
            </a:r>
          </a:p>
        </p:txBody>
      </p:sp>
      <p:sp>
        <p:nvSpPr>
          <p:cNvPr id="7" name="Text Placeholder 6">
            <a:extLst>
              <a:ext uri="{FF2B5EF4-FFF2-40B4-BE49-F238E27FC236}">
                <a16:creationId xmlns:a16="http://schemas.microsoft.com/office/drawing/2014/main" id="{2BB499DA-A5D6-422A-BEE9-50A164BCE17F}"/>
              </a:ext>
            </a:extLst>
          </p:cNvPr>
          <p:cNvSpPr>
            <a:spLocks noGrp="1"/>
          </p:cNvSpPr>
          <p:nvPr>
            <p:ph type="body" sz="half" idx="2"/>
          </p:nvPr>
        </p:nvSpPr>
        <p:spPr/>
        <p:txBody>
          <a:bodyPr/>
          <a:lstStyle/>
          <a:p>
            <a:r>
              <a:rPr lang="en-IN" dirty="0"/>
              <a:t>Interfaces with plant DCS, PLC, SCADA, etc.</a:t>
            </a:r>
          </a:p>
        </p:txBody>
      </p:sp>
      <p:pic>
        <p:nvPicPr>
          <p:cNvPr id="9" name="Picture 8">
            <a:extLst>
              <a:ext uri="{FF2B5EF4-FFF2-40B4-BE49-F238E27FC236}">
                <a16:creationId xmlns:a16="http://schemas.microsoft.com/office/drawing/2014/main" id="{D3D4184F-8E89-4101-9DFE-23E48C74ABF0}"/>
              </a:ext>
            </a:extLst>
          </p:cNvPr>
          <p:cNvPicPr>
            <a:picLocks noChangeAspect="1"/>
          </p:cNvPicPr>
          <p:nvPr/>
        </p:nvPicPr>
        <p:blipFill>
          <a:blip r:embed="rId3"/>
          <a:stretch>
            <a:fillRect/>
          </a:stretch>
        </p:blipFill>
        <p:spPr>
          <a:xfrm>
            <a:off x="880241" y="1130400"/>
            <a:ext cx="10321405" cy="4536753"/>
          </a:xfrm>
          <a:prstGeom prst="rect">
            <a:avLst/>
          </a:prstGeom>
        </p:spPr>
      </p:pic>
    </p:spTree>
    <p:extLst>
      <p:ext uri="{BB962C8B-B14F-4D97-AF65-F5344CB8AC3E}">
        <p14:creationId xmlns:p14="http://schemas.microsoft.com/office/powerpoint/2010/main" val="13458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9FC89E-645C-47E2-B5C0-2DC700F0CAC7}"/>
              </a:ext>
            </a:extLst>
          </p:cNvPr>
          <p:cNvSpPr txBox="1"/>
          <p:nvPr/>
        </p:nvSpPr>
        <p:spPr>
          <a:xfrm>
            <a:off x="538163" y="1692000"/>
            <a:ext cx="5292000" cy="4211312"/>
          </a:xfrm>
          <a:prstGeom prst="rect">
            <a:avLst/>
          </a:prstGeom>
        </p:spPr>
        <p:txBody>
          <a:bodyPr vert="horz" lIns="0" tIns="0" rIns="0" bIns="0" rtlCol="0">
            <a:normAutofit/>
          </a:bodyPr>
          <a:lstStyle/>
          <a:p>
            <a:pPr marL="285750" indent="-285750">
              <a:spcAft>
                <a:spcPts val="600"/>
              </a:spcAft>
              <a:buClr>
                <a:srgbClr val="C4D600"/>
              </a:buClr>
              <a:buFont typeface="Century Gothic" panose="020B0502020202020204" pitchFamily="34" charset="0"/>
              <a:buChar char="•"/>
            </a:pPr>
            <a:r>
              <a:rPr lang="en-US" sz="1600" b="1" dirty="0">
                <a:solidFill>
                  <a:schemeClr val="tx2"/>
                </a:solidFill>
              </a:rPr>
              <a:t>Communication: </a:t>
            </a:r>
            <a:br>
              <a:rPr lang="en-US" sz="1600" b="1" dirty="0">
                <a:solidFill>
                  <a:schemeClr val="tx2"/>
                </a:solidFill>
              </a:rPr>
            </a:br>
            <a:r>
              <a:rPr lang="en-US" sz="1600" dirty="0">
                <a:solidFill>
                  <a:schemeClr val="tx2"/>
                </a:solidFill>
              </a:rPr>
              <a:t>The VSI010 module has serial and Ethernet fieldbus interfaces to communicate process parameters to systems such as DCS or PLC</a:t>
            </a:r>
          </a:p>
          <a:p>
            <a:pPr marL="285750" indent="-285750">
              <a:spcAft>
                <a:spcPts val="600"/>
              </a:spcAft>
              <a:buClr>
                <a:srgbClr val="C4D600"/>
              </a:buClr>
              <a:buFont typeface="Century Gothic" panose="020B0502020202020204" pitchFamily="34" charset="0"/>
              <a:buChar char="•"/>
            </a:pPr>
            <a:endParaRPr lang="en-US" sz="1600" dirty="0">
              <a:solidFill>
                <a:schemeClr val="tx2"/>
              </a:solidFill>
            </a:endParaRPr>
          </a:p>
          <a:p>
            <a:pPr marL="285750" indent="-285750">
              <a:spcAft>
                <a:spcPts val="600"/>
              </a:spcAft>
              <a:buClr>
                <a:srgbClr val="C4D600"/>
              </a:buClr>
              <a:buFont typeface="Century Gothic" panose="020B0502020202020204" pitchFamily="34" charset="0"/>
              <a:buChar char="•"/>
            </a:pPr>
            <a:r>
              <a:rPr lang="en-US" sz="1600" b="1" dirty="0" err="1">
                <a:solidFill>
                  <a:schemeClr val="tx2"/>
                </a:solidFill>
              </a:rPr>
              <a:t>Customisation</a:t>
            </a:r>
            <a:r>
              <a:rPr lang="en-US" sz="1600" b="1" dirty="0">
                <a:solidFill>
                  <a:schemeClr val="tx2"/>
                </a:solidFill>
              </a:rPr>
              <a:t>:</a:t>
            </a:r>
            <a:r>
              <a:rPr lang="en-US" sz="1600" dirty="0">
                <a:solidFill>
                  <a:schemeClr val="tx2"/>
                </a:solidFill>
              </a:rPr>
              <a:t> Flexible fieldbus register mapping for detailed machine data and status identification</a:t>
            </a:r>
          </a:p>
          <a:p>
            <a:pPr marL="285750" indent="-285750">
              <a:spcAft>
                <a:spcPts val="600"/>
              </a:spcAft>
              <a:buClr>
                <a:srgbClr val="C4D600"/>
              </a:buClr>
              <a:buFont typeface="Century Gothic" panose="020B0502020202020204" pitchFamily="34" charset="0"/>
              <a:buChar char="•"/>
            </a:pPr>
            <a:endParaRPr lang="en-US" sz="1600" dirty="0">
              <a:solidFill>
                <a:schemeClr val="tx2"/>
              </a:solidFill>
            </a:endParaRPr>
          </a:p>
          <a:p>
            <a:pPr marL="285750" indent="-285750">
              <a:spcAft>
                <a:spcPts val="600"/>
              </a:spcAft>
              <a:buClr>
                <a:srgbClr val="C4D600"/>
              </a:buClr>
              <a:buFont typeface="Century Gothic" panose="020B0502020202020204" pitchFamily="34" charset="0"/>
              <a:buChar char="•"/>
            </a:pPr>
            <a:r>
              <a:rPr lang="en-US" sz="1600" b="1" dirty="0">
                <a:solidFill>
                  <a:schemeClr val="tx2"/>
                </a:solidFill>
              </a:rPr>
              <a:t>Supported protocols:</a:t>
            </a:r>
          </a:p>
          <a:p>
            <a:pPr marL="742950" lvl="1" indent="-285750">
              <a:spcAft>
                <a:spcPts val="600"/>
              </a:spcAft>
              <a:buClr>
                <a:srgbClr val="C4D600"/>
              </a:buClr>
              <a:buFont typeface="Century Gothic" panose="020B0502020202020204" pitchFamily="34" charset="0"/>
              <a:buChar char="•"/>
            </a:pPr>
            <a:r>
              <a:rPr lang="en-US" sz="1600" dirty="0">
                <a:solidFill>
                  <a:schemeClr val="tx2"/>
                </a:solidFill>
              </a:rPr>
              <a:t>Modbus RTU/TCP</a:t>
            </a:r>
          </a:p>
          <a:p>
            <a:pPr marL="742950" lvl="1" indent="-285750">
              <a:spcAft>
                <a:spcPts val="600"/>
              </a:spcAft>
              <a:buClr>
                <a:srgbClr val="C4D600"/>
              </a:buClr>
              <a:buFont typeface="Century Gothic" panose="020B0502020202020204" pitchFamily="34" charset="0"/>
              <a:buChar char="•"/>
            </a:pPr>
            <a:r>
              <a:rPr lang="en-US" sz="1600" dirty="0">
                <a:solidFill>
                  <a:schemeClr val="tx2"/>
                </a:solidFill>
              </a:rPr>
              <a:t>PROFIBUS DP</a:t>
            </a:r>
          </a:p>
          <a:p>
            <a:pPr marL="742950" lvl="1" indent="-285750">
              <a:spcAft>
                <a:spcPts val="600"/>
              </a:spcAft>
              <a:buClr>
                <a:srgbClr val="C4D600"/>
              </a:buClr>
              <a:buFont typeface="Century Gothic" panose="020B0502020202020204" pitchFamily="34" charset="0"/>
              <a:buChar char="•"/>
            </a:pPr>
            <a:r>
              <a:rPr lang="en-US" sz="1600" dirty="0" err="1">
                <a:solidFill>
                  <a:schemeClr val="tx2"/>
                </a:solidFill>
              </a:rPr>
              <a:t>PROFIsafe</a:t>
            </a:r>
            <a:endParaRPr lang="en-US" sz="1600" dirty="0">
              <a:solidFill>
                <a:schemeClr val="tx2"/>
              </a:solidFill>
            </a:endParaRPr>
          </a:p>
          <a:p>
            <a:pPr marL="742950" lvl="1" indent="-285750">
              <a:spcAft>
                <a:spcPts val="600"/>
              </a:spcAft>
              <a:buClr>
                <a:srgbClr val="C4D600"/>
              </a:buClr>
              <a:buFont typeface="Century Gothic" panose="020B0502020202020204" pitchFamily="34" charset="0"/>
              <a:buChar char="•"/>
            </a:pPr>
            <a:r>
              <a:rPr lang="en-US" sz="1600" dirty="0">
                <a:solidFill>
                  <a:schemeClr val="tx2"/>
                </a:solidFill>
              </a:rPr>
              <a:t>GOOSE (IEC 61850)</a:t>
            </a:r>
          </a:p>
        </p:txBody>
      </p:sp>
      <p:sp>
        <p:nvSpPr>
          <p:cNvPr id="3" name="Date Placeholder 2">
            <a:extLst>
              <a:ext uri="{FF2B5EF4-FFF2-40B4-BE49-F238E27FC236}">
                <a16:creationId xmlns:a16="http://schemas.microsoft.com/office/drawing/2014/main" id="{35281808-1558-42F2-8F93-9F81FE4B2385}"/>
              </a:ext>
            </a:extLst>
          </p:cNvPr>
          <p:cNvSpPr>
            <a:spLocks noGrp="1"/>
          </p:cNvSpPr>
          <p:nvPr>
            <p:ph type="dt" sz="half" idx="10"/>
          </p:nvPr>
        </p:nvSpPr>
        <p:spPr>
          <a:xfrm>
            <a:off x="540000" y="6541428"/>
            <a:ext cx="1080000" cy="123111"/>
          </a:xfrm>
        </p:spPr>
        <p:txBody>
          <a:bodyPr vert="horz" lIns="0" tIns="0" rIns="0" bIns="0" rtlCol="0" anchor="ctr">
            <a:normAutofit/>
          </a:bodyPr>
          <a:lstStyle/>
          <a:p>
            <a:pPr>
              <a:spcAft>
                <a:spcPts val="600"/>
              </a:spcAft>
            </a:pPr>
            <a:fld id="{305888C8-3A78-4540-8717-7F82138F084B}" type="datetime4">
              <a:rPr lang="en-GB" smtClean="0"/>
              <a:pPr>
                <a:spcAft>
                  <a:spcPts val="600"/>
                </a:spcAft>
              </a:pPr>
              <a:t>02 May 2022</a:t>
            </a:fld>
            <a:endParaRPr lang="en-GB"/>
          </a:p>
        </p:txBody>
      </p:sp>
      <p:sp>
        <p:nvSpPr>
          <p:cNvPr id="4" name="Slide Number Placeholder 3">
            <a:extLst>
              <a:ext uri="{FF2B5EF4-FFF2-40B4-BE49-F238E27FC236}">
                <a16:creationId xmlns:a16="http://schemas.microsoft.com/office/drawing/2014/main" id="{0DF0AE6F-AAB0-41AC-BEA9-C5184BE13C96}"/>
              </a:ext>
            </a:extLst>
          </p:cNvPr>
          <p:cNvSpPr>
            <a:spLocks noGrp="1"/>
          </p:cNvSpPr>
          <p:nvPr>
            <p:ph type="sldNum" sz="quarter" idx="12"/>
          </p:nvPr>
        </p:nvSpPr>
        <p:spPr>
          <a:xfrm>
            <a:off x="71925" y="6363316"/>
            <a:ext cx="360000" cy="123111"/>
          </a:xfrm>
        </p:spPr>
        <p:txBody>
          <a:bodyPr vert="horz" lIns="0" tIns="0" rIns="0" bIns="0" rtlCol="0" anchor="ctr">
            <a:normAutofit/>
          </a:bodyPr>
          <a:lstStyle/>
          <a:p>
            <a:pPr>
              <a:spcAft>
                <a:spcPts val="600"/>
              </a:spcAft>
            </a:pPr>
            <a:fld id="{240553F3-40B0-4BFA-8684-D942AF6EAA45}" type="slidenum">
              <a:rPr lang="en-GB" smtClean="0"/>
              <a:pPr>
                <a:spcAft>
                  <a:spcPts val="600"/>
                </a:spcAft>
              </a:pPr>
              <a:t>15</a:t>
            </a:fld>
            <a:endParaRPr lang="en-GB"/>
          </a:p>
        </p:txBody>
      </p:sp>
      <p:pic>
        <p:nvPicPr>
          <p:cNvPr id="9" name="Picture 3" descr="L:\Marketing\F_Images_library\Energy_Applications\Oil and Gas\Usine à Gaz Siemens-small.jpg">
            <a:extLst>
              <a:ext uri="{FF2B5EF4-FFF2-40B4-BE49-F238E27FC236}">
                <a16:creationId xmlns:a16="http://schemas.microsoft.com/office/drawing/2014/main" id="{A56ECF12-7864-49EE-A642-F9B3177588BD}"/>
              </a:ext>
            </a:extLst>
          </p:cNvPr>
          <p:cNvPicPr>
            <a:picLocks noChangeAspect="1" noChangeArrowheads="1"/>
          </p:cNvPicPr>
          <p:nvPr/>
        </p:nvPicPr>
        <p:blipFill rotWithShape="1">
          <a:blip r:embed="rId3" cstate="print"/>
          <a:srcRect t="15095" r="1" b="20646"/>
          <a:stretch/>
        </p:blipFill>
        <p:spPr bwMode="auto">
          <a:xfrm>
            <a:off x="6404950" y="1692000"/>
            <a:ext cx="5292000" cy="4211312"/>
          </a:xfrm>
          <a:prstGeom prst="rect">
            <a:avLst/>
          </a:prstGeom>
          <a:noFill/>
          <a:ln w="28575">
            <a:noFill/>
            <a:miter lim="800000"/>
            <a:headEnd/>
            <a:tailEnd/>
          </a:ln>
        </p:spPr>
      </p:pic>
      <p:sp>
        <p:nvSpPr>
          <p:cNvPr id="6" name="Title 5">
            <a:extLst>
              <a:ext uri="{FF2B5EF4-FFF2-40B4-BE49-F238E27FC236}">
                <a16:creationId xmlns:a16="http://schemas.microsoft.com/office/drawing/2014/main" id="{4F9734DB-C546-4DB4-99FA-3DB1C11C5D86}"/>
              </a:ext>
            </a:extLst>
          </p:cNvPr>
          <p:cNvSpPr>
            <a:spLocks noGrp="1"/>
          </p:cNvSpPr>
          <p:nvPr>
            <p:ph type="title"/>
          </p:nvPr>
        </p:nvSpPr>
        <p:spPr>
          <a:xfrm>
            <a:off x="539999" y="450000"/>
            <a:ext cx="11172575" cy="680400"/>
          </a:xfrm>
        </p:spPr>
        <p:txBody>
          <a:bodyPr vert="horz" lIns="0" tIns="0" rIns="0" bIns="0" rtlCol="0" anchor="t">
            <a:normAutofit/>
          </a:bodyPr>
          <a:lstStyle/>
          <a:p>
            <a:r>
              <a:rPr lang="en-IN" dirty="0"/>
              <a:t>Easy integration</a:t>
            </a:r>
          </a:p>
        </p:txBody>
      </p:sp>
      <p:sp>
        <p:nvSpPr>
          <p:cNvPr id="7" name="Text Placeholder 6">
            <a:extLst>
              <a:ext uri="{FF2B5EF4-FFF2-40B4-BE49-F238E27FC236}">
                <a16:creationId xmlns:a16="http://schemas.microsoft.com/office/drawing/2014/main" id="{2A3634F3-9A62-4FAD-B34C-2A540172ABF1}"/>
              </a:ext>
            </a:extLst>
          </p:cNvPr>
          <p:cNvSpPr>
            <a:spLocks noGrp="1"/>
          </p:cNvSpPr>
          <p:nvPr>
            <p:ph type="body" sz="half" idx="2"/>
          </p:nvPr>
        </p:nvSpPr>
        <p:spPr>
          <a:xfrm>
            <a:off x="539999" y="842400"/>
            <a:ext cx="11172576" cy="288000"/>
          </a:xfrm>
        </p:spPr>
        <p:txBody>
          <a:bodyPr vert="horz" lIns="0" tIns="0" rIns="0" bIns="0" rtlCol="0">
            <a:normAutofit/>
          </a:bodyPr>
          <a:lstStyle/>
          <a:p>
            <a:r>
              <a:rPr lang="en-IN" dirty="0"/>
              <a:t>Interfaces with plant DCS, PLC, SCADA, etc.</a:t>
            </a:r>
          </a:p>
        </p:txBody>
      </p:sp>
    </p:spTree>
    <p:extLst>
      <p:ext uri="{BB962C8B-B14F-4D97-AF65-F5344CB8AC3E}">
        <p14:creationId xmlns:p14="http://schemas.microsoft.com/office/powerpoint/2010/main" val="197947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034BDA7-BD88-4ED4-A13D-3A3D0891A939}"/>
              </a:ext>
            </a:extLst>
          </p:cNvPr>
          <p:cNvSpPr>
            <a:spLocks noGrp="1"/>
          </p:cNvSpPr>
          <p:nvPr>
            <p:ph type="dt" sz="half" idx="10"/>
          </p:nvPr>
        </p:nvSpPr>
        <p:spPr/>
        <p:txBody>
          <a:bodyPr/>
          <a:lstStyle/>
          <a:p>
            <a:fld id="{FF4283E2-6095-4F22-B8A7-949A7CCEF8EA}" type="datetime4">
              <a:rPr lang="en-GB" smtClean="0"/>
              <a:t>02 May 2022</a:t>
            </a:fld>
            <a:endParaRPr lang="en-GB"/>
          </a:p>
        </p:txBody>
      </p:sp>
      <p:sp>
        <p:nvSpPr>
          <p:cNvPr id="4" name="Slide Number Placeholder 3">
            <a:extLst>
              <a:ext uri="{FF2B5EF4-FFF2-40B4-BE49-F238E27FC236}">
                <a16:creationId xmlns:a16="http://schemas.microsoft.com/office/drawing/2014/main" id="{688A7F0D-03BD-4076-A437-598D53C8960A}"/>
              </a:ext>
            </a:extLst>
          </p:cNvPr>
          <p:cNvSpPr>
            <a:spLocks noGrp="1"/>
          </p:cNvSpPr>
          <p:nvPr>
            <p:ph type="sldNum" sz="quarter" idx="12"/>
          </p:nvPr>
        </p:nvSpPr>
        <p:spPr/>
        <p:txBody>
          <a:bodyPr/>
          <a:lstStyle/>
          <a:p>
            <a:fld id="{240553F3-40B0-4BFA-8684-D942AF6EAA45}" type="slidenum">
              <a:rPr lang="en-GB" smtClean="0"/>
              <a:t>16</a:t>
            </a:fld>
            <a:endParaRPr lang="en-GB"/>
          </a:p>
        </p:txBody>
      </p:sp>
      <p:sp>
        <p:nvSpPr>
          <p:cNvPr id="6" name="Title 5">
            <a:extLst>
              <a:ext uri="{FF2B5EF4-FFF2-40B4-BE49-F238E27FC236}">
                <a16:creationId xmlns:a16="http://schemas.microsoft.com/office/drawing/2014/main" id="{331E5937-5221-4CDF-8035-FA33A7FC3D12}"/>
              </a:ext>
            </a:extLst>
          </p:cNvPr>
          <p:cNvSpPr>
            <a:spLocks noGrp="1"/>
          </p:cNvSpPr>
          <p:nvPr>
            <p:ph type="title"/>
          </p:nvPr>
        </p:nvSpPr>
        <p:spPr/>
        <p:txBody>
          <a:bodyPr/>
          <a:lstStyle/>
          <a:p>
            <a:r>
              <a:rPr lang="en-IN" dirty="0" err="1"/>
              <a:t>VibroSight</a:t>
            </a:r>
            <a:endParaRPr lang="en-IN" baseline="30000" dirty="0"/>
          </a:p>
        </p:txBody>
      </p:sp>
      <p:sp>
        <p:nvSpPr>
          <p:cNvPr id="7" name="Text Placeholder 6">
            <a:extLst>
              <a:ext uri="{FF2B5EF4-FFF2-40B4-BE49-F238E27FC236}">
                <a16:creationId xmlns:a16="http://schemas.microsoft.com/office/drawing/2014/main" id="{04C19AE3-FEC2-4413-8569-DB56DAC94ED0}"/>
              </a:ext>
            </a:extLst>
          </p:cNvPr>
          <p:cNvSpPr>
            <a:spLocks noGrp="1"/>
          </p:cNvSpPr>
          <p:nvPr>
            <p:ph type="body" sz="half" idx="2"/>
          </p:nvPr>
        </p:nvSpPr>
        <p:spPr/>
        <p:txBody>
          <a:bodyPr/>
          <a:lstStyle/>
          <a:p>
            <a:r>
              <a:rPr lang="en-IN" dirty="0"/>
              <a:t>Enables machine condition monitoring</a:t>
            </a:r>
          </a:p>
        </p:txBody>
      </p:sp>
      <p:pic>
        <p:nvPicPr>
          <p:cNvPr id="5" name="Picture 4">
            <a:extLst>
              <a:ext uri="{FF2B5EF4-FFF2-40B4-BE49-F238E27FC236}">
                <a16:creationId xmlns:a16="http://schemas.microsoft.com/office/drawing/2014/main" id="{9340E10F-17FF-6FAD-7BC5-E73D90AF1F1A}"/>
              </a:ext>
            </a:extLst>
          </p:cNvPr>
          <p:cNvPicPr>
            <a:picLocks noChangeAspect="1"/>
          </p:cNvPicPr>
          <p:nvPr/>
        </p:nvPicPr>
        <p:blipFill>
          <a:blip r:embed="rId3"/>
          <a:stretch>
            <a:fillRect/>
          </a:stretch>
        </p:blipFill>
        <p:spPr>
          <a:xfrm>
            <a:off x="1455664" y="1464321"/>
            <a:ext cx="8791575" cy="3676650"/>
          </a:xfrm>
          <a:prstGeom prst="rect">
            <a:avLst/>
          </a:prstGeom>
        </p:spPr>
      </p:pic>
    </p:spTree>
    <p:extLst>
      <p:ext uri="{BB962C8B-B14F-4D97-AF65-F5344CB8AC3E}">
        <p14:creationId xmlns:p14="http://schemas.microsoft.com/office/powerpoint/2010/main" val="40371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12A4BE2-A12A-40ED-B86D-17C93E4429D9}"/>
              </a:ext>
            </a:extLst>
          </p:cNvPr>
          <p:cNvSpPr>
            <a:spLocks noGrp="1"/>
          </p:cNvSpPr>
          <p:nvPr>
            <p:ph type="dt" sz="half" idx="10"/>
          </p:nvPr>
        </p:nvSpPr>
        <p:spPr/>
        <p:txBody>
          <a:bodyPr/>
          <a:lstStyle/>
          <a:p>
            <a:fld id="{FF4283E2-6095-4F22-B8A7-949A7CCEF8EA}" type="datetime4">
              <a:rPr lang="en-GB" smtClean="0"/>
              <a:t>02 May 2022</a:t>
            </a:fld>
            <a:endParaRPr lang="en-GB"/>
          </a:p>
        </p:txBody>
      </p:sp>
      <p:sp>
        <p:nvSpPr>
          <p:cNvPr id="4" name="Slide Number Placeholder 3">
            <a:extLst>
              <a:ext uri="{FF2B5EF4-FFF2-40B4-BE49-F238E27FC236}">
                <a16:creationId xmlns:a16="http://schemas.microsoft.com/office/drawing/2014/main" id="{51BCC6FB-00A3-4275-8648-7AB62F40FCC4}"/>
              </a:ext>
            </a:extLst>
          </p:cNvPr>
          <p:cNvSpPr>
            <a:spLocks noGrp="1"/>
          </p:cNvSpPr>
          <p:nvPr>
            <p:ph type="sldNum" sz="quarter" idx="12"/>
          </p:nvPr>
        </p:nvSpPr>
        <p:spPr/>
        <p:txBody>
          <a:bodyPr/>
          <a:lstStyle/>
          <a:p>
            <a:fld id="{240553F3-40B0-4BFA-8684-D942AF6EAA45}" type="slidenum">
              <a:rPr lang="en-GB" smtClean="0"/>
              <a:t>17</a:t>
            </a:fld>
            <a:endParaRPr lang="en-GB"/>
          </a:p>
        </p:txBody>
      </p:sp>
      <p:sp>
        <p:nvSpPr>
          <p:cNvPr id="6" name="Title 5">
            <a:extLst>
              <a:ext uri="{FF2B5EF4-FFF2-40B4-BE49-F238E27FC236}">
                <a16:creationId xmlns:a16="http://schemas.microsoft.com/office/drawing/2014/main" id="{F2A0CF90-CB76-4182-8FBB-BB4F30A0EECE}"/>
              </a:ext>
            </a:extLst>
          </p:cNvPr>
          <p:cNvSpPr>
            <a:spLocks noGrp="1"/>
          </p:cNvSpPr>
          <p:nvPr>
            <p:ph type="title"/>
          </p:nvPr>
        </p:nvSpPr>
        <p:spPr/>
        <p:txBody>
          <a:bodyPr/>
          <a:lstStyle/>
          <a:p>
            <a:r>
              <a:rPr lang="en-IN" dirty="0"/>
              <a:t>Machine protection and condition monitoring</a:t>
            </a:r>
          </a:p>
        </p:txBody>
      </p:sp>
      <p:sp>
        <p:nvSpPr>
          <p:cNvPr id="7" name="Text Placeholder 6">
            <a:extLst>
              <a:ext uri="{FF2B5EF4-FFF2-40B4-BE49-F238E27FC236}">
                <a16:creationId xmlns:a16="http://schemas.microsoft.com/office/drawing/2014/main" id="{E782072E-F98C-4E81-92C1-1CB3A798C130}"/>
              </a:ext>
            </a:extLst>
          </p:cNvPr>
          <p:cNvSpPr>
            <a:spLocks noGrp="1"/>
          </p:cNvSpPr>
          <p:nvPr>
            <p:ph type="body" sz="half" idx="2"/>
          </p:nvPr>
        </p:nvSpPr>
        <p:spPr/>
        <p:txBody>
          <a:bodyPr/>
          <a:lstStyle/>
          <a:p>
            <a:r>
              <a:rPr lang="en-IN" dirty="0"/>
              <a:t>Extended capabilities</a:t>
            </a:r>
          </a:p>
        </p:txBody>
      </p:sp>
      <p:pic>
        <p:nvPicPr>
          <p:cNvPr id="5" name="Picture 4">
            <a:extLst>
              <a:ext uri="{FF2B5EF4-FFF2-40B4-BE49-F238E27FC236}">
                <a16:creationId xmlns:a16="http://schemas.microsoft.com/office/drawing/2014/main" id="{CE214EC8-0958-5643-5F3A-F23B01C93352}"/>
              </a:ext>
            </a:extLst>
          </p:cNvPr>
          <p:cNvPicPr>
            <a:picLocks noChangeAspect="1"/>
          </p:cNvPicPr>
          <p:nvPr/>
        </p:nvPicPr>
        <p:blipFill>
          <a:blip r:embed="rId3"/>
          <a:stretch>
            <a:fillRect/>
          </a:stretch>
        </p:blipFill>
        <p:spPr>
          <a:xfrm>
            <a:off x="1838325" y="1571625"/>
            <a:ext cx="8515350" cy="3714750"/>
          </a:xfrm>
          <a:prstGeom prst="rect">
            <a:avLst/>
          </a:prstGeom>
        </p:spPr>
      </p:pic>
    </p:spTree>
    <p:extLst>
      <p:ext uri="{BB962C8B-B14F-4D97-AF65-F5344CB8AC3E}">
        <p14:creationId xmlns:p14="http://schemas.microsoft.com/office/powerpoint/2010/main" val="308271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73C767-0A4F-40FB-85E7-F957A0977656}"/>
              </a:ext>
            </a:extLst>
          </p:cNvPr>
          <p:cNvPicPr>
            <a:picLocks noChangeAspect="1"/>
          </p:cNvPicPr>
          <p:nvPr/>
        </p:nvPicPr>
        <p:blipFill>
          <a:blip r:embed="rId3"/>
          <a:stretch>
            <a:fillRect/>
          </a:stretch>
        </p:blipFill>
        <p:spPr>
          <a:xfrm>
            <a:off x="1018964" y="1692000"/>
            <a:ext cx="4330398" cy="4211312"/>
          </a:xfrm>
          <a:prstGeom prst="rect">
            <a:avLst/>
          </a:prstGeom>
          <a:noFill/>
        </p:spPr>
      </p:pic>
      <p:sp>
        <p:nvSpPr>
          <p:cNvPr id="3" name="Date Placeholder 2">
            <a:extLst>
              <a:ext uri="{FF2B5EF4-FFF2-40B4-BE49-F238E27FC236}">
                <a16:creationId xmlns:a16="http://schemas.microsoft.com/office/drawing/2014/main" id="{3839A91F-1F18-48A0-92BB-778B2A9AA24C}"/>
              </a:ext>
            </a:extLst>
          </p:cNvPr>
          <p:cNvSpPr>
            <a:spLocks noGrp="1"/>
          </p:cNvSpPr>
          <p:nvPr>
            <p:ph type="dt" sz="half" idx="10"/>
          </p:nvPr>
        </p:nvSpPr>
        <p:spPr>
          <a:xfrm>
            <a:off x="540000" y="6541428"/>
            <a:ext cx="1080000" cy="123111"/>
          </a:xfrm>
        </p:spPr>
        <p:txBody>
          <a:bodyPr vert="horz" lIns="0" tIns="0" rIns="0" bIns="0" rtlCol="0" anchor="ctr">
            <a:normAutofit/>
          </a:bodyPr>
          <a:lstStyle/>
          <a:p>
            <a:pPr>
              <a:spcAft>
                <a:spcPts val="600"/>
              </a:spcAft>
            </a:pPr>
            <a:fld id="{FF4283E2-6095-4F22-B8A7-949A7CCEF8EA}" type="datetime4">
              <a:rPr lang="en-GB" smtClean="0"/>
              <a:pPr>
                <a:spcAft>
                  <a:spcPts val="600"/>
                </a:spcAft>
              </a:pPr>
              <a:t>02 May 2022</a:t>
            </a:fld>
            <a:endParaRPr lang="en-GB"/>
          </a:p>
        </p:txBody>
      </p:sp>
      <p:sp>
        <p:nvSpPr>
          <p:cNvPr id="4" name="Slide Number Placeholder 3">
            <a:extLst>
              <a:ext uri="{FF2B5EF4-FFF2-40B4-BE49-F238E27FC236}">
                <a16:creationId xmlns:a16="http://schemas.microsoft.com/office/drawing/2014/main" id="{94D03E0A-36E3-4BB9-91B5-53834732C534}"/>
              </a:ext>
            </a:extLst>
          </p:cNvPr>
          <p:cNvSpPr>
            <a:spLocks noGrp="1"/>
          </p:cNvSpPr>
          <p:nvPr>
            <p:ph type="sldNum" sz="quarter" idx="12"/>
          </p:nvPr>
        </p:nvSpPr>
        <p:spPr>
          <a:xfrm>
            <a:off x="71925" y="6363316"/>
            <a:ext cx="360000" cy="123111"/>
          </a:xfrm>
        </p:spPr>
        <p:txBody>
          <a:bodyPr vert="horz" lIns="0" tIns="0" rIns="0" bIns="0" rtlCol="0" anchor="ctr">
            <a:normAutofit/>
          </a:bodyPr>
          <a:lstStyle/>
          <a:p>
            <a:pPr>
              <a:spcAft>
                <a:spcPts val="600"/>
              </a:spcAft>
            </a:pPr>
            <a:fld id="{240553F3-40B0-4BFA-8684-D942AF6EAA45}" type="slidenum">
              <a:rPr lang="en-GB" smtClean="0"/>
              <a:pPr>
                <a:spcAft>
                  <a:spcPts val="600"/>
                </a:spcAft>
              </a:pPr>
              <a:t>18</a:t>
            </a:fld>
            <a:endParaRPr lang="en-GB"/>
          </a:p>
        </p:txBody>
      </p:sp>
      <p:sp>
        <p:nvSpPr>
          <p:cNvPr id="11" name="TextBox 10">
            <a:extLst>
              <a:ext uri="{FF2B5EF4-FFF2-40B4-BE49-F238E27FC236}">
                <a16:creationId xmlns:a16="http://schemas.microsoft.com/office/drawing/2014/main" id="{74D221F0-6BE7-43D8-8F43-D302F8EE5070}"/>
              </a:ext>
            </a:extLst>
          </p:cNvPr>
          <p:cNvSpPr txBox="1"/>
          <p:nvPr/>
        </p:nvSpPr>
        <p:spPr>
          <a:xfrm>
            <a:off x="6404950" y="1692000"/>
            <a:ext cx="5292000" cy="4211312"/>
          </a:xfrm>
          <a:prstGeom prst="rect">
            <a:avLst/>
          </a:prstGeom>
        </p:spPr>
        <p:txBody>
          <a:bodyPr vert="horz" lIns="0" tIns="0" rIns="0" bIns="0" rtlCol="0">
            <a:normAutofit/>
          </a:bodyPr>
          <a:lstStyle/>
          <a:p>
            <a:pPr marL="285750" indent="-285750">
              <a:spcAft>
                <a:spcPts val="600"/>
              </a:spcAft>
              <a:buClr>
                <a:srgbClr val="C4D600"/>
              </a:buClr>
              <a:buFont typeface="Arial" panose="020B0604020202020204" pitchFamily="34" charset="0"/>
              <a:buChar char="•"/>
            </a:pPr>
            <a:r>
              <a:rPr lang="en-US" sz="1600" dirty="0">
                <a:solidFill>
                  <a:schemeClr val="tx2"/>
                </a:solidFill>
              </a:rPr>
              <a:t>A </a:t>
            </a:r>
            <a:r>
              <a:rPr lang="en-US" sz="1600" dirty="0" err="1">
                <a:solidFill>
                  <a:schemeClr val="tx2"/>
                </a:solidFill>
              </a:rPr>
              <a:t>VibroSmart</a:t>
            </a:r>
            <a:r>
              <a:rPr lang="en-US" sz="1600" baseline="30000" dirty="0">
                <a:solidFill>
                  <a:schemeClr val="tx2"/>
                </a:solidFill>
              </a:rPr>
              <a:t>®</a:t>
            </a:r>
            <a:r>
              <a:rPr lang="en-US" sz="1600" dirty="0">
                <a:solidFill>
                  <a:schemeClr val="tx2"/>
                </a:solidFill>
              </a:rPr>
              <a:t> system combined with the </a:t>
            </a:r>
            <a:r>
              <a:rPr lang="en-US" sz="1600" dirty="0" err="1">
                <a:solidFill>
                  <a:schemeClr val="tx2"/>
                </a:solidFill>
              </a:rPr>
              <a:t>VibroSight</a:t>
            </a:r>
            <a:r>
              <a:rPr lang="en-US" sz="1600" baseline="30000" dirty="0">
                <a:solidFill>
                  <a:schemeClr val="tx2"/>
                </a:solidFill>
              </a:rPr>
              <a:t>®</a:t>
            </a:r>
            <a:r>
              <a:rPr lang="en-US" sz="1600" dirty="0">
                <a:solidFill>
                  <a:schemeClr val="tx2"/>
                </a:solidFill>
              </a:rPr>
              <a:t> software enables comprehensive </a:t>
            </a:r>
            <a:r>
              <a:rPr lang="en-US" sz="1600" b="1" dirty="0">
                <a:solidFill>
                  <a:schemeClr val="tx2"/>
                </a:solidFill>
              </a:rPr>
              <a:t>machinery condition monitoring </a:t>
            </a:r>
          </a:p>
          <a:p>
            <a:pPr marL="285750" indent="-285750">
              <a:spcAft>
                <a:spcPts val="600"/>
              </a:spcAft>
              <a:buClr>
                <a:srgbClr val="C4D600"/>
              </a:buClr>
              <a:buFont typeface="Arial" panose="020B0604020202020204" pitchFamily="34" charset="0"/>
              <a:buChar char="•"/>
            </a:pPr>
            <a:endParaRPr lang="en-US" sz="1600" b="1" dirty="0">
              <a:solidFill>
                <a:schemeClr val="tx2"/>
              </a:solidFill>
            </a:endParaRPr>
          </a:p>
          <a:p>
            <a:pPr marL="285750" indent="-285750">
              <a:spcAft>
                <a:spcPts val="600"/>
              </a:spcAft>
              <a:buClr>
                <a:srgbClr val="C4D600"/>
              </a:buClr>
              <a:buFont typeface="Arial" panose="020B0604020202020204" pitchFamily="34" charset="0"/>
              <a:buChar char="•"/>
            </a:pPr>
            <a:r>
              <a:rPr lang="en-US" sz="1600" dirty="0" err="1">
                <a:solidFill>
                  <a:schemeClr val="tx2"/>
                </a:solidFill>
              </a:rPr>
              <a:t>VibroSight</a:t>
            </a:r>
            <a:r>
              <a:rPr lang="en-US" sz="1600" baseline="30000" dirty="0">
                <a:solidFill>
                  <a:schemeClr val="tx2"/>
                </a:solidFill>
              </a:rPr>
              <a:t>®</a:t>
            </a:r>
            <a:r>
              <a:rPr lang="en-US" sz="1600" dirty="0">
                <a:solidFill>
                  <a:schemeClr val="tx2"/>
                </a:solidFill>
              </a:rPr>
              <a:t> integrates all standard condition monitoring functionality – data logging, </a:t>
            </a:r>
            <a:r>
              <a:rPr lang="en-US" sz="1600" dirty="0" err="1">
                <a:solidFill>
                  <a:schemeClr val="tx2"/>
                </a:solidFill>
              </a:rPr>
              <a:t>visualisation</a:t>
            </a:r>
            <a:r>
              <a:rPr lang="en-US" sz="1600" dirty="0">
                <a:solidFill>
                  <a:schemeClr val="tx2"/>
                </a:solidFill>
              </a:rPr>
              <a:t> and analysis</a:t>
            </a:r>
          </a:p>
          <a:p>
            <a:pPr marL="285750" indent="-285750">
              <a:spcAft>
                <a:spcPts val="600"/>
              </a:spcAft>
              <a:buClr>
                <a:srgbClr val="C4D600"/>
              </a:buClr>
              <a:buFont typeface="Arial" panose="020B0604020202020204" pitchFamily="34" charset="0"/>
              <a:buChar char="•"/>
            </a:pPr>
            <a:endParaRPr lang="en-US" sz="1600" dirty="0">
              <a:solidFill>
                <a:schemeClr val="tx2"/>
              </a:solidFill>
            </a:endParaRPr>
          </a:p>
          <a:p>
            <a:pPr marL="285750" indent="-285750">
              <a:spcAft>
                <a:spcPts val="600"/>
              </a:spcAft>
              <a:buClr>
                <a:srgbClr val="C4D600"/>
              </a:buClr>
              <a:buFont typeface="Arial" panose="020B0604020202020204" pitchFamily="34" charset="0"/>
              <a:buChar char="•"/>
            </a:pPr>
            <a:r>
              <a:rPr lang="en-US" sz="1600" dirty="0" err="1">
                <a:solidFill>
                  <a:schemeClr val="tx2"/>
                </a:solidFill>
              </a:rPr>
              <a:t>VibroSight</a:t>
            </a:r>
            <a:r>
              <a:rPr lang="en-US" sz="1600" baseline="30000" dirty="0">
                <a:solidFill>
                  <a:schemeClr val="tx2"/>
                </a:solidFill>
              </a:rPr>
              <a:t>®</a:t>
            </a:r>
            <a:r>
              <a:rPr lang="en-US" sz="1600" dirty="0">
                <a:solidFill>
                  <a:schemeClr val="tx2"/>
                </a:solidFill>
              </a:rPr>
              <a:t> uses a server-client architecture and provides remote access capabilities for diagnostic purposes – online or offline analysis</a:t>
            </a:r>
          </a:p>
        </p:txBody>
      </p:sp>
      <p:sp>
        <p:nvSpPr>
          <p:cNvPr id="6" name="Title 5">
            <a:extLst>
              <a:ext uri="{FF2B5EF4-FFF2-40B4-BE49-F238E27FC236}">
                <a16:creationId xmlns:a16="http://schemas.microsoft.com/office/drawing/2014/main" id="{06B7B5AC-E8CB-4BB4-8FBF-E075931612CC}"/>
              </a:ext>
            </a:extLst>
          </p:cNvPr>
          <p:cNvSpPr>
            <a:spLocks noGrp="1"/>
          </p:cNvSpPr>
          <p:nvPr>
            <p:ph type="title"/>
          </p:nvPr>
        </p:nvSpPr>
        <p:spPr>
          <a:xfrm>
            <a:off x="539999" y="450000"/>
            <a:ext cx="11172575" cy="680400"/>
          </a:xfrm>
        </p:spPr>
        <p:txBody>
          <a:bodyPr vert="horz" lIns="0" tIns="0" rIns="0" bIns="0" rtlCol="0" anchor="t">
            <a:normAutofit/>
          </a:bodyPr>
          <a:lstStyle/>
          <a:p>
            <a:r>
              <a:rPr lang="en-IN" dirty="0"/>
              <a:t>Adding machinery condition monitoring</a:t>
            </a:r>
          </a:p>
        </p:txBody>
      </p:sp>
      <p:sp>
        <p:nvSpPr>
          <p:cNvPr id="7" name="Text Placeholder 6">
            <a:extLst>
              <a:ext uri="{FF2B5EF4-FFF2-40B4-BE49-F238E27FC236}">
                <a16:creationId xmlns:a16="http://schemas.microsoft.com/office/drawing/2014/main" id="{17658502-A55D-4BBC-A3B5-BC1261C6F0F3}"/>
              </a:ext>
            </a:extLst>
          </p:cNvPr>
          <p:cNvSpPr>
            <a:spLocks noGrp="1"/>
          </p:cNvSpPr>
          <p:nvPr>
            <p:ph type="body" sz="half" idx="2"/>
          </p:nvPr>
        </p:nvSpPr>
        <p:spPr>
          <a:xfrm>
            <a:off x="539999" y="842400"/>
            <a:ext cx="11172576" cy="288000"/>
          </a:xfrm>
        </p:spPr>
        <p:txBody>
          <a:bodyPr vert="horz" lIns="0" tIns="0" rIns="0" bIns="0" rtlCol="0">
            <a:normAutofit/>
          </a:bodyPr>
          <a:lstStyle/>
          <a:p>
            <a:r>
              <a:rPr lang="en-US" b="1" kern="1200" dirty="0" err="1">
                <a:latin typeface="+mn-lt"/>
                <a:ea typeface="+mn-ea"/>
                <a:cs typeface="+mn-cs"/>
              </a:rPr>
              <a:t>VibroSight</a:t>
            </a:r>
            <a:r>
              <a:rPr lang="en-US" b="1" kern="1200" dirty="0">
                <a:latin typeface="+mn-lt"/>
                <a:ea typeface="+mn-ea"/>
                <a:cs typeface="+mn-cs"/>
              </a:rPr>
              <a:t> machinery monitoring system software</a:t>
            </a:r>
          </a:p>
        </p:txBody>
      </p:sp>
    </p:spTree>
    <p:extLst>
      <p:ext uri="{BB962C8B-B14F-4D97-AF65-F5344CB8AC3E}">
        <p14:creationId xmlns:p14="http://schemas.microsoft.com/office/powerpoint/2010/main" val="117718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Screenshot of VibroSight software trend and orbit plots">
            <a:extLst>
              <a:ext uri="{FF2B5EF4-FFF2-40B4-BE49-F238E27FC236}">
                <a16:creationId xmlns:a16="http://schemas.microsoft.com/office/drawing/2014/main" id="{C2B9AF96-AF8C-4D93-B4E1-9F2420D28230}"/>
              </a:ext>
            </a:extLst>
          </p:cNvPr>
          <p:cNvPicPr>
            <a:picLocks noChangeAspect="1" noChangeArrowheads="1"/>
          </p:cNvPicPr>
          <p:nvPr/>
        </p:nvPicPr>
        <p:blipFill>
          <a:blip r:embed="rId3" cstate="print"/>
          <a:stretch>
            <a:fillRect/>
          </a:stretch>
        </p:blipFill>
        <p:spPr bwMode="auto">
          <a:xfrm>
            <a:off x="633856" y="1455917"/>
            <a:ext cx="3384000" cy="2106542"/>
          </a:xfrm>
          <a:prstGeom prst="rect">
            <a:avLst/>
          </a:prstGeom>
          <a:noFill/>
        </p:spPr>
      </p:pic>
      <p:sp>
        <p:nvSpPr>
          <p:cNvPr id="3" name="Date Placeholder 2">
            <a:extLst>
              <a:ext uri="{FF2B5EF4-FFF2-40B4-BE49-F238E27FC236}">
                <a16:creationId xmlns:a16="http://schemas.microsoft.com/office/drawing/2014/main" id="{C386D4DA-D2E1-4709-B914-22057C854940}"/>
              </a:ext>
            </a:extLst>
          </p:cNvPr>
          <p:cNvSpPr>
            <a:spLocks noGrp="1"/>
          </p:cNvSpPr>
          <p:nvPr>
            <p:ph type="dt" sz="half" idx="10"/>
          </p:nvPr>
        </p:nvSpPr>
        <p:spPr>
          <a:xfrm>
            <a:off x="540000" y="6541428"/>
            <a:ext cx="1080000" cy="123111"/>
          </a:xfrm>
        </p:spPr>
        <p:txBody>
          <a:bodyPr vert="horz" lIns="0" tIns="0" rIns="0" bIns="0" rtlCol="0" anchor="ctr">
            <a:normAutofit/>
          </a:bodyPr>
          <a:lstStyle/>
          <a:p>
            <a:pPr>
              <a:spcAft>
                <a:spcPts val="600"/>
              </a:spcAft>
            </a:pPr>
            <a:fld id="{FF4283E2-6095-4F22-B8A7-949A7CCEF8EA}" type="datetime4">
              <a:rPr lang="en-GB" smtClean="0"/>
              <a:pPr>
                <a:spcAft>
                  <a:spcPts val="600"/>
                </a:spcAft>
              </a:pPr>
              <a:t>02 May 2022</a:t>
            </a:fld>
            <a:endParaRPr lang="en-GB"/>
          </a:p>
        </p:txBody>
      </p:sp>
      <p:sp>
        <p:nvSpPr>
          <p:cNvPr id="4" name="Slide Number Placeholder 3">
            <a:extLst>
              <a:ext uri="{FF2B5EF4-FFF2-40B4-BE49-F238E27FC236}">
                <a16:creationId xmlns:a16="http://schemas.microsoft.com/office/drawing/2014/main" id="{D5692FB2-D250-4A98-81FA-7487DE1D5466}"/>
              </a:ext>
            </a:extLst>
          </p:cNvPr>
          <p:cNvSpPr>
            <a:spLocks noGrp="1"/>
          </p:cNvSpPr>
          <p:nvPr>
            <p:ph type="sldNum" sz="quarter" idx="12"/>
          </p:nvPr>
        </p:nvSpPr>
        <p:spPr>
          <a:xfrm>
            <a:off x="71925" y="6363316"/>
            <a:ext cx="360000" cy="123111"/>
          </a:xfrm>
        </p:spPr>
        <p:txBody>
          <a:bodyPr vert="horz" lIns="0" tIns="0" rIns="0" bIns="0" rtlCol="0" anchor="ctr">
            <a:normAutofit/>
          </a:bodyPr>
          <a:lstStyle/>
          <a:p>
            <a:pPr>
              <a:spcAft>
                <a:spcPts val="600"/>
              </a:spcAft>
            </a:pPr>
            <a:fld id="{240553F3-40B0-4BFA-8684-D942AF6EAA45}" type="slidenum">
              <a:rPr lang="en-GB" smtClean="0"/>
              <a:pPr>
                <a:spcAft>
                  <a:spcPts val="600"/>
                </a:spcAft>
              </a:pPr>
              <a:t>19</a:t>
            </a:fld>
            <a:endParaRPr lang="en-GB"/>
          </a:p>
        </p:txBody>
      </p:sp>
      <p:pic>
        <p:nvPicPr>
          <p:cNvPr id="11" name="Picture 6" descr="Screenshot of VibroSight software spectrogram plot">
            <a:extLst>
              <a:ext uri="{FF2B5EF4-FFF2-40B4-BE49-F238E27FC236}">
                <a16:creationId xmlns:a16="http://schemas.microsoft.com/office/drawing/2014/main" id="{B64F2741-2EB6-4DEC-8916-16FFA95E9157}"/>
              </a:ext>
            </a:extLst>
          </p:cNvPr>
          <p:cNvPicPr>
            <a:picLocks noChangeAspect="1" noChangeArrowheads="1"/>
          </p:cNvPicPr>
          <p:nvPr/>
        </p:nvPicPr>
        <p:blipFill>
          <a:blip r:embed="rId4" cstate="print"/>
          <a:stretch>
            <a:fillRect/>
          </a:stretch>
        </p:blipFill>
        <p:spPr bwMode="auto">
          <a:xfrm>
            <a:off x="4199761" y="3212218"/>
            <a:ext cx="3384000" cy="2106542"/>
          </a:xfrm>
          <a:prstGeom prst="rect">
            <a:avLst/>
          </a:prstGeom>
          <a:noFill/>
        </p:spPr>
      </p:pic>
      <p:sp>
        <p:nvSpPr>
          <p:cNvPr id="9" name="TextBox 8">
            <a:extLst>
              <a:ext uri="{FF2B5EF4-FFF2-40B4-BE49-F238E27FC236}">
                <a16:creationId xmlns:a16="http://schemas.microsoft.com/office/drawing/2014/main" id="{FF978BC5-E47E-49BD-AF32-011BD5CA637E}"/>
              </a:ext>
            </a:extLst>
          </p:cNvPr>
          <p:cNvSpPr txBox="1"/>
          <p:nvPr/>
        </p:nvSpPr>
        <p:spPr>
          <a:xfrm>
            <a:off x="7765666" y="1455917"/>
            <a:ext cx="3850946" cy="4211312"/>
          </a:xfrm>
          <a:prstGeom prst="rect">
            <a:avLst/>
          </a:prstGeom>
        </p:spPr>
        <p:txBody>
          <a:bodyPr vert="horz" lIns="0" tIns="0" rIns="0" bIns="0" rtlCol="0">
            <a:normAutofit/>
          </a:bodyPr>
          <a:lstStyle/>
          <a:p>
            <a:pPr marL="285750" indent="-285750">
              <a:spcAft>
                <a:spcPts val="600"/>
              </a:spcAft>
              <a:buClr>
                <a:srgbClr val="C4D600"/>
              </a:buClr>
              <a:buFont typeface="Arial" panose="020B0604020202020204" pitchFamily="34" charset="0"/>
              <a:buChar char="•"/>
            </a:pPr>
            <a:r>
              <a:rPr lang="en-US" sz="1600" b="1" dirty="0">
                <a:solidFill>
                  <a:schemeClr val="tx2"/>
                </a:solidFill>
              </a:rPr>
              <a:t>Access to your data made easy</a:t>
            </a:r>
            <a:r>
              <a:rPr lang="en-US" sz="1600" dirty="0">
                <a:solidFill>
                  <a:schemeClr val="tx2"/>
                </a:solidFill>
              </a:rPr>
              <a:t>: </a:t>
            </a:r>
            <a:br>
              <a:rPr lang="en-US" sz="1600" dirty="0">
                <a:solidFill>
                  <a:schemeClr val="tx2"/>
                </a:solidFill>
              </a:rPr>
            </a:br>
            <a:r>
              <a:rPr lang="en-US" sz="1600" dirty="0">
                <a:solidFill>
                  <a:schemeClr val="tx2"/>
                </a:solidFill>
              </a:rPr>
              <a:t>Online and offline data </a:t>
            </a:r>
            <a:r>
              <a:rPr lang="en-US" sz="1600" dirty="0" err="1">
                <a:solidFill>
                  <a:schemeClr val="tx2"/>
                </a:solidFill>
              </a:rPr>
              <a:t>visualisation</a:t>
            </a:r>
            <a:r>
              <a:rPr lang="en-US" sz="1600" dirty="0">
                <a:solidFill>
                  <a:schemeClr val="tx2"/>
                </a:solidFill>
              </a:rPr>
              <a:t> and analysis</a:t>
            </a:r>
          </a:p>
          <a:p>
            <a:pPr marL="285750" indent="-285750">
              <a:spcAft>
                <a:spcPts val="600"/>
              </a:spcAft>
              <a:buClr>
                <a:srgbClr val="C4D600"/>
              </a:buClr>
              <a:buFont typeface="Arial" panose="020B0604020202020204" pitchFamily="34" charset="0"/>
              <a:buChar char="•"/>
            </a:pPr>
            <a:endParaRPr lang="en-US" sz="1600" dirty="0">
              <a:solidFill>
                <a:schemeClr val="tx2"/>
              </a:solidFill>
            </a:endParaRPr>
          </a:p>
          <a:p>
            <a:pPr marL="285750" indent="-285750">
              <a:spcAft>
                <a:spcPts val="600"/>
              </a:spcAft>
              <a:buClr>
                <a:srgbClr val="C4D600"/>
              </a:buClr>
              <a:buFont typeface="Arial" panose="020B0604020202020204" pitchFamily="34" charset="0"/>
              <a:buChar char="•"/>
            </a:pPr>
            <a:r>
              <a:rPr lang="en-US" sz="1600" b="1" dirty="0">
                <a:solidFill>
                  <a:schemeClr val="tx2"/>
                </a:solidFill>
              </a:rPr>
              <a:t>Plots, charts and trending analysis: </a:t>
            </a:r>
            <a:br>
              <a:rPr lang="en-US" sz="1600" b="1" dirty="0">
                <a:solidFill>
                  <a:schemeClr val="tx2"/>
                </a:solidFill>
              </a:rPr>
            </a:br>
            <a:r>
              <a:rPr lang="en-US" sz="1600" dirty="0">
                <a:solidFill>
                  <a:schemeClr val="tx2"/>
                </a:solidFill>
              </a:rPr>
              <a:t>Comprehensive set of static and dynamic plots</a:t>
            </a:r>
          </a:p>
          <a:p>
            <a:pPr marL="742950" lvl="1" indent="-285750">
              <a:spcAft>
                <a:spcPts val="600"/>
              </a:spcAft>
              <a:buClr>
                <a:srgbClr val="C4D600"/>
              </a:buClr>
              <a:buFont typeface="Arial" panose="020B0604020202020204" pitchFamily="34" charset="0"/>
              <a:buChar char="•"/>
            </a:pPr>
            <a:r>
              <a:rPr lang="en-US" sz="1600" dirty="0">
                <a:solidFill>
                  <a:schemeClr val="tx2"/>
                </a:solidFill>
              </a:rPr>
              <a:t>Time analysis, FFT analysis, Orbits, Waterfall plots, etc.</a:t>
            </a:r>
          </a:p>
          <a:p>
            <a:pPr marL="742950" lvl="1" indent="-285750">
              <a:spcAft>
                <a:spcPts val="600"/>
              </a:spcAft>
              <a:buClr>
                <a:srgbClr val="C4D600"/>
              </a:buClr>
              <a:buFont typeface="Arial" panose="020B0604020202020204" pitchFamily="34" charset="0"/>
              <a:buChar char="•"/>
            </a:pPr>
            <a:r>
              <a:rPr lang="en-US" sz="1600" dirty="0">
                <a:solidFill>
                  <a:schemeClr val="tx2"/>
                </a:solidFill>
              </a:rPr>
              <a:t>Unlimited data </a:t>
            </a:r>
            <a:r>
              <a:rPr lang="en-US" sz="1600" dirty="0" err="1">
                <a:solidFill>
                  <a:schemeClr val="tx2"/>
                </a:solidFill>
              </a:rPr>
              <a:t>visualisation</a:t>
            </a:r>
            <a:r>
              <a:rPr lang="en-US" sz="1600" dirty="0">
                <a:solidFill>
                  <a:schemeClr val="tx2"/>
                </a:solidFill>
              </a:rPr>
              <a:t> possibilities for trending analysis (display large quantity of data over long period of time)</a:t>
            </a:r>
          </a:p>
        </p:txBody>
      </p:sp>
      <p:sp>
        <p:nvSpPr>
          <p:cNvPr id="6" name="Title 5">
            <a:extLst>
              <a:ext uri="{FF2B5EF4-FFF2-40B4-BE49-F238E27FC236}">
                <a16:creationId xmlns:a16="http://schemas.microsoft.com/office/drawing/2014/main" id="{F2DEFF68-88BA-4027-AFD7-DC293048FF90}"/>
              </a:ext>
            </a:extLst>
          </p:cNvPr>
          <p:cNvSpPr>
            <a:spLocks noGrp="1"/>
          </p:cNvSpPr>
          <p:nvPr>
            <p:ph type="title"/>
          </p:nvPr>
        </p:nvSpPr>
        <p:spPr>
          <a:xfrm>
            <a:off x="539999" y="450000"/>
            <a:ext cx="11173191" cy="680400"/>
          </a:xfrm>
        </p:spPr>
        <p:txBody>
          <a:bodyPr vert="horz" lIns="0" tIns="0" rIns="0" bIns="0" rtlCol="0" anchor="t">
            <a:normAutofit/>
          </a:bodyPr>
          <a:lstStyle/>
          <a:p>
            <a:r>
              <a:rPr lang="en-IN" dirty="0" err="1"/>
              <a:t>VibroSight</a:t>
            </a:r>
            <a:r>
              <a:rPr lang="en-IN" dirty="0"/>
              <a:t> </a:t>
            </a:r>
          </a:p>
        </p:txBody>
      </p:sp>
      <p:sp>
        <p:nvSpPr>
          <p:cNvPr id="7" name="Text Placeholder 6">
            <a:extLst>
              <a:ext uri="{FF2B5EF4-FFF2-40B4-BE49-F238E27FC236}">
                <a16:creationId xmlns:a16="http://schemas.microsoft.com/office/drawing/2014/main" id="{004E3899-96CA-48E6-B483-4141EB285265}"/>
              </a:ext>
            </a:extLst>
          </p:cNvPr>
          <p:cNvSpPr>
            <a:spLocks noGrp="1"/>
          </p:cNvSpPr>
          <p:nvPr>
            <p:ph type="body" sz="half" idx="2"/>
          </p:nvPr>
        </p:nvSpPr>
        <p:spPr>
          <a:xfrm>
            <a:off x="539998" y="842400"/>
            <a:ext cx="11173191" cy="288000"/>
          </a:xfrm>
        </p:spPr>
        <p:txBody>
          <a:bodyPr vert="horz" lIns="0" tIns="0" rIns="0" bIns="0" rtlCol="0">
            <a:normAutofit/>
          </a:bodyPr>
          <a:lstStyle/>
          <a:p>
            <a:r>
              <a:rPr lang="en-US" b="1" kern="1200">
                <a:latin typeface="+mn-lt"/>
                <a:ea typeface="+mn-ea"/>
                <a:cs typeface="+mn-cs"/>
              </a:rPr>
              <a:t>Access to all data</a:t>
            </a:r>
          </a:p>
        </p:txBody>
      </p:sp>
    </p:spTree>
    <p:extLst>
      <p:ext uri="{BB962C8B-B14F-4D97-AF65-F5344CB8AC3E}">
        <p14:creationId xmlns:p14="http://schemas.microsoft.com/office/powerpoint/2010/main" val="243371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0388A9-0661-4157-ADB6-05EF6652607D}" type="datetime4">
              <a:rPr lang="en-GB" smtClean="0"/>
              <a:t>02 May 2022</a:t>
            </a:fld>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2</a:t>
            </a:fld>
            <a:endParaRPr lang="en-GB"/>
          </a:p>
        </p:txBody>
      </p:sp>
      <p:pic>
        <p:nvPicPr>
          <p:cNvPr id="15" name="Content Placeholder 6"/>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431925" y="182660"/>
            <a:ext cx="1973263" cy="377825"/>
          </a:xfrm>
        </p:spPr>
      </p:pic>
      <p:sp>
        <p:nvSpPr>
          <p:cNvPr id="10" name="TextBox 9"/>
          <p:cNvSpPr txBox="1"/>
          <p:nvPr/>
        </p:nvSpPr>
        <p:spPr>
          <a:xfrm>
            <a:off x="-430470" y="562271"/>
            <a:ext cx="3889445" cy="369332"/>
          </a:xfrm>
          <a:prstGeom prst="rect">
            <a:avLst/>
          </a:prstGeom>
          <a:noFill/>
        </p:spPr>
        <p:txBody>
          <a:bodyPr wrap="square" rtlCol="0">
            <a:spAutoFit/>
          </a:bodyPr>
          <a:lstStyle/>
          <a:p>
            <a:pPr algn="ctr"/>
            <a:r>
              <a:rPr lang="en-US" b="1" dirty="0">
                <a:solidFill>
                  <a:schemeClr val="accent6"/>
                </a:solidFill>
              </a:rPr>
              <a:t>Portfolio overview </a:t>
            </a:r>
          </a:p>
        </p:txBody>
      </p:sp>
      <p:pic>
        <p:nvPicPr>
          <p:cNvPr id="11" name="Picture 10" descr="Graphical user interface, website&#10;&#10;Description automatically generated">
            <a:extLst>
              <a:ext uri="{FF2B5EF4-FFF2-40B4-BE49-F238E27FC236}">
                <a16:creationId xmlns:a16="http://schemas.microsoft.com/office/drawing/2014/main" id="{F644D31F-12A8-4C36-8C2B-FB50586C0675}"/>
              </a:ext>
            </a:extLst>
          </p:cNvPr>
          <p:cNvPicPr>
            <a:picLocks noChangeAspect="1"/>
          </p:cNvPicPr>
          <p:nvPr/>
        </p:nvPicPr>
        <p:blipFill>
          <a:blip r:embed="rId4"/>
          <a:stretch>
            <a:fillRect/>
          </a:stretch>
        </p:blipFill>
        <p:spPr>
          <a:xfrm>
            <a:off x="2849526" y="182660"/>
            <a:ext cx="8420986" cy="5928403"/>
          </a:xfrm>
          <a:prstGeom prst="rect">
            <a:avLst/>
          </a:prstGeom>
        </p:spPr>
      </p:pic>
    </p:spTree>
    <p:extLst>
      <p:ext uri="{BB962C8B-B14F-4D97-AF65-F5344CB8AC3E}">
        <p14:creationId xmlns:p14="http://schemas.microsoft.com/office/powerpoint/2010/main" val="166438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CAB1DC-63EB-4179-93EB-9D20053D7CA1}"/>
              </a:ext>
            </a:extLst>
          </p:cNvPr>
          <p:cNvSpPr txBox="1"/>
          <p:nvPr/>
        </p:nvSpPr>
        <p:spPr>
          <a:xfrm>
            <a:off x="538163" y="1692000"/>
            <a:ext cx="3384000" cy="4222149"/>
          </a:xfrm>
          <a:prstGeom prst="rect">
            <a:avLst/>
          </a:prstGeom>
        </p:spPr>
        <p:txBody>
          <a:bodyPr vert="horz" lIns="0" tIns="0" rIns="0" bIns="0" rtlCol="0">
            <a:normAutofit/>
          </a:bodyPr>
          <a:lstStyle/>
          <a:p>
            <a:pPr marL="285750" indent="-285750">
              <a:spcAft>
                <a:spcPts val="600"/>
              </a:spcAft>
              <a:buClr>
                <a:srgbClr val="C4D600"/>
              </a:buClr>
              <a:buFont typeface="Arial" panose="020B0604020202020204" pitchFamily="34" charset="0"/>
              <a:buChar char="•"/>
            </a:pPr>
            <a:r>
              <a:rPr lang="en-US" sz="1600" b="1" dirty="0">
                <a:solidFill>
                  <a:schemeClr val="tx2"/>
                </a:solidFill>
              </a:rPr>
              <a:t>Interface to enterprise software</a:t>
            </a:r>
          </a:p>
          <a:p>
            <a:pPr marL="285750" indent="-285750">
              <a:spcAft>
                <a:spcPts val="600"/>
              </a:spcAft>
              <a:buClr>
                <a:srgbClr val="C4D600"/>
              </a:buClr>
              <a:buFont typeface="Arial" panose="020B0604020202020204" pitchFamily="34" charset="0"/>
              <a:buChar char="•"/>
            </a:pPr>
            <a:r>
              <a:rPr lang="en-US" sz="1600">
                <a:solidFill>
                  <a:schemeClr val="tx2"/>
                </a:solidFill>
              </a:rPr>
              <a:t>VibroSight</a:t>
            </a:r>
            <a:r>
              <a:rPr lang="en-US" sz="1600" baseline="30000">
                <a:solidFill>
                  <a:schemeClr val="tx2"/>
                </a:solidFill>
              </a:rPr>
              <a:t>®</a:t>
            </a:r>
            <a:r>
              <a:rPr lang="en-US" sz="1600">
                <a:solidFill>
                  <a:schemeClr val="tx2"/>
                </a:solidFill>
              </a:rPr>
              <a:t> </a:t>
            </a:r>
            <a:r>
              <a:rPr lang="en-US" sz="1600" dirty="0">
                <a:solidFill>
                  <a:schemeClr val="tx2"/>
                </a:solidFill>
              </a:rPr>
              <a:t>built-in database optimized for global plant data architecture</a:t>
            </a:r>
            <a:br>
              <a:rPr lang="en-US" sz="1600" dirty="0">
                <a:solidFill>
                  <a:schemeClr val="tx2"/>
                </a:solidFill>
              </a:rPr>
            </a:br>
            <a:endParaRPr lang="en-US" sz="1600" dirty="0">
              <a:solidFill>
                <a:schemeClr val="tx2"/>
              </a:solidFill>
            </a:endParaRPr>
          </a:p>
          <a:p>
            <a:pPr marL="285750" indent="-285750">
              <a:spcAft>
                <a:spcPts val="600"/>
              </a:spcAft>
              <a:buClr>
                <a:srgbClr val="C4D600"/>
              </a:buClr>
              <a:buFont typeface="Arial" panose="020B0604020202020204" pitchFamily="34" charset="0"/>
              <a:buChar char="•"/>
            </a:pPr>
            <a:r>
              <a:rPr lang="en-US" sz="1600" dirty="0">
                <a:solidFill>
                  <a:schemeClr val="tx2"/>
                </a:solidFill>
              </a:rPr>
              <a:t>Via OPC communication interface, data can be exchanged with other third party’ systems such as ASPEN software’s, PI systems, etc.</a:t>
            </a:r>
            <a:endParaRPr lang="en-GB" sz="1600" dirty="0">
              <a:solidFill>
                <a:schemeClr val="tx2"/>
              </a:solidFill>
            </a:endParaRPr>
          </a:p>
        </p:txBody>
      </p:sp>
      <p:sp>
        <p:nvSpPr>
          <p:cNvPr id="3" name="Date Placeholder 2">
            <a:extLst>
              <a:ext uri="{FF2B5EF4-FFF2-40B4-BE49-F238E27FC236}">
                <a16:creationId xmlns:a16="http://schemas.microsoft.com/office/drawing/2014/main" id="{8F1D784E-BCA4-44A3-B56E-06F93A799981}"/>
              </a:ext>
            </a:extLst>
          </p:cNvPr>
          <p:cNvSpPr>
            <a:spLocks noGrp="1"/>
          </p:cNvSpPr>
          <p:nvPr>
            <p:ph type="dt" sz="half" idx="10"/>
          </p:nvPr>
        </p:nvSpPr>
        <p:spPr>
          <a:xfrm>
            <a:off x="540000" y="6541428"/>
            <a:ext cx="1080000" cy="123111"/>
          </a:xfrm>
        </p:spPr>
        <p:txBody>
          <a:bodyPr vert="horz" lIns="0" tIns="0" rIns="0" bIns="0" rtlCol="0" anchor="ctr">
            <a:normAutofit/>
          </a:bodyPr>
          <a:lstStyle/>
          <a:p>
            <a:pPr>
              <a:spcAft>
                <a:spcPts val="600"/>
              </a:spcAft>
            </a:pPr>
            <a:fld id="{D90B1B9F-1F2C-4C66-9BBD-12014F96A499}" type="datetime4">
              <a:rPr lang="en-GB" smtClean="0"/>
              <a:pPr>
                <a:spcAft>
                  <a:spcPts val="600"/>
                </a:spcAft>
              </a:pPr>
              <a:t>02 May 2022</a:t>
            </a:fld>
            <a:endParaRPr lang="en-GB"/>
          </a:p>
        </p:txBody>
      </p:sp>
      <p:sp>
        <p:nvSpPr>
          <p:cNvPr id="4" name="Slide Number Placeholder 3">
            <a:extLst>
              <a:ext uri="{FF2B5EF4-FFF2-40B4-BE49-F238E27FC236}">
                <a16:creationId xmlns:a16="http://schemas.microsoft.com/office/drawing/2014/main" id="{48C9BC67-FB65-47BA-9520-7AF4B248CD47}"/>
              </a:ext>
            </a:extLst>
          </p:cNvPr>
          <p:cNvSpPr>
            <a:spLocks noGrp="1"/>
          </p:cNvSpPr>
          <p:nvPr>
            <p:ph type="sldNum" sz="quarter" idx="12"/>
          </p:nvPr>
        </p:nvSpPr>
        <p:spPr>
          <a:xfrm>
            <a:off x="71925" y="6363316"/>
            <a:ext cx="360000" cy="123111"/>
          </a:xfrm>
        </p:spPr>
        <p:txBody>
          <a:bodyPr vert="horz" lIns="0" tIns="0" rIns="0" bIns="0" rtlCol="0" anchor="ctr">
            <a:normAutofit/>
          </a:bodyPr>
          <a:lstStyle/>
          <a:p>
            <a:pPr>
              <a:spcAft>
                <a:spcPts val="600"/>
              </a:spcAft>
            </a:pPr>
            <a:fld id="{240553F3-40B0-4BFA-8684-D942AF6EAA45}" type="slidenum">
              <a:rPr lang="en-GB" smtClean="0"/>
              <a:pPr>
                <a:spcAft>
                  <a:spcPts val="600"/>
                </a:spcAft>
              </a:pPr>
              <a:t>20</a:t>
            </a:fld>
            <a:endParaRPr lang="en-GB"/>
          </a:p>
        </p:txBody>
      </p:sp>
      <p:pic>
        <p:nvPicPr>
          <p:cNvPr id="11" name="Picture 1" descr="C:\Users\mnik\Pictures\Market photos\Control_room_powerplant_shutterstock_648102355_long.jpg">
            <a:extLst>
              <a:ext uri="{FF2B5EF4-FFF2-40B4-BE49-F238E27FC236}">
                <a16:creationId xmlns:a16="http://schemas.microsoft.com/office/drawing/2014/main" id="{3E447283-61FC-4DDB-8367-99E02E714A40}"/>
              </a:ext>
            </a:extLst>
          </p:cNvPr>
          <p:cNvPicPr>
            <a:picLocks noChangeAspect="1" noChangeArrowheads="1"/>
          </p:cNvPicPr>
          <p:nvPr/>
        </p:nvPicPr>
        <p:blipFill rotWithShape="1">
          <a:blip r:embed="rId3" cstate="print"/>
          <a:srcRect l="23495" r="23492" b="-1"/>
          <a:stretch/>
        </p:blipFill>
        <p:spPr bwMode="auto">
          <a:xfrm>
            <a:off x="4433677" y="1692000"/>
            <a:ext cx="7278898" cy="4222149"/>
          </a:xfrm>
          <a:prstGeom prst="rect">
            <a:avLst/>
          </a:prstGeom>
          <a:noFill/>
        </p:spPr>
      </p:pic>
      <p:sp>
        <p:nvSpPr>
          <p:cNvPr id="7" name="Title 6">
            <a:extLst>
              <a:ext uri="{FF2B5EF4-FFF2-40B4-BE49-F238E27FC236}">
                <a16:creationId xmlns:a16="http://schemas.microsoft.com/office/drawing/2014/main" id="{42C3ACF7-9CCE-4827-A7D7-1124AD0FE5D3}"/>
              </a:ext>
            </a:extLst>
          </p:cNvPr>
          <p:cNvSpPr>
            <a:spLocks noGrp="1"/>
          </p:cNvSpPr>
          <p:nvPr>
            <p:ph type="title"/>
          </p:nvPr>
        </p:nvSpPr>
        <p:spPr>
          <a:xfrm>
            <a:off x="539999" y="450000"/>
            <a:ext cx="11172575" cy="680400"/>
          </a:xfrm>
        </p:spPr>
        <p:txBody>
          <a:bodyPr vert="horz" lIns="0" tIns="0" rIns="0" bIns="0" rtlCol="0" anchor="t">
            <a:normAutofit/>
          </a:bodyPr>
          <a:lstStyle/>
          <a:p>
            <a:r>
              <a:rPr lang="en-IN"/>
              <a:t>VibroSight</a:t>
            </a:r>
            <a:endParaRPr lang="en-IN" dirty="0"/>
          </a:p>
        </p:txBody>
      </p:sp>
      <p:sp>
        <p:nvSpPr>
          <p:cNvPr id="8" name="Text Placeholder 7">
            <a:extLst>
              <a:ext uri="{FF2B5EF4-FFF2-40B4-BE49-F238E27FC236}">
                <a16:creationId xmlns:a16="http://schemas.microsoft.com/office/drawing/2014/main" id="{62EFE4C1-8A5D-43A3-8520-52F13FD16DF1}"/>
              </a:ext>
            </a:extLst>
          </p:cNvPr>
          <p:cNvSpPr>
            <a:spLocks noGrp="1"/>
          </p:cNvSpPr>
          <p:nvPr>
            <p:ph type="body" sz="half" idx="2"/>
          </p:nvPr>
        </p:nvSpPr>
        <p:spPr>
          <a:xfrm>
            <a:off x="539999" y="842400"/>
            <a:ext cx="11172576" cy="288000"/>
          </a:xfrm>
        </p:spPr>
        <p:txBody>
          <a:bodyPr vert="horz" lIns="0" tIns="0" rIns="0" bIns="0" rtlCol="0">
            <a:normAutofit/>
          </a:bodyPr>
          <a:lstStyle/>
          <a:p>
            <a:r>
              <a:rPr lang="en-US" b="1" kern="1200">
                <a:latin typeface="+mn-lt"/>
                <a:ea typeface="+mn-ea"/>
                <a:cs typeface="+mn-cs"/>
              </a:rPr>
              <a:t>Integrated solution</a:t>
            </a:r>
          </a:p>
        </p:txBody>
      </p:sp>
    </p:spTree>
    <p:extLst>
      <p:ext uri="{BB962C8B-B14F-4D97-AF65-F5344CB8AC3E}">
        <p14:creationId xmlns:p14="http://schemas.microsoft.com/office/powerpoint/2010/main" val="328722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9C4B-BB93-4972-B9FF-6B2C22853987}"/>
              </a:ext>
            </a:extLst>
          </p:cNvPr>
          <p:cNvSpPr>
            <a:spLocks noGrp="1"/>
          </p:cNvSpPr>
          <p:nvPr>
            <p:ph type="title"/>
          </p:nvPr>
        </p:nvSpPr>
        <p:spPr/>
        <p:txBody>
          <a:bodyPr>
            <a:noAutofit/>
          </a:bodyPr>
          <a:lstStyle/>
          <a:p>
            <a:r>
              <a:rPr lang="en-IN" sz="6600" dirty="0" err="1"/>
              <a:t>VibroSmart</a:t>
            </a:r>
            <a:br>
              <a:rPr lang="en-IN" sz="4000" dirty="0"/>
            </a:br>
            <a:r>
              <a:rPr lang="en-IN" sz="4000" dirty="0"/>
              <a:t>application solutions</a:t>
            </a:r>
          </a:p>
        </p:txBody>
      </p:sp>
    </p:spTree>
    <p:extLst>
      <p:ext uri="{BB962C8B-B14F-4D97-AF65-F5344CB8AC3E}">
        <p14:creationId xmlns:p14="http://schemas.microsoft.com/office/powerpoint/2010/main" val="243744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E72A14B-F9CA-420B-8876-7EA6B66003E8}"/>
              </a:ext>
            </a:extLst>
          </p:cNvPr>
          <p:cNvSpPr>
            <a:spLocks noGrp="1"/>
          </p:cNvSpPr>
          <p:nvPr>
            <p:ph type="dt" sz="half" idx="10"/>
          </p:nvPr>
        </p:nvSpPr>
        <p:spPr/>
        <p:txBody>
          <a:bodyPr/>
          <a:lstStyle/>
          <a:p>
            <a:fld id="{081EE6ED-0A20-4679-AA37-8A7498A1E55C}" type="datetime4">
              <a:rPr lang="en-GB" smtClean="0"/>
              <a:t>02 May 2022</a:t>
            </a:fld>
            <a:endParaRPr lang="en-GB"/>
          </a:p>
        </p:txBody>
      </p:sp>
      <p:sp>
        <p:nvSpPr>
          <p:cNvPr id="4" name="Slide Number Placeholder 3">
            <a:extLst>
              <a:ext uri="{FF2B5EF4-FFF2-40B4-BE49-F238E27FC236}">
                <a16:creationId xmlns:a16="http://schemas.microsoft.com/office/drawing/2014/main" id="{C26B6BE0-D768-4126-A05B-A9786F3B5E29}"/>
              </a:ext>
            </a:extLst>
          </p:cNvPr>
          <p:cNvSpPr>
            <a:spLocks noGrp="1"/>
          </p:cNvSpPr>
          <p:nvPr>
            <p:ph type="sldNum" sz="quarter" idx="12"/>
          </p:nvPr>
        </p:nvSpPr>
        <p:spPr/>
        <p:txBody>
          <a:bodyPr/>
          <a:lstStyle/>
          <a:p>
            <a:fld id="{240553F3-40B0-4BFA-8684-D942AF6EAA45}" type="slidenum">
              <a:rPr lang="en-GB" smtClean="0"/>
              <a:t>22</a:t>
            </a:fld>
            <a:endParaRPr lang="en-GB"/>
          </a:p>
        </p:txBody>
      </p:sp>
      <p:sp>
        <p:nvSpPr>
          <p:cNvPr id="6" name="Title 5">
            <a:extLst>
              <a:ext uri="{FF2B5EF4-FFF2-40B4-BE49-F238E27FC236}">
                <a16:creationId xmlns:a16="http://schemas.microsoft.com/office/drawing/2014/main" id="{9E4A4C74-B43E-4691-A32D-C3FD41AD6907}"/>
              </a:ext>
            </a:extLst>
          </p:cNvPr>
          <p:cNvSpPr>
            <a:spLocks noGrp="1"/>
          </p:cNvSpPr>
          <p:nvPr>
            <p:ph type="title"/>
          </p:nvPr>
        </p:nvSpPr>
        <p:spPr/>
        <p:txBody>
          <a:bodyPr/>
          <a:lstStyle/>
          <a:p>
            <a:r>
              <a:rPr lang="en-IN" dirty="0"/>
              <a:t>Hydropower applications</a:t>
            </a:r>
          </a:p>
        </p:txBody>
      </p:sp>
      <p:sp>
        <p:nvSpPr>
          <p:cNvPr id="7" name="Text Placeholder 6">
            <a:extLst>
              <a:ext uri="{FF2B5EF4-FFF2-40B4-BE49-F238E27FC236}">
                <a16:creationId xmlns:a16="http://schemas.microsoft.com/office/drawing/2014/main" id="{77541D17-55D2-4835-B194-BFA2FE18F420}"/>
              </a:ext>
            </a:extLst>
          </p:cNvPr>
          <p:cNvSpPr>
            <a:spLocks noGrp="1"/>
          </p:cNvSpPr>
          <p:nvPr>
            <p:ph type="body" sz="half" idx="2"/>
          </p:nvPr>
        </p:nvSpPr>
        <p:spPr/>
        <p:txBody>
          <a:bodyPr/>
          <a:lstStyle/>
          <a:p>
            <a:r>
              <a:rPr lang="en-IN" dirty="0"/>
              <a:t>Protection and condition monitoring</a:t>
            </a:r>
          </a:p>
        </p:txBody>
      </p:sp>
      <p:sp>
        <p:nvSpPr>
          <p:cNvPr id="15" name="Rectangle 14">
            <a:extLst>
              <a:ext uri="{FF2B5EF4-FFF2-40B4-BE49-F238E27FC236}">
                <a16:creationId xmlns:a16="http://schemas.microsoft.com/office/drawing/2014/main" id="{4B7C1443-1288-4D89-B279-2119A6CD7B82}"/>
              </a:ext>
            </a:extLst>
          </p:cNvPr>
          <p:cNvSpPr/>
          <p:nvPr/>
        </p:nvSpPr>
        <p:spPr>
          <a:xfrm>
            <a:off x="611560" y="5517232"/>
            <a:ext cx="237626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grpSp>
        <p:nvGrpSpPr>
          <p:cNvPr id="16" name="Group 15">
            <a:extLst>
              <a:ext uri="{FF2B5EF4-FFF2-40B4-BE49-F238E27FC236}">
                <a16:creationId xmlns:a16="http://schemas.microsoft.com/office/drawing/2014/main" id="{3CD150E7-91BE-4681-9D52-E886FE6E5BE3}"/>
              </a:ext>
            </a:extLst>
          </p:cNvPr>
          <p:cNvGrpSpPr/>
          <p:nvPr/>
        </p:nvGrpSpPr>
        <p:grpSpPr>
          <a:xfrm>
            <a:off x="1385346" y="1231618"/>
            <a:ext cx="5977861" cy="4419498"/>
            <a:chOff x="829189" y="1988840"/>
            <a:chExt cx="7055179" cy="4419498"/>
          </a:xfrm>
        </p:grpSpPr>
        <p:pic>
          <p:nvPicPr>
            <p:cNvPr id="17" name="Picture 2">
              <a:extLst>
                <a:ext uri="{FF2B5EF4-FFF2-40B4-BE49-F238E27FC236}">
                  <a16:creationId xmlns:a16="http://schemas.microsoft.com/office/drawing/2014/main" id="{EB67E385-D288-4F16-9B89-1CE3C1376BCE}"/>
                </a:ext>
              </a:extLst>
            </p:cNvPr>
            <p:cNvPicPr>
              <a:picLocks noChangeAspect="1" noChangeArrowheads="1"/>
            </p:cNvPicPr>
            <p:nvPr/>
          </p:nvPicPr>
          <p:blipFill>
            <a:blip r:embed="rId3" cstate="print"/>
            <a:srcRect t="1844"/>
            <a:stretch>
              <a:fillRect/>
            </a:stretch>
          </p:blipFill>
          <p:spPr bwMode="auto">
            <a:xfrm>
              <a:off x="956518" y="1988840"/>
              <a:ext cx="6927850" cy="3833242"/>
            </a:xfrm>
            <a:prstGeom prst="rect">
              <a:avLst/>
            </a:prstGeom>
            <a:noFill/>
            <a:ln w="9525">
              <a:noFill/>
              <a:miter lim="800000"/>
              <a:headEnd/>
              <a:tailEnd/>
            </a:ln>
          </p:spPr>
        </p:pic>
        <p:sp>
          <p:nvSpPr>
            <p:cNvPr id="18" name="Rectangle 17">
              <a:extLst>
                <a:ext uri="{FF2B5EF4-FFF2-40B4-BE49-F238E27FC236}">
                  <a16:creationId xmlns:a16="http://schemas.microsoft.com/office/drawing/2014/main" id="{74774469-90C1-40E9-8325-16135052BEEE}"/>
                </a:ext>
              </a:extLst>
            </p:cNvPr>
            <p:cNvSpPr/>
            <p:nvPr/>
          </p:nvSpPr>
          <p:spPr>
            <a:xfrm>
              <a:off x="829189" y="5973468"/>
              <a:ext cx="4122517" cy="434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52000" tIns="108000" rtlCol="0" anchor="ctr"/>
            <a:lstStyle/>
            <a:p>
              <a:pPr algn="l"/>
              <a:endParaRPr lang="en-GB" sz="1250" b="1" dirty="0">
                <a:solidFill>
                  <a:srgbClr val="333F48"/>
                </a:solidFill>
              </a:endParaRPr>
            </a:p>
            <a:p>
              <a:pPr algn="l">
                <a:buClr>
                  <a:srgbClr val="C4D600"/>
                </a:buClr>
              </a:pPr>
              <a:r>
                <a:rPr lang="en-GB" sz="1250" b="1" dirty="0">
                  <a:solidFill>
                    <a:srgbClr val="333F48"/>
                  </a:solidFill>
                </a:rPr>
                <a:t>Measurements / functionality</a:t>
              </a:r>
            </a:p>
            <a:p>
              <a:pPr marL="171450" indent="-171450" algn="l">
                <a:buClr>
                  <a:srgbClr val="C4D600"/>
                </a:buClr>
                <a:buFont typeface="Arial" panose="020B0604020202020204" pitchFamily="34" charset="0"/>
                <a:buChar char="•"/>
              </a:pPr>
              <a:r>
                <a:rPr lang="en-GB" sz="1250" b="1" dirty="0">
                  <a:solidFill>
                    <a:srgbClr val="333F48"/>
                  </a:solidFill>
                </a:rPr>
                <a:t>VIB</a:t>
              </a:r>
              <a:r>
                <a:rPr lang="en-GB" sz="1250" dirty="0">
                  <a:solidFill>
                    <a:srgbClr val="333F48"/>
                  </a:solidFill>
                </a:rPr>
                <a:t>: Vibration monitoring</a:t>
              </a:r>
            </a:p>
            <a:p>
              <a:pPr marL="171450" indent="-171450" algn="l">
                <a:buClr>
                  <a:srgbClr val="C4D600"/>
                </a:buClr>
                <a:buFont typeface="Arial" panose="020B0604020202020204" pitchFamily="34" charset="0"/>
                <a:buChar char="•"/>
              </a:pPr>
              <a:r>
                <a:rPr lang="en-GB" sz="1250" b="1" dirty="0">
                  <a:solidFill>
                    <a:srgbClr val="333F48"/>
                  </a:solidFill>
                </a:rPr>
                <a:t>AGM</a:t>
              </a:r>
              <a:r>
                <a:rPr lang="en-GB" sz="1250" dirty="0">
                  <a:solidFill>
                    <a:srgbClr val="333F48"/>
                  </a:solidFill>
                </a:rPr>
                <a:t>: Air-gap monitoring</a:t>
              </a:r>
            </a:p>
            <a:p>
              <a:pPr marL="171450" indent="-171450" algn="l">
                <a:buClr>
                  <a:srgbClr val="C4D600"/>
                </a:buClr>
                <a:buFont typeface="Arial" panose="020B0604020202020204" pitchFamily="34" charset="0"/>
                <a:buChar char="•"/>
              </a:pPr>
              <a:r>
                <a:rPr lang="en-GB" sz="1250" b="1" dirty="0">
                  <a:solidFill>
                    <a:srgbClr val="333F48"/>
                  </a:solidFill>
                </a:rPr>
                <a:t>TEMP</a:t>
              </a:r>
              <a:r>
                <a:rPr lang="en-GB" sz="1250" dirty="0">
                  <a:solidFill>
                    <a:srgbClr val="333F48"/>
                  </a:solidFill>
                </a:rPr>
                <a:t>: Temperature monitoring</a:t>
              </a:r>
            </a:p>
            <a:p>
              <a:pPr marL="171450" indent="-171450" algn="l">
                <a:buClr>
                  <a:srgbClr val="C4D600"/>
                </a:buClr>
                <a:buFont typeface="Arial" panose="020B0604020202020204" pitchFamily="34" charset="0"/>
                <a:buChar char="•"/>
              </a:pPr>
              <a:r>
                <a:rPr lang="en-GB" sz="1250" b="1" dirty="0">
                  <a:solidFill>
                    <a:srgbClr val="333F48"/>
                  </a:solidFill>
                </a:rPr>
                <a:t>PHASE REF</a:t>
              </a:r>
              <a:r>
                <a:rPr lang="en-GB" sz="1250" dirty="0">
                  <a:solidFill>
                    <a:srgbClr val="333F48"/>
                  </a:solidFill>
                </a:rPr>
                <a:t>: Phase reference</a:t>
              </a:r>
            </a:p>
            <a:p>
              <a:pPr marL="171450" indent="-171450" algn="l">
                <a:buClr>
                  <a:srgbClr val="C4D600"/>
                </a:buClr>
                <a:buFont typeface="Arial" panose="020B0604020202020204" pitchFamily="34" charset="0"/>
                <a:buChar char="•"/>
              </a:pPr>
              <a:r>
                <a:rPr lang="en-GB" sz="1250" b="1" dirty="0">
                  <a:solidFill>
                    <a:srgbClr val="333F48"/>
                  </a:solidFill>
                </a:rPr>
                <a:t>COM</a:t>
              </a:r>
              <a:r>
                <a:rPr lang="en-GB" sz="1250" dirty="0">
                  <a:solidFill>
                    <a:srgbClr val="333F48"/>
                  </a:solidFill>
                </a:rPr>
                <a:t>: Communications interface</a:t>
              </a:r>
            </a:p>
          </p:txBody>
        </p:sp>
      </p:grpSp>
      <p:sp>
        <p:nvSpPr>
          <p:cNvPr id="19" name="Rectangle 18">
            <a:extLst>
              <a:ext uri="{FF2B5EF4-FFF2-40B4-BE49-F238E27FC236}">
                <a16:creationId xmlns:a16="http://schemas.microsoft.com/office/drawing/2014/main" id="{F2940017-D22D-43DC-99AA-065DCA89D234}"/>
              </a:ext>
            </a:extLst>
          </p:cNvPr>
          <p:cNvSpPr/>
          <p:nvPr/>
        </p:nvSpPr>
        <p:spPr>
          <a:xfrm>
            <a:off x="1653973" y="4760708"/>
            <a:ext cx="1008112" cy="252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solidFill>
                <a:schemeClr val="tx1"/>
              </a:solidFill>
            </a:endParaRPr>
          </a:p>
        </p:txBody>
      </p:sp>
      <p:sp>
        <p:nvSpPr>
          <p:cNvPr id="21" name="TextBox 20">
            <a:extLst>
              <a:ext uri="{FF2B5EF4-FFF2-40B4-BE49-F238E27FC236}">
                <a16:creationId xmlns:a16="http://schemas.microsoft.com/office/drawing/2014/main" id="{C82483F0-8207-45D3-BB32-75AD34A44A3E}"/>
              </a:ext>
            </a:extLst>
          </p:cNvPr>
          <p:cNvSpPr txBox="1"/>
          <p:nvPr/>
        </p:nvSpPr>
        <p:spPr>
          <a:xfrm>
            <a:off x="6512766" y="4976810"/>
            <a:ext cx="4591824" cy="1054135"/>
          </a:xfrm>
          <a:prstGeom prst="rect">
            <a:avLst/>
          </a:prstGeom>
          <a:noFill/>
        </p:spPr>
        <p:txBody>
          <a:bodyPr wrap="square">
            <a:spAutoFit/>
          </a:bodyPr>
          <a:lstStyle/>
          <a:p>
            <a:pPr>
              <a:buClr>
                <a:srgbClr val="C4D600"/>
              </a:buClr>
            </a:pPr>
            <a:r>
              <a:rPr lang="en-US" sz="1250" b="1" dirty="0">
                <a:solidFill>
                  <a:srgbClr val="333F48"/>
                </a:solidFill>
              </a:rPr>
              <a:t>Benefits:</a:t>
            </a:r>
          </a:p>
          <a:p>
            <a:pPr marL="285750" indent="-285750">
              <a:buClr>
                <a:srgbClr val="C4D600"/>
              </a:buClr>
              <a:buFont typeface="Arial" panose="020B0604020202020204" pitchFamily="34" charset="0"/>
              <a:buChar char="•"/>
            </a:pPr>
            <a:r>
              <a:rPr lang="en-US" sz="1250" b="1" dirty="0">
                <a:solidFill>
                  <a:srgbClr val="333F48"/>
                </a:solidFill>
              </a:rPr>
              <a:t>True rotor and stator circularity measurements</a:t>
            </a:r>
            <a:endParaRPr lang="en-US" sz="1250" dirty="0">
              <a:solidFill>
                <a:srgbClr val="333F48"/>
              </a:solidFill>
            </a:endParaRPr>
          </a:p>
          <a:p>
            <a:pPr marL="742950" lvl="1" indent="-285750">
              <a:buClr>
                <a:srgbClr val="C4D600"/>
              </a:buClr>
              <a:buFont typeface="Arial" panose="020B0604020202020204" pitchFamily="34" charset="0"/>
              <a:buChar char="•"/>
            </a:pPr>
            <a:r>
              <a:rPr lang="en-US" sz="1250" dirty="0" err="1">
                <a:solidFill>
                  <a:srgbClr val="333F48"/>
                </a:solidFill>
              </a:rPr>
              <a:t>Standardised</a:t>
            </a:r>
            <a:r>
              <a:rPr lang="en-US" sz="1250" dirty="0">
                <a:solidFill>
                  <a:srgbClr val="333F48"/>
                </a:solidFill>
              </a:rPr>
              <a:t> and reliable calculations in accordance with CEATI industry standards ensure measurements that you can trust!</a:t>
            </a:r>
            <a:endParaRPr lang="en-GB" sz="1250" dirty="0">
              <a:solidFill>
                <a:srgbClr val="333F48"/>
              </a:solidFill>
            </a:endParaRPr>
          </a:p>
        </p:txBody>
      </p:sp>
      <p:pic>
        <p:nvPicPr>
          <p:cNvPr id="22" name="Picture 2">
            <a:extLst>
              <a:ext uri="{FF2B5EF4-FFF2-40B4-BE49-F238E27FC236}">
                <a16:creationId xmlns:a16="http://schemas.microsoft.com/office/drawing/2014/main" id="{51E79D20-1B1C-44E9-8B78-B73A7EF7986D}"/>
              </a:ext>
            </a:extLst>
          </p:cNvPr>
          <p:cNvPicPr>
            <a:picLocks noChangeAspect="1" noChangeArrowheads="1"/>
          </p:cNvPicPr>
          <p:nvPr/>
        </p:nvPicPr>
        <p:blipFill>
          <a:blip r:embed="rId4" cstate="print"/>
          <a:srcRect/>
          <a:stretch>
            <a:fillRect/>
          </a:stretch>
        </p:blipFill>
        <p:spPr bwMode="auto">
          <a:xfrm>
            <a:off x="7687106" y="1579259"/>
            <a:ext cx="4163545" cy="2845356"/>
          </a:xfrm>
          <a:prstGeom prst="rect">
            <a:avLst/>
          </a:prstGeom>
          <a:noFill/>
          <a:ln w="9525">
            <a:noFill/>
            <a:miter lim="800000"/>
            <a:headEnd/>
            <a:tailEnd/>
          </a:ln>
        </p:spPr>
      </p:pic>
      <p:sp>
        <p:nvSpPr>
          <p:cNvPr id="23" name="Rectangle 22">
            <a:extLst>
              <a:ext uri="{FF2B5EF4-FFF2-40B4-BE49-F238E27FC236}">
                <a16:creationId xmlns:a16="http://schemas.microsoft.com/office/drawing/2014/main" id="{B2C22C9F-8A5D-4659-A6FD-9CC9364B7ED0}"/>
              </a:ext>
            </a:extLst>
          </p:cNvPr>
          <p:cNvSpPr/>
          <p:nvPr/>
        </p:nvSpPr>
        <p:spPr>
          <a:xfrm>
            <a:off x="6126286" y="4151324"/>
            <a:ext cx="1511008" cy="875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solidFill>
                <a:schemeClr val="tx1"/>
              </a:solidFill>
            </a:endParaRPr>
          </a:p>
        </p:txBody>
      </p:sp>
    </p:spTree>
    <p:extLst>
      <p:ext uri="{BB962C8B-B14F-4D97-AF65-F5344CB8AC3E}">
        <p14:creationId xmlns:p14="http://schemas.microsoft.com/office/powerpoint/2010/main" val="375978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OnG_refinery shutterstock_735665134_small.jpg">
            <a:extLst>
              <a:ext uri="{FF2B5EF4-FFF2-40B4-BE49-F238E27FC236}">
                <a16:creationId xmlns:a16="http://schemas.microsoft.com/office/drawing/2014/main" id="{AF5FAE42-2C09-43E0-8120-4316422C1B3B}"/>
              </a:ext>
            </a:extLst>
          </p:cNvPr>
          <p:cNvPicPr>
            <a:picLocks noChangeAspect="1"/>
          </p:cNvPicPr>
          <p:nvPr/>
        </p:nvPicPr>
        <p:blipFill>
          <a:blip r:embed="rId3" cstate="print"/>
          <a:stretch>
            <a:fillRect/>
          </a:stretch>
        </p:blipFill>
        <p:spPr>
          <a:xfrm>
            <a:off x="9766834" y="2294657"/>
            <a:ext cx="1869560" cy="1214379"/>
          </a:xfrm>
          <a:prstGeom prst="rect">
            <a:avLst/>
          </a:prstGeom>
        </p:spPr>
      </p:pic>
      <p:sp>
        <p:nvSpPr>
          <p:cNvPr id="3" name="Date Placeholder 2">
            <a:extLst>
              <a:ext uri="{FF2B5EF4-FFF2-40B4-BE49-F238E27FC236}">
                <a16:creationId xmlns:a16="http://schemas.microsoft.com/office/drawing/2014/main" id="{B043E3A5-2816-485A-B41B-EA4D8B43CBF0}"/>
              </a:ext>
            </a:extLst>
          </p:cNvPr>
          <p:cNvSpPr>
            <a:spLocks noGrp="1"/>
          </p:cNvSpPr>
          <p:nvPr>
            <p:ph type="dt" sz="half" idx="10"/>
          </p:nvPr>
        </p:nvSpPr>
        <p:spPr/>
        <p:txBody>
          <a:bodyPr/>
          <a:lstStyle/>
          <a:p>
            <a:fld id="{081EE6ED-0A20-4679-AA37-8A7498A1E55C}" type="datetime4">
              <a:rPr lang="en-GB" smtClean="0"/>
              <a:t>02 May 2022</a:t>
            </a:fld>
            <a:endParaRPr lang="en-GB"/>
          </a:p>
        </p:txBody>
      </p:sp>
      <p:sp>
        <p:nvSpPr>
          <p:cNvPr id="4" name="Slide Number Placeholder 3">
            <a:extLst>
              <a:ext uri="{FF2B5EF4-FFF2-40B4-BE49-F238E27FC236}">
                <a16:creationId xmlns:a16="http://schemas.microsoft.com/office/drawing/2014/main" id="{C1B17824-8E59-4FAA-8C49-CF025F0386C8}"/>
              </a:ext>
            </a:extLst>
          </p:cNvPr>
          <p:cNvSpPr>
            <a:spLocks noGrp="1"/>
          </p:cNvSpPr>
          <p:nvPr>
            <p:ph type="sldNum" sz="quarter" idx="12"/>
          </p:nvPr>
        </p:nvSpPr>
        <p:spPr/>
        <p:txBody>
          <a:bodyPr/>
          <a:lstStyle/>
          <a:p>
            <a:fld id="{240553F3-40B0-4BFA-8684-D942AF6EAA45}" type="slidenum">
              <a:rPr lang="en-GB" smtClean="0"/>
              <a:t>23</a:t>
            </a:fld>
            <a:endParaRPr lang="en-GB"/>
          </a:p>
        </p:txBody>
      </p:sp>
      <p:sp>
        <p:nvSpPr>
          <p:cNvPr id="6" name="Title 5">
            <a:extLst>
              <a:ext uri="{FF2B5EF4-FFF2-40B4-BE49-F238E27FC236}">
                <a16:creationId xmlns:a16="http://schemas.microsoft.com/office/drawing/2014/main" id="{00282E26-8020-4DD5-A834-56612E7E9100}"/>
              </a:ext>
            </a:extLst>
          </p:cNvPr>
          <p:cNvSpPr>
            <a:spLocks noGrp="1"/>
          </p:cNvSpPr>
          <p:nvPr>
            <p:ph type="title"/>
          </p:nvPr>
        </p:nvSpPr>
        <p:spPr/>
        <p:txBody>
          <a:bodyPr/>
          <a:lstStyle/>
          <a:p>
            <a:r>
              <a:rPr lang="en-IN" dirty="0"/>
              <a:t>Oil &amp; Gas applications</a:t>
            </a:r>
          </a:p>
        </p:txBody>
      </p:sp>
      <p:sp>
        <p:nvSpPr>
          <p:cNvPr id="7" name="Text Placeholder 6">
            <a:extLst>
              <a:ext uri="{FF2B5EF4-FFF2-40B4-BE49-F238E27FC236}">
                <a16:creationId xmlns:a16="http://schemas.microsoft.com/office/drawing/2014/main" id="{4F645872-DF00-4E2A-BF49-20C84BD7D49C}"/>
              </a:ext>
            </a:extLst>
          </p:cNvPr>
          <p:cNvSpPr>
            <a:spLocks noGrp="1"/>
          </p:cNvSpPr>
          <p:nvPr>
            <p:ph type="body" sz="half" idx="2"/>
          </p:nvPr>
        </p:nvSpPr>
        <p:spPr/>
        <p:txBody>
          <a:bodyPr/>
          <a:lstStyle/>
          <a:p>
            <a:r>
              <a:rPr lang="en-IN" dirty="0"/>
              <a:t>Compliance with API 670 5</a:t>
            </a:r>
            <a:r>
              <a:rPr lang="en-IN" baseline="30000" dirty="0"/>
              <a:t>th</a:t>
            </a:r>
            <a:r>
              <a:rPr lang="en-IN" dirty="0"/>
              <a:t> edition</a:t>
            </a:r>
          </a:p>
        </p:txBody>
      </p:sp>
      <p:sp>
        <p:nvSpPr>
          <p:cNvPr id="9" name="TextBox 8">
            <a:extLst>
              <a:ext uri="{FF2B5EF4-FFF2-40B4-BE49-F238E27FC236}">
                <a16:creationId xmlns:a16="http://schemas.microsoft.com/office/drawing/2014/main" id="{7D3432E8-A863-4332-B979-E824CDBBD2C1}"/>
              </a:ext>
            </a:extLst>
          </p:cNvPr>
          <p:cNvSpPr txBox="1"/>
          <p:nvPr/>
        </p:nvSpPr>
        <p:spPr>
          <a:xfrm>
            <a:off x="272016" y="1333040"/>
            <a:ext cx="6903226" cy="4031873"/>
          </a:xfrm>
          <a:prstGeom prst="rect">
            <a:avLst/>
          </a:prstGeom>
          <a:noFill/>
        </p:spPr>
        <p:txBody>
          <a:bodyPr wrap="square">
            <a:spAutoFit/>
          </a:bodyPr>
          <a:lstStyle/>
          <a:p>
            <a:pPr marL="285750" indent="-285750">
              <a:buClr>
                <a:srgbClr val="C4D600"/>
              </a:buClr>
              <a:buFont typeface="Arial" panose="020B0604020202020204" pitchFamily="34" charset="0"/>
              <a:buChar char="•"/>
            </a:pPr>
            <a:r>
              <a:rPr lang="en-US" sz="1600" b="1" dirty="0">
                <a:solidFill>
                  <a:srgbClr val="333F48"/>
                </a:solidFill>
              </a:rPr>
              <a:t>Machinery protection (MPS)</a:t>
            </a:r>
          </a:p>
          <a:p>
            <a:pPr marL="742950" lvl="1" indent="-285750">
              <a:buClr>
                <a:srgbClr val="C4D600"/>
              </a:buClr>
              <a:buFont typeface="Arial" panose="020B0604020202020204" pitchFamily="34" charset="0"/>
              <a:buChar char="•"/>
            </a:pPr>
            <a:r>
              <a:rPr lang="en-US" sz="1600" dirty="0">
                <a:solidFill>
                  <a:srgbClr val="333F48"/>
                </a:solidFill>
              </a:rPr>
              <a:t>MPS functions fully addressed by </a:t>
            </a:r>
            <a:r>
              <a:rPr lang="en-US" sz="1600" dirty="0" err="1">
                <a:solidFill>
                  <a:srgbClr val="333F48"/>
                </a:solidFill>
              </a:rPr>
              <a:t>VibroSmart</a:t>
            </a:r>
            <a:r>
              <a:rPr lang="en-US" sz="1600" baseline="30000" dirty="0">
                <a:solidFill>
                  <a:srgbClr val="333F48"/>
                </a:solidFill>
              </a:rPr>
              <a:t>®</a:t>
            </a:r>
            <a:r>
              <a:rPr lang="en-US" sz="1600" dirty="0">
                <a:solidFill>
                  <a:srgbClr val="333F48"/>
                </a:solidFill>
              </a:rPr>
              <a:t> VSV301 module</a:t>
            </a:r>
          </a:p>
          <a:p>
            <a:pPr marL="742950" lvl="1" indent="-285750">
              <a:buClr>
                <a:srgbClr val="C4D600"/>
              </a:buClr>
              <a:buFont typeface="Arial" panose="020B0604020202020204" pitchFamily="34" charset="0"/>
              <a:buChar char="•"/>
            </a:pPr>
            <a:r>
              <a:rPr lang="en-US" sz="1600" dirty="0" err="1">
                <a:solidFill>
                  <a:srgbClr val="333F48"/>
                </a:solidFill>
              </a:rPr>
              <a:t>VibroSmart</a:t>
            </a:r>
            <a:r>
              <a:rPr lang="en-US" sz="1600" baseline="30000" dirty="0">
                <a:solidFill>
                  <a:srgbClr val="333F48"/>
                </a:solidFill>
              </a:rPr>
              <a:t>® </a:t>
            </a:r>
            <a:r>
              <a:rPr lang="en-US" sz="1600" dirty="0">
                <a:solidFill>
                  <a:srgbClr val="333F48"/>
                </a:solidFill>
              </a:rPr>
              <a:t>modularity allows the separation (“segregation”) of MPS and CMS functionality</a:t>
            </a:r>
          </a:p>
          <a:p>
            <a:pPr marL="742950" lvl="1" indent="-285750">
              <a:buClr>
                <a:srgbClr val="C4D600"/>
              </a:buClr>
              <a:buFont typeface="Arial" panose="020B0604020202020204" pitchFamily="34" charset="0"/>
              <a:buChar char="•"/>
            </a:pPr>
            <a:endParaRPr lang="en-US" sz="1600" dirty="0">
              <a:solidFill>
                <a:srgbClr val="333F48"/>
              </a:solidFill>
            </a:endParaRPr>
          </a:p>
          <a:p>
            <a:pPr marL="285750" indent="-285750">
              <a:buClr>
                <a:srgbClr val="C4D600"/>
              </a:buClr>
              <a:buFont typeface="Arial" panose="020B0604020202020204" pitchFamily="34" charset="0"/>
              <a:buChar char="•"/>
            </a:pPr>
            <a:r>
              <a:rPr lang="en-US" sz="1600" b="1" dirty="0">
                <a:solidFill>
                  <a:srgbClr val="333F48"/>
                </a:solidFill>
              </a:rPr>
              <a:t>Condition monitoring and diagnostics (CMS)</a:t>
            </a:r>
          </a:p>
          <a:p>
            <a:pPr marL="742950" lvl="1" indent="-285750">
              <a:buClr>
                <a:srgbClr val="C4D600"/>
              </a:buClr>
              <a:buFont typeface="Arial" panose="020B0604020202020204" pitchFamily="34" charset="0"/>
              <a:buChar char="•"/>
            </a:pPr>
            <a:r>
              <a:rPr lang="en-US" sz="1600" dirty="0">
                <a:solidFill>
                  <a:srgbClr val="333F48"/>
                </a:solidFill>
              </a:rPr>
              <a:t>API 670 5</a:t>
            </a:r>
            <a:r>
              <a:rPr lang="en-US" sz="1600" baseline="30000" dirty="0">
                <a:solidFill>
                  <a:srgbClr val="333F48"/>
                </a:solidFill>
              </a:rPr>
              <a:t>th</a:t>
            </a:r>
            <a:r>
              <a:rPr lang="en-US" sz="1600" dirty="0">
                <a:solidFill>
                  <a:srgbClr val="333F48"/>
                </a:solidFill>
              </a:rPr>
              <a:t> ed. contains new section regarding CMS</a:t>
            </a:r>
          </a:p>
          <a:p>
            <a:pPr marL="742950" lvl="1" indent="-285750">
              <a:buClr>
                <a:srgbClr val="C4D600"/>
              </a:buClr>
              <a:buFont typeface="Arial" panose="020B0604020202020204" pitchFamily="34" charset="0"/>
              <a:buChar char="•"/>
            </a:pPr>
            <a:r>
              <a:rPr lang="en-US" sz="1600" dirty="0">
                <a:solidFill>
                  <a:srgbClr val="333F48"/>
                </a:solidFill>
              </a:rPr>
              <a:t>Clear and defined scope for analysis and diagnostics systems</a:t>
            </a:r>
          </a:p>
          <a:p>
            <a:pPr marL="742950" lvl="1" indent="-285750">
              <a:buClr>
                <a:srgbClr val="C4D600"/>
              </a:buClr>
              <a:buFont typeface="Arial" panose="020B0604020202020204" pitchFamily="34" charset="0"/>
              <a:buChar char="•"/>
            </a:pPr>
            <a:r>
              <a:rPr lang="en-US" sz="1600" dirty="0">
                <a:solidFill>
                  <a:srgbClr val="333F48"/>
                </a:solidFill>
              </a:rPr>
              <a:t>Section for malfunction identification and rules</a:t>
            </a:r>
          </a:p>
          <a:p>
            <a:pPr marL="742950" lvl="1" indent="-285750">
              <a:buClr>
                <a:srgbClr val="C4D600"/>
              </a:buClr>
              <a:buFont typeface="Arial" panose="020B0604020202020204" pitchFamily="34" charset="0"/>
              <a:buChar char="•"/>
            </a:pPr>
            <a:r>
              <a:rPr lang="en-US" sz="1600" dirty="0">
                <a:solidFill>
                  <a:srgbClr val="333F48"/>
                </a:solidFill>
              </a:rPr>
              <a:t>Stated CMS functions also addressed by </a:t>
            </a:r>
            <a:r>
              <a:rPr lang="en-US" sz="1600" dirty="0" err="1">
                <a:solidFill>
                  <a:srgbClr val="333F48"/>
                </a:solidFill>
              </a:rPr>
              <a:t>VibroSmart</a:t>
            </a:r>
            <a:r>
              <a:rPr lang="en-US" sz="1600" baseline="30000" dirty="0">
                <a:solidFill>
                  <a:srgbClr val="333F48"/>
                </a:solidFill>
              </a:rPr>
              <a:t>®</a:t>
            </a:r>
            <a:endParaRPr lang="en-US" sz="1600" dirty="0">
              <a:solidFill>
                <a:srgbClr val="333F48"/>
              </a:solidFill>
            </a:endParaRPr>
          </a:p>
          <a:p>
            <a:pPr marL="742950" lvl="1" indent="-285750">
              <a:buClr>
                <a:srgbClr val="C4D600"/>
              </a:buClr>
              <a:buFont typeface="Arial" panose="020B0604020202020204" pitchFamily="34" charset="0"/>
              <a:buChar char="•"/>
            </a:pPr>
            <a:endParaRPr lang="en-US" sz="1600" dirty="0">
              <a:solidFill>
                <a:srgbClr val="333F48"/>
              </a:solidFill>
            </a:endParaRPr>
          </a:p>
          <a:p>
            <a:pPr marL="285750" lvl="0" indent="-285750" eaLnBrk="1" hangingPunct="1">
              <a:buClr>
                <a:srgbClr val="C4D600"/>
              </a:buClr>
              <a:buFont typeface="Arial" panose="020B0604020202020204" pitchFamily="34" charset="0"/>
              <a:buChar char="•"/>
              <a:defRPr/>
            </a:pPr>
            <a:r>
              <a:rPr lang="en-US" sz="1600" b="1" dirty="0">
                <a:solidFill>
                  <a:srgbClr val="333F48"/>
                </a:solidFill>
              </a:rPr>
              <a:t>Cybersecurity</a:t>
            </a:r>
          </a:p>
          <a:p>
            <a:pPr marL="742950" lvl="1" indent="-285750">
              <a:buClr>
                <a:srgbClr val="C4D600"/>
              </a:buClr>
              <a:buFont typeface="Arial" panose="020B0604020202020204" pitchFamily="34" charset="0"/>
              <a:buChar char="•"/>
            </a:pPr>
            <a:r>
              <a:rPr lang="en-US" sz="1600" dirty="0" err="1">
                <a:solidFill>
                  <a:srgbClr val="333F48"/>
                </a:solidFill>
              </a:rPr>
              <a:t>VibroSmart</a:t>
            </a:r>
            <a:r>
              <a:rPr lang="en-US" sz="1600" baseline="30000" dirty="0">
                <a:solidFill>
                  <a:srgbClr val="333F48"/>
                </a:solidFill>
              </a:rPr>
              <a:t>®</a:t>
            </a:r>
            <a:r>
              <a:rPr lang="en-US" sz="1600" dirty="0">
                <a:solidFill>
                  <a:srgbClr val="333F48"/>
                </a:solidFill>
              </a:rPr>
              <a:t> modules include a module lock feature</a:t>
            </a:r>
            <a:br>
              <a:rPr lang="en-US" sz="1600" dirty="0">
                <a:solidFill>
                  <a:srgbClr val="333F48"/>
                </a:solidFill>
              </a:rPr>
            </a:br>
            <a:r>
              <a:rPr lang="en-US" sz="1600" dirty="0">
                <a:solidFill>
                  <a:srgbClr val="333F48"/>
                </a:solidFill>
              </a:rPr>
              <a:t>that helps meet cybersecurity requirements</a:t>
            </a:r>
          </a:p>
        </p:txBody>
      </p:sp>
      <p:pic>
        <p:nvPicPr>
          <p:cNvPr id="10" name="Picture 12" descr="Logo API">
            <a:extLst>
              <a:ext uri="{FF2B5EF4-FFF2-40B4-BE49-F238E27FC236}">
                <a16:creationId xmlns:a16="http://schemas.microsoft.com/office/drawing/2014/main" id="{4AC5FDF8-B960-41BC-8B1C-8F4FB82A0F8B}"/>
              </a:ext>
            </a:extLst>
          </p:cNvPr>
          <p:cNvPicPr>
            <a:picLocks noChangeAspect="1" noChangeArrowheads="1"/>
          </p:cNvPicPr>
          <p:nvPr/>
        </p:nvPicPr>
        <p:blipFill>
          <a:blip r:embed="rId4" cstate="print"/>
          <a:srcRect/>
          <a:stretch>
            <a:fillRect/>
          </a:stretch>
        </p:blipFill>
        <p:spPr bwMode="auto">
          <a:xfrm>
            <a:off x="9692168" y="926516"/>
            <a:ext cx="2416274" cy="953979"/>
          </a:xfrm>
          <a:prstGeom prst="rect">
            <a:avLst/>
          </a:prstGeom>
          <a:noFill/>
        </p:spPr>
      </p:pic>
      <p:sp>
        <p:nvSpPr>
          <p:cNvPr id="12" name="TextBox 11">
            <a:extLst>
              <a:ext uri="{FF2B5EF4-FFF2-40B4-BE49-F238E27FC236}">
                <a16:creationId xmlns:a16="http://schemas.microsoft.com/office/drawing/2014/main" id="{085F1200-A5E2-4C48-9A92-6CECAA15E27D}"/>
              </a:ext>
            </a:extLst>
          </p:cNvPr>
          <p:cNvSpPr txBox="1"/>
          <p:nvPr/>
        </p:nvSpPr>
        <p:spPr>
          <a:xfrm>
            <a:off x="7109926" y="3793649"/>
            <a:ext cx="4602647" cy="2308324"/>
          </a:xfrm>
          <a:prstGeom prst="rect">
            <a:avLst/>
          </a:prstGeom>
          <a:noFill/>
        </p:spPr>
        <p:txBody>
          <a:bodyPr wrap="square">
            <a:spAutoFit/>
          </a:bodyPr>
          <a:lstStyle/>
          <a:p>
            <a:pPr>
              <a:buClr>
                <a:srgbClr val="C4D600"/>
              </a:buClr>
            </a:pPr>
            <a:r>
              <a:rPr lang="en-US" sz="1600" b="1" dirty="0">
                <a:solidFill>
                  <a:srgbClr val="333F48"/>
                </a:solidFill>
              </a:rPr>
              <a:t>        Typical Oil &amp; Gas applications</a:t>
            </a:r>
          </a:p>
          <a:p>
            <a:pPr marL="742950" lvl="1" indent="-285750">
              <a:buClr>
                <a:srgbClr val="C4D600"/>
              </a:buClr>
              <a:buFont typeface="Arial" panose="020B0604020202020204" pitchFamily="34" charset="0"/>
              <a:buChar char="•"/>
            </a:pPr>
            <a:r>
              <a:rPr lang="en-US" sz="1600" dirty="0">
                <a:solidFill>
                  <a:srgbClr val="333F48"/>
                </a:solidFill>
              </a:rPr>
              <a:t>Steam turbine driven </a:t>
            </a:r>
            <a:r>
              <a:rPr lang="en-US" sz="1600" dirty="0" err="1">
                <a:solidFill>
                  <a:srgbClr val="333F48"/>
                </a:solidFill>
              </a:rPr>
              <a:t>recip</a:t>
            </a:r>
            <a:endParaRPr lang="en-US" sz="1600" dirty="0">
              <a:solidFill>
                <a:srgbClr val="333F48"/>
              </a:solidFill>
            </a:endParaRPr>
          </a:p>
          <a:p>
            <a:pPr marL="742950" lvl="1" indent="-285750">
              <a:buClr>
                <a:srgbClr val="C4D600"/>
              </a:buClr>
              <a:buFont typeface="Arial" panose="020B0604020202020204" pitchFamily="34" charset="0"/>
              <a:buChar char="•"/>
            </a:pPr>
            <a:r>
              <a:rPr lang="en-US" sz="1600" dirty="0">
                <a:solidFill>
                  <a:srgbClr val="333F48"/>
                </a:solidFill>
              </a:rPr>
              <a:t>Motor-driven pumps, extruders, screw compressors</a:t>
            </a:r>
          </a:p>
          <a:p>
            <a:pPr marL="742950" lvl="1" indent="-285750">
              <a:buClr>
                <a:srgbClr val="C4D600"/>
              </a:buClr>
              <a:buFont typeface="Arial" panose="020B0604020202020204" pitchFamily="34" charset="0"/>
              <a:buChar char="•"/>
            </a:pPr>
            <a:r>
              <a:rPr lang="en-US" sz="1600" dirty="0">
                <a:solidFill>
                  <a:srgbClr val="333F48"/>
                </a:solidFill>
              </a:rPr>
              <a:t>Turbo expander</a:t>
            </a:r>
          </a:p>
          <a:p>
            <a:pPr marL="742950" lvl="1" indent="-285750">
              <a:buClr>
                <a:srgbClr val="C4D600"/>
              </a:buClr>
              <a:buFont typeface="Arial" panose="020B0604020202020204" pitchFamily="34" charset="0"/>
              <a:buChar char="•"/>
            </a:pPr>
            <a:r>
              <a:rPr lang="en-US" sz="1600" dirty="0">
                <a:solidFill>
                  <a:srgbClr val="333F48"/>
                </a:solidFill>
              </a:rPr>
              <a:t>Motor-driven cooling towers and fans</a:t>
            </a:r>
          </a:p>
          <a:p>
            <a:pPr marL="742950" lvl="1" indent="-285750">
              <a:buClr>
                <a:srgbClr val="C4D600"/>
              </a:buClr>
              <a:buFont typeface="Arial" panose="020B0604020202020204" pitchFamily="34" charset="0"/>
              <a:buChar char="•"/>
            </a:pPr>
            <a:r>
              <a:rPr lang="en-US" sz="1600" dirty="0">
                <a:solidFill>
                  <a:srgbClr val="333F48"/>
                </a:solidFill>
              </a:rPr>
              <a:t>Gas turbine compressor</a:t>
            </a:r>
          </a:p>
          <a:p>
            <a:pPr marL="742950" lvl="1" indent="-285750">
              <a:buClr>
                <a:srgbClr val="C4D600"/>
              </a:buClr>
              <a:buFont typeface="Arial" panose="020B0604020202020204" pitchFamily="34" charset="0"/>
              <a:buChar char="•"/>
            </a:pPr>
            <a:r>
              <a:rPr lang="en-US" sz="1600" dirty="0">
                <a:solidFill>
                  <a:srgbClr val="333F48"/>
                </a:solidFill>
              </a:rPr>
              <a:t>Steam turbine compressor</a:t>
            </a:r>
          </a:p>
          <a:p>
            <a:pPr marL="742950" lvl="1" indent="-285750">
              <a:buClr>
                <a:srgbClr val="C4D600"/>
              </a:buClr>
              <a:buFont typeface="Arial" panose="020B0604020202020204" pitchFamily="34" charset="0"/>
              <a:buChar char="•"/>
            </a:pPr>
            <a:r>
              <a:rPr lang="en-US" sz="1600" dirty="0">
                <a:solidFill>
                  <a:srgbClr val="333F48"/>
                </a:solidFill>
              </a:rPr>
              <a:t>Motor </a:t>
            </a:r>
            <a:r>
              <a:rPr lang="en-US" sz="1600" dirty="0" err="1">
                <a:solidFill>
                  <a:srgbClr val="333F48"/>
                </a:solidFill>
              </a:rPr>
              <a:t>recip</a:t>
            </a:r>
            <a:r>
              <a:rPr lang="en-US" sz="1600" dirty="0">
                <a:solidFill>
                  <a:srgbClr val="333F48"/>
                </a:solidFill>
              </a:rPr>
              <a:t> compressor</a:t>
            </a:r>
          </a:p>
        </p:txBody>
      </p:sp>
      <p:pic>
        <p:nvPicPr>
          <p:cNvPr id="16" name="Picture 15" descr="Offshore platform shutterstock_164419370_small.jpg">
            <a:extLst>
              <a:ext uri="{FF2B5EF4-FFF2-40B4-BE49-F238E27FC236}">
                <a16:creationId xmlns:a16="http://schemas.microsoft.com/office/drawing/2014/main" id="{211A9FF6-FD82-4CD0-AB4F-D4B841F2F0DC}"/>
              </a:ext>
            </a:extLst>
          </p:cNvPr>
          <p:cNvPicPr>
            <a:picLocks noChangeAspect="1"/>
          </p:cNvPicPr>
          <p:nvPr/>
        </p:nvPicPr>
        <p:blipFill>
          <a:blip r:embed="rId5" cstate="print"/>
          <a:stretch>
            <a:fillRect/>
          </a:stretch>
        </p:blipFill>
        <p:spPr>
          <a:xfrm>
            <a:off x="7574348" y="2286636"/>
            <a:ext cx="1869560" cy="1247764"/>
          </a:xfrm>
          <a:prstGeom prst="rect">
            <a:avLst/>
          </a:prstGeom>
        </p:spPr>
      </p:pic>
      <p:pic>
        <p:nvPicPr>
          <p:cNvPr id="14" name="Picture 13" descr="OnG_pipelines_refinery_SS_570368662 medium size.jpg">
            <a:extLst>
              <a:ext uri="{FF2B5EF4-FFF2-40B4-BE49-F238E27FC236}">
                <a16:creationId xmlns:a16="http://schemas.microsoft.com/office/drawing/2014/main" id="{6E01C7E0-BE38-4AD7-9CB0-C6A334A8C5B1}"/>
              </a:ext>
            </a:extLst>
          </p:cNvPr>
          <p:cNvPicPr>
            <a:picLocks noChangeAspect="1"/>
          </p:cNvPicPr>
          <p:nvPr/>
        </p:nvPicPr>
        <p:blipFill>
          <a:blip r:embed="rId6" cstate="print"/>
          <a:stretch>
            <a:fillRect/>
          </a:stretch>
        </p:blipFill>
        <p:spPr>
          <a:xfrm>
            <a:off x="7574348" y="779623"/>
            <a:ext cx="1869560" cy="1247764"/>
          </a:xfrm>
          <a:prstGeom prst="rect">
            <a:avLst/>
          </a:prstGeom>
        </p:spPr>
      </p:pic>
    </p:spTree>
    <p:extLst>
      <p:ext uri="{BB962C8B-B14F-4D97-AF65-F5344CB8AC3E}">
        <p14:creationId xmlns:p14="http://schemas.microsoft.com/office/powerpoint/2010/main" val="161237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999" y="2416629"/>
            <a:ext cx="11172575" cy="2623294"/>
          </a:xfrm>
        </p:spPr>
        <p:txBody>
          <a:bodyPr anchor="t">
            <a:noAutofit/>
          </a:bodyPr>
          <a:lstStyle/>
          <a:p>
            <a:pPr>
              <a:lnSpc>
                <a:spcPct val="90000"/>
              </a:lnSpc>
            </a:pPr>
            <a:r>
              <a:rPr lang="en-US" sz="6600" dirty="0"/>
              <a:t>Vibrosmart</a:t>
            </a:r>
            <a:br>
              <a:rPr lang="en-US" sz="6600" dirty="0"/>
            </a:br>
            <a:r>
              <a:rPr lang="en-US" sz="4000" dirty="0"/>
              <a:t>CASE STUDIEs</a:t>
            </a:r>
          </a:p>
        </p:txBody>
      </p:sp>
      <p:sp>
        <p:nvSpPr>
          <p:cNvPr id="3" name="Date Placeholder 2"/>
          <p:cNvSpPr>
            <a:spLocks noGrp="1"/>
          </p:cNvSpPr>
          <p:nvPr>
            <p:ph type="dt" sz="half" idx="4294967295"/>
          </p:nvPr>
        </p:nvSpPr>
        <p:spPr>
          <a:xfrm>
            <a:off x="180181" y="6547876"/>
            <a:ext cx="1079500" cy="122237"/>
          </a:xfrm>
        </p:spPr>
        <p:txBody>
          <a:bodyPr/>
          <a:lstStyle/>
          <a:p>
            <a:fld id="{0CA16BC7-C0F7-4A6B-8A70-0122448C19A2}" type="datetime4">
              <a:rPr lang="en-GB" smtClean="0"/>
              <a:t>02 May 2022</a:t>
            </a:fld>
            <a:endParaRPr lang="en-GB"/>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24</a:t>
            </a:fld>
            <a:endParaRPr lang="en-GB"/>
          </a:p>
        </p:txBody>
      </p:sp>
    </p:spTree>
    <p:extLst>
      <p:ext uri="{BB962C8B-B14F-4D97-AF65-F5344CB8AC3E}">
        <p14:creationId xmlns:p14="http://schemas.microsoft.com/office/powerpoint/2010/main" val="332603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0B8EDE-9C4C-4EDC-B560-28B193D17BC2}"/>
              </a:ext>
            </a:extLst>
          </p:cNvPr>
          <p:cNvSpPr txBox="1"/>
          <p:nvPr/>
        </p:nvSpPr>
        <p:spPr>
          <a:xfrm>
            <a:off x="538163" y="1896618"/>
            <a:ext cx="4471802" cy="4222149"/>
          </a:xfrm>
          <a:prstGeom prst="rect">
            <a:avLst/>
          </a:prstGeom>
        </p:spPr>
        <p:txBody>
          <a:bodyPr vert="horz" lIns="0" tIns="0" rIns="0" bIns="0" rtlCol="0">
            <a:normAutofit/>
          </a:bodyPr>
          <a:lstStyle/>
          <a:p>
            <a:pPr marL="285750" indent="-285750">
              <a:lnSpc>
                <a:spcPct val="90000"/>
              </a:lnSpc>
              <a:spcAft>
                <a:spcPts val="600"/>
              </a:spcAft>
              <a:buClr>
                <a:srgbClr val="333F48"/>
              </a:buClr>
              <a:buFont typeface="Century Gothic" panose="020B0502020202020204" pitchFamily="34" charset="0"/>
              <a:buChar char="•"/>
            </a:pPr>
            <a:r>
              <a:rPr lang="en-US" sz="1400" b="1" dirty="0"/>
              <a:t>Application:</a:t>
            </a:r>
            <a:r>
              <a:rPr lang="en-US" sz="1400" dirty="0"/>
              <a:t> </a:t>
            </a:r>
            <a:r>
              <a:rPr lang="en-GB" sz="1400" dirty="0"/>
              <a:t>Two hydro turbines located &gt;50 m apart</a:t>
            </a:r>
          </a:p>
          <a:p>
            <a:pPr marL="285750" indent="-285750">
              <a:lnSpc>
                <a:spcPct val="90000"/>
              </a:lnSpc>
              <a:spcAft>
                <a:spcPts val="600"/>
              </a:spcAft>
              <a:buClr>
                <a:srgbClr val="333F48"/>
              </a:buClr>
              <a:buFont typeface="Century Gothic" panose="020B0502020202020204" pitchFamily="34" charset="0"/>
              <a:buChar char="•"/>
            </a:pPr>
            <a:r>
              <a:rPr lang="en-US" sz="1400" b="1" dirty="0"/>
              <a:t>Solution:</a:t>
            </a:r>
            <a:r>
              <a:rPr lang="en-US" sz="1400" dirty="0"/>
              <a:t> </a:t>
            </a:r>
            <a:r>
              <a:rPr lang="en-GB" sz="1400" dirty="0"/>
              <a:t>Straightforward upgrade of existing CMS to </a:t>
            </a:r>
            <a:r>
              <a:rPr lang="en-GB" sz="1400" dirty="0" err="1"/>
              <a:t>VibroSmart</a:t>
            </a:r>
            <a:r>
              <a:rPr lang="en-GB" sz="1400" baseline="30000" dirty="0"/>
              <a:t>® </a:t>
            </a:r>
            <a:r>
              <a:rPr lang="en-GB" sz="1400" dirty="0"/>
              <a:t>for sole-plate measurement and </a:t>
            </a:r>
            <a:r>
              <a:rPr lang="en-GB" sz="1400" dirty="0" err="1"/>
              <a:t>VibroSight</a:t>
            </a:r>
            <a:r>
              <a:rPr lang="en-GB" sz="1400" baseline="30000" dirty="0"/>
              <a:t>®</a:t>
            </a:r>
            <a:r>
              <a:rPr lang="en-GB" sz="1400" dirty="0"/>
              <a:t> for vibration and air-gap monitoring: </a:t>
            </a:r>
          </a:p>
          <a:p>
            <a:pPr marL="742950" lvl="1" indent="-285750">
              <a:lnSpc>
                <a:spcPct val="90000"/>
              </a:lnSpc>
              <a:spcAft>
                <a:spcPts val="600"/>
              </a:spcAft>
              <a:buClr>
                <a:srgbClr val="333F48"/>
              </a:buClr>
              <a:buFont typeface="Century Gothic" panose="020B0502020202020204" pitchFamily="34" charset="0"/>
              <a:buChar char="•"/>
            </a:pPr>
            <a:r>
              <a:rPr lang="en-GB" sz="1400" dirty="0"/>
              <a:t>12 × </a:t>
            </a:r>
            <a:r>
              <a:rPr lang="en-GB" sz="1400" dirty="0" err="1"/>
              <a:t>VibroSmart</a:t>
            </a:r>
            <a:r>
              <a:rPr lang="en-GB" sz="1400" baseline="30000" dirty="0"/>
              <a:t>®</a:t>
            </a:r>
            <a:r>
              <a:rPr lang="en-GB" sz="1400" dirty="0"/>
              <a:t> VSV30x modules</a:t>
            </a:r>
          </a:p>
          <a:p>
            <a:pPr marL="742950" lvl="1" indent="-285750">
              <a:lnSpc>
                <a:spcPct val="90000"/>
              </a:lnSpc>
              <a:spcAft>
                <a:spcPts val="600"/>
              </a:spcAft>
              <a:buClr>
                <a:srgbClr val="333F48"/>
              </a:buClr>
              <a:buFont typeface="Century Gothic" panose="020B0502020202020204" pitchFamily="34" charset="0"/>
              <a:buChar char="•"/>
            </a:pPr>
            <a:r>
              <a:rPr lang="en-GB" sz="1400" dirty="0"/>
              <a:t>2 × VM600</a:t>
            </a:r>
            <a:r>
              <a:rPr lang="en-GB" sz="1400" baseline="30000" dirty="0"/>
              <a:t>Mk2</a:t>
            </a:r>
            <a:r>
              <a:rPr lang="en-GB" sz="1400" dirty="0"/>
              <a:t>/VM600 XMV16 modules</a:t>
            </a:r>
          </a:p>
          <a:p>
            <a:pPr marL="742950" lvl="1" indent="-285750">
              <a:lnSpc>
                <a:spcPct val="90000"/>
              </a:lnSpc>
              <a:spcAft>
                <a:spcPts val="600"/>
              </a:spcAft>
              <a:buClr>
                <a:srgbClr val="333F48"/>
              </a:buClr>
              <a:buFont typeface="Century Gothic" panose="020B0502020202020204" pitchFamily="34" charset="0"/>
              <a:buChar char="•"/>
            </a:pPr>
            <a:r>
              <a:rPr lang="en-GB" sz="1400" dirty="0" err="1"/>
              <a:t>VibroSight</a:t>
            </a:r>
            <a:r>
              <a:rPr lang="en-GB" sz="1400" baseline="30000" dirty="0"/>
              <a:t>®</a:t>
            </a:r>
            <a:r>
              <a:rPr lang="en-GB" sz="1400" dirty="0"/>
              <a:t> software with</a:t>
            </a:r>
            <a:br>
              <a:rPr lang="en-GB" sz="1400" dirty="0"/>
            </a:br>
            <a:r>
              <a:rPr lang="en-GB" sz="1400" dirty="0"/>
              <a:t>Hydro air-gap monitoring package</a:t>
            </a:r>
          </a:p>
          <a:p>
            <a:pPr marL="285750" indent="-285750">
              <a:lnSpc>
                <a:spcPct val="90000"/>
              </a:lnSpc>
              <a:spcAft>
                <a:spcPts val="600"/>
              </a:spcAft>
              <a:buClr>
                <a:srgbClr val="333F48"/>
              </a:buClr>
              <a:buFont typeface="Century Gothic" panose="020B0502020202020204" pitchFamily="34" charset="0"/>
              <a:buChar char="•"/>
            </a:pPr>
            <a:endParaRPr lang="en-US" sz="1400" b="1" dirty="0"/>
          </a:p>
          <a:p>
            <a:pPr marL="285750" indent="-285750">
              <a:lnSpc>
                <a:spcPct val="90000"/>
              </a:lnSpc>
              <a:spcAft>
                <a:spcPts val="600"/>
              </a:spcAft>
              <a:buClr>
                <a:srgbClr val="333F48"/>
              </a:buClr>
              <a:buFont typeface="Century Gothic" panose="020B0502020202020204" pitchFamily="34" charset="0"/>
              <a:buChar char="•"/>
            </a:pPr>
            <a:r>
              <a:rPr lang="en-US" sz="1400" b="1" dirty="0"/>
              <a:t>Versatile and flexible:</a:t>
            </a:r>
            <a:r>
              <a:rPr lang="en-US" sz="1400" dirty="0"/>
              <a:t> Compatible with existing sensors (regardless of vendor) </a:t>
            </a:r>
          </a:p>
          <a:p>
            <a:pPr marL="285750" indent="-285750">
              <a:lnSpc>
                <a:spcPct val="90000"/>
              </a:lnSpc>
              <a:spcAft>
                <a:spcPts val="600"/>
              </a:spcAft>
              <a:buClr>
                <a:srgbClr val="333F48"/>
              </a:buClr>
              <a:buFont typeface="Century Gothic" panose="020B0502020202020204" pitchFamily="34" charset="0"/>
              <a:buChar char="•"/>
            </a:pPr>
            <a:endParaRPr lang="en-US" sz="1400" dirty="0"/>
          </a:p>
          <a:p>
            <a:pPr marL="285750" indent="-285750">
              <a:lnSpc>
                <a:spcPct val="90000"/>
              </a:lnSpc>
              <a:spcAft>
                <a:spcPts val="600"/>
              </a:spcAft>
              <a:buClr>
                <a:srgbClr val="333F48"/>
              </a:buClr>
              <a:buFont typeface="Century Gothic" panose="020B0502020202020204" pitchFamily="34" charset="0"/>
              <a:buChar char="•"/>
            </a:pPr>
            <a:r>
              <a:rPr lang="en-US" sz="1400" b="1" dirty="0"/>
              <a:t>Cost effective:</a:t>
            </a:r>
            <a:r>
              <a:rPr lang="en-US" sz="1400" dirty="0"/>
              <a:t> Distributed monitoring was an enabler and also reduced cabling costs</a:t>
            </a:r>
          </a:p>
        </p:txBody>
      </p:sp>
      <p:sp>
        <p:nvSpPr>
          <p:cNvPr id="2" name="Date Placeholder 1">
            <a:extLst>
              <a:ext uri="{FF2B5EF4-FFF2-40B4-BE49-F238E27FC236}">
                <a16:creationId xmlns:a16="http://schemas.microsoft.com/office/drawing/2014/main" id="{3997B813-40BD-4D49-8667-EBB0EAF62AD9}"/>
              </a:ext>
            </a:extLst>
          </p:cNvPr>
          <p:cNvSpPr>
            <a:spLocks noGrp="1"/>
          </p:cNvSpPr>
          <p:nvPr>
            <p:ph type="dt" sz="half" idx="10"/>
          </p:nvPr>
        </p:nvSpPr>
        <p:spPr>
          <a:xfrm>
            <a:off x="540000" y="6541428"/>
            <a:ext cx="1080000" cy="123111"/>
          </a:xfrm>
        </p:spPr>
        <p:txBody>
          <a:bodyPr vert="horz" lIns="0" tIns="0" rIns="0" bIns="0" rtlCol="0" anchor="ctr">
            <a:normAutofit/>
          </a:bodyPr>
          <a:lstStyle/>
          <a:p>
            <a:pPr>
              <a:spcAft>
                <a:spcPts val="600"/>
              </a:spcAft>
            </a:pPr>
            <a:fld id="{7923B427-1173-4B1A-A3A0-C0E97A6E6070}" type="datetime4">
              <a:rPr lang="en-GB" smtClean="0"/>
              <a:pPr>
                <a:spcAft>
                  <a:spcPts val="600"/>
                </a:spcAft>
              </a:pPr>
              <a:t>02 May 2022</a:t>
            </a:fld>
            <a:endParaRPr lang="en-GB"/>
          </a:p>
        </p:txBody>
      </p:sp>
      <p:sp>
        <p:nvSpPr>
          <p:cNvPr id="3" name="Slide Number Placeholder 2">
            <a:extLst>
              <a:ext uri="{FF2B5EF4-FFF2-40B4-BE49-F238E27FC236}">
                <a16:creationId xmlns:a16="http://schemas.microsoft.com/office/drawing/2014/main" id="{54E4A37A-C0B3-497B-AC24-ABB045581437}"/>
              </a:ext>
            </a:extLst>
          </p:cNvPr>
          <p:cNvSpPr>
            <a:spLocks noGrp="1"/>
          </p:cNvSpPr>
          <p:nvPr>
            <p:ph type="sldNum" sz="quarter" idx="12"/>
          </p:nvPr>
        </p:nvSpPr>
        <p:spPr>
          <a:xfrm>
            <a:off x="71925" y="6363316"/>
            <a:ext cx="360000" cy="123111"/>
          </a:xfrm>
        </p:spPr>
        <p:txBody>
          <a:bodyPr vert="horz" lIns="0" tIns="0" rIns="0" bIns="0" rtlCol="0" anchor="ctr">
            <a:normAutofit/>
          </a:bodyPr>
          <a:lstStyle/>
          <a:p>
            <a:pPr>
              <a:spcAft>
                <a:spcPts val="600"/>
              </a:spcAft>
            </a:pPr>
            <a:fld id="{240553F3-40B0-4BFA-8684-D942AF6EAA45}" type="slidenum">
              <a:rPr lang="en-GB" smtClean="0"/>
              <a:pPr>
                <a:spcAft>
                  <a:spcPts val="600"/>
                </a:spcAft>
              </a:pPr>
              <a:t>25</a:t>
            </a:fld>
            <a:endParaRPr lang="en-GB"/>
          </a:p>
        </p:txBody>
      </p:sp>
      <p:sp>
        <p:nvSpPr>
          <p:cNvPr id="4" name="Title 3">
            <a:extLst>
              <a:ext uri="{FF2B5EF4-FFF2-40B4-BE49-F238E27FC236}">
                <a16:creationId xmlns:a16="http://schemas.microsoft.com/office/drawing/2014/main" id="{A6790501-1085-4556-92CC-F50A6F4E7412}"/>
              </a:ext>
            </a:extLst>
          </p:cNvPr>
          <p:cNvSpPr>
            <a:spLocks noGrp="1"/>
          </p:cNvSpPr>
          <p:nvPr>
            <p:ph type="title"/>
          </p:nvPr>
        </p:nvSpPr>
        <p:spPr>
          <a:xfrm>
            <a:off x="539997" y="450000"/>
            <a:ext cx="11172577" cy="680400"/>
          </a:xfrm>
        </p:spPr>
        <p:txBody>
          <a:bodyPr vert="horz" lIns="0" tIns="0" rIns="0" bIns="0" rtlCol="0" anchor="t">
            <a:normAutofit/>
          </a:bodyPr>
          <a:lstStyle/>
          <a:p>
            <a:r>
              <a:rPr lang="en-IN" dirty="0"/>
              <a:t>Case study 1: Hydropower</a:t>
            </a:r>
          </a:p>
        </p:txBody>
      </p:sp>
      <p:sp>
        <p:nvSpPr>
          <p:cNvPr id="5" name="Text Placeholder 4">
            <a:extLst>
              <a:ext uri="{FF2B5EF4-FFF2-40B4-BE49-F238E27FC236}">
                <a16:creationId xmlns:a16="http://schemas.microsoft.com/office/drawing/2014/main" id="{FA8AF4AE-3120-4512-A492-F0B2B3521556}"/>
              </a:ext>
            </a:extLst>
          </p:cNvPr>
          <p:cNvSpPr>
            <a:spLocks noGrp="1"/>
          </p:cNvSpPr>
          <p:nvPr>
            <p:ph type="body" sz="half" idx="2"/>
          </p:nvPr>
        </p:nvSpPr>
        <p:spPr>
          <a:xfrm>
            <a:off x="539999" y="842400"/>
            <a:ext cx="11172576" cy="288000"/>
          </a:xfrm>
        </p:spPr>
        <p:txBody>
          <a:bodyPr vert="horz" lIns="0" tIns="0" rIns="0" bIns="0" rtlCol="0">
            <a:normAutofit/>
          </a:bodyPr>
          <a:lstStyle/>
          <a:p>
            <a:r>
              <a:rPr lang="en-US" b="1" kern="1200" dirty="0">
                <a:latin typeface="+mn-lt"/>
                <a:ea typeface="+mn-ea"/>
                <a:cs typeface="+mn-cs"/>
              </a:rPr>
              <a:t>Columbia Power – Arrow Lake project</a:t>
            </a:r>
          </a:p>
        </p:txBody>
      </p:sp>
      <p:pic>
        <p:nvPicPr>
          <p:cNvPr id="11" name="Picture 3">
            <a:extLst>
              <a:ext uri="{FF2B5EF4-FFF2-40B4-BE49-F238E27FC236}">
                <a16:creationId xmlns:a16="http://schemas.microsoft.com/office/drawing/2014/main" id="{8E75C864-6362-4363-8157-2348808BDC73}"/>
              </a:ext>
            </a:extLst>
          </p:cNvPr>
          <p:cNvPicPr>
            <a:picLocks noChangeAspect="1" noChangeArrowheads="1"/>
          </p:cNvPicPr>
          <p:nvPr/>
        </p:nvPicPr>
        <p:blipFill>
          <a:blip r:embed="rId3" cstate="print"/>
          <a:stretch>
            <a:fillRect/>
          </a:stretch>
        </p:blipFill>
        <p:spPr>
          <a:xfrm>
            <a:off x="7483538" y="530727"/>
            <a:ext cx="2095500" cy="1394460"/>
          </a:xfrm>
          <a:prstGeom prst="rect">
            <a:avLst/>
          </a:prstGeom>
          <a:noFill/>
          <a:ln>
            <a:noFill/>
          </a:ln>
        </p:spPr>
      </p:pic>
      <p:pic>
        <p:nvPicPr>
          <p:cNvPr id="8" name="Picture 7">
            <a:extLst>
              <a:ext uri="{FF2B5EF4-FFF2-40B4-BE49-F238E27FC236}">
                <a16:creationId xmlns:a16="http://schemas.microsoft.com/office/drawing/2014/main" id="{665BF5AE-7831-C5C0-9E9A-EBEA6EA77080}"/>
              </a:ext>
            </a:extLst>
          </p:cNvPr>
          <p:cNvPicPr>
            <a:picLocks noChangeAspect="1"/>
          </p:cNvPicPr>
          <p:nvPr/>
        </p:nvPicPr>
        <p:blipFill>
          <a:blip r:embed="rId4"/>
          <a:stretch>
            <a:fillRect/>
          </a:stretch>
        </p:blipFill>
        <p:spPr>
          <a:xfrm>
            <a:off x="5439550" y="1699769"/>
            <a:ext cx="5991225" cy="4181475"/>
          </a:xfrm>
          <a:prstGeom prst="rect">
            <a:avLst/>
          </a:prstGeom>
        </p:spPr>
      </p:pic>
    </p:spTree>
    <p:extLst>
      <p:ext uri="{BB962C8B-B14F-4D97-AF65-F5344CB8AC3E}">
        <p14:creationId xmlns:p14="http://schemas.microsoft.com/office/powerpoint/2010/main" val="344896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6CE248-6632-479C-A3BA-1EE777C88DCC}"/>
              </a:ext>
            </a:extLst>
          </p:cNvPr>
          <p:cNvSpPr>
            <a:spLocks noGrp="1"/>
          </p:cNvSpPr>
          <p:nvPr>
            <p:ph type="dt" sz="half" idx="10"/>
          </p:nvPr>
        </p:nvSpPr>
        <p:spPr/>
        <p:txBody>
          <a:bodyPr/>
          <a:lstStyle/>
          <a:p>
            <a:fld id="{081EE6ED-0A20-4679-AA37-8A7498A1E55C}" type="datetime4">
              <a:rPr lang="en-GB" smtClean="0"/>
              <a:t>02 May 2022</a:t>
            </a:fld>
            <a:endParaRPr lang="en-GB"/>
          </a:p>
        </p:txBody>
      </p:sp>
      <p:sp>
        <p:nvSpPr>
          <p:cNvPr id="4" name="Slide Number Placeholder 3">
            <a:extLst>
              <a:ext uri="{FF2B5EF4-FFF2-40B4-BE49-F238E27FC236}">
                <a16:creationId xmlns:a16="http://schemas.microsoft.com/office/drawing/2014/main" id="{6FB1ADF2-0CB4-4FD3-AA40-0E354D79D7D5}"/>
              </a:ext>
            </a:extLst>
          </p:cNvPr>
          <p:cNvSpPr>
            <a:spLocks noGrp="1"/>
          </p:cNvSpPr>
          <p:nvPr>
            <p:ph type="sldNum" sz="quarter" idx="12"/>
          </p:nvPr>
        </p:nvSpPr>
        <p:spPr/>
        <p:txBody>
          <a:bodyPr/>
          <a:lstStyle/>
          <a:p>
            <a:fld id="{240553F3-40B0-4BFA-8684-D942AF6EAA45}" type="slidenum">
              <a:rPr lang="en-GB" smtClean="0"/>
              <a:t>26</a:t>
            </a:fld>
            <a:endParaRPr lang="en-GB"/>
          </a:p>
        </p:txBody>
      </p:sp>
      <p:sp>
        <p:nvSpPr>
          <p:cNvPr id="6" name="Title 5">
            <a:extLst>
              <a:ext uri="{FF2B5EF4-FFF2-40B4-BE49-F238E27FC236}">
                <a16:creationId xmlns:a16="http://schemas.microsoft.com/office/drawing/2014/main" id="{8062E22D-AF94-40C9-9264-9EC9CC97CBB5}"/>
              </a:ext>
            </a:extLst>
          </p:cNvPr>
          <p:cNvSpPr>
            <a:spLocks noGrp="1"/>
          </p:cNvSpPr>
          <p:nvPr>
            <p:ph type="title"/>
          </p:nvPr>
        </p:nvSpPr>
        <p:spPr/>
        <p:txBody>
          <a:bodyPr/>
          <a:lstStyle/>
          <a:p>
            <a:r>
              <a:rPr lang="en-IN" dirty="0"/>
              <a:t>Case study 2: Oil &amp; Gas mid-stream</a:t>
            </a:r>
          </a:p>
        </p:txBody>
      </p:sp>
      <p:sp>
        <p:nvSpPr>
          <p:cNvPr id="7" name="Text Placeholder 6">
            <a:extLst>
              <a:ext uri="{FF2B5EF4-FFF2-40B4-BE49-F238E27FC236}">
                <a16:creationId xmlns:a16="http://schemas.microsoft.com/office/drawing/2014/main" id="{36490EE9-E7CB-4970-A9B2-0621992F5C03}"/>
              </a:ext>
            </a:extLst>
          </p:cNvPr>
          <p:cNvSpPr>
            <a:spLocks noGrp="1"/>
          </p:cNvSpPr>
          <p:nvPr>
            <p:ph type="body" sz="half" idx="2"/>
          </p:nvPr>
        </p:nvSpPr>
        <p:spPr/>
        <p:txBody>
          <a:bodyPr/>
          <a:lstStyle/>
          <a:p>
            <a:r>
              <a:rPr lang="en-IN" dirty="0"/>
              <a:t>Compressor stations</a:t>
            </a:r>
          </a:p>
        </p:txBody>
      </p:sp>
      <p:sp>
        <p:nvSpPr>
          <p:cNvPr id="9" name="TextBox 8">
            <a:extLst>
              <a:ext uri="{FF2B5EF4-FFF2-40B4-BE49-F238E27FC236}">
                <a16:creationId xmlns:a16="http://schemas.microsoft.com/office/drawing/2014/main" id="{8429D2F5-A47D-41D4-A91C-AC64FD420654}"/>
              </a:ext>
            </a:extLst>
          </p:cNvPr>
          <p:cNvSpPr txBox="1"/>
          <p:nvPr/>
        </p:nvSpPr>
        <p:spPr>
          <a:xfrm>
            <a:off x="654148" y="1238383"/>
            <a:ext cx="9701963" cy="1938992"/>
          </a:xfrm>
          <a:prstGeom prst="rect">
            <a:avLst/>
          </a:prstGeom>
          <a:noFill/>
        </p:spPr>
        <p:txBody>
          <a:bodyPr wrap="square">
            <a:spAutoFit/>
          </a:bodyPr>
          <a:lstStyle/>
          <a:p>
            <a:pPr marL="285750" indent="-285750">
              <a:buClr>
                <a:srgbClr val="C4D600"/>
              </a:buClr>
              <a:buFont typeface="Century Gothic" panose="020B0502020202020204" pitchFamily="34" charset="0"/>
              <a:buChar char="•"/>
            </a:pPr>
            <a:r>
              <a:rPr lang="en-GB" sz="1200" dirty="0"/>
              <a:t>TransCanada Pipeline (TCPL) operates &gt;9,000 km of natural gas pipelines in North America</a:t>
            </a:r>
          </a:p>
          <a:p>
            <a:pPr marL="285750" indent="-285750">
              <a:buClr>
                <a:srgbClr val="C4D600"/>
              </a:buClr>
              <a:buFont typeface="Century Gothic" panose="020B0502020202020204" pitchFamily="34" charset="0"/>
              <a:buChar char="•"/>
            </a:pPr>
            <a:endParaRPr lang="en-US" sz="1200" dirty="0"/>
          </a:p>
          <a:p>
            <a:pPr marL="285750" indent="-285750">
              <a:buClr>
                <a:srgbClr val="C4D600"/>
              </a:buClr>
              <a:buFont typeface="Century Gothic" panose="020B0502020202020204" pitchFamily="34" charset="0"/>
              <a:buChar char="•"/>
            </a:pPr>
            <a:r>
              <a:rPr lang="en-US" sz="1200" dirty="0" err="1"/>
              <a:t>VibroSmart</a:t>
            </a:r>
            <a:r>
              <a:rPr lang="en-US" sz="1200" baseline="30000" dirty="0"/>
              <a:t>®</a:t>
            </a:r>
            <a:r>
              <a:rPr lang="en-US" sz="1200" dirty="0"/>
              <a:t> vibration and combustion monitoring solution</a:t>
            </a:r>
          </a:p>
          <a:p>
            <a:pPr marL="285750" indent="-285750">
              <a:buClr>
                <a:srgbClr val="C4D600"/>
              </a:buClr>
              <a:buFont typeface="Century Gothic" panose="020B0502020202020204" pitchFamily="34" charset="0"/>
              <a:buChar char="•"/>
            </a:pPr>
            <a:endParaRPr lang="en-US" sz="1200" dirty="0"/>
          </a:p>
          <a:p>
            <a:pPr marL="285750" indent="-285750">
              <a:buClr>
                <a:srgbClr val="C4D600"/>
              </a:buClr>
              <a:buFont typeface="Century Gothic" panose="020B0502020202020204" pitchFamily="34" charset="0"/>
              <a:buChar char="•"/>
            </a:pPr>
            <a:r>
              <a:rPr lang="en-US" sz="1200" dirty="0"/>
              <a:t>Typical equipment for each compressor unit includes: </a:t>
            </a:r>
          </a:p>
          <a:p>
            <a:pPr marL="742950" lvl="1" indent="-285750">
              <a:buClr>
                <a:srgbClr val="C4D600"/>
              </a:buClr>
              <a:buFont typeface="Century Gothic" panose="020B0502020202020204" pitchFamily="34" charset="0"/>
              <a:buChar char="•"/>
            </a:pPr>
            <a:r>
              <a:rPr lang="en-US" sz="1200" dirty="0"/>
              <a:t>6 to 8 </a:t>
            </a:r>
            <a:r>
              <a:rPr lang="en-US" sz="1200" dirty="0" err="1"/>
              <a:t>VibroSmart</a:t>
            </a:r>
            <a:r>
              <a:rPr lang="en-US" sz="1200" baseline="30000" dirty="0"/>
              <a:t>®</a:t>
            </a:r>
            <a:r>
              <a:rPr lang="en-US" sz="1200" dirty="0"/>
              <a:t> modules (VSV30x and VSI010)</a:t>
            </a:r>
          </a:p>
          <a:p>
            <a:pPr marL="742950" lvl="1" indent="-285750">
              <a:buClr>
                <a:srgbClr val="C4D600"/>
              </a:buClr>
              <a:buFont typeface="Century Gothic" panose="020B0502020202020204" pitchFamily="34" charset="0"/>
              <a:buChar char="•"/>
            </a:pPr>
            <a:r>
              <a:rPr lang="en-US" sz="1200" dirty="0"/>
              <a:t>Accessories (GSI127 galvanic separation unit and VSA004 BNC patch panels)</a:t>
            </a:r>
          </a:p>
          <a:p>
            <a:pPr marL="285750" indent="-285750">
              <a:buClr>
                <a:srgbClr val="C4D600"/>
              </a:buClr>
              <a:buFont typeface="Century Gothic" panose="020B0502020202020204" pitchFamily="34" charset="0"/>
              <a:buChar char="•"/>
            </a:pPr>
            <a:endParaRPr lang="en-US" sz="1200" dirty="0"/>
          </a:p>
          <a:p>
            <a:pPr marL="285750" indent="-285750">
              <a:buClr>
                <a:srgbClr val="C4D600"/>
              </a:buClr>
              <a:buFont typeface="Century Gothic" panose="020B0502020202020204" pitchFamily="34" charset="0"/>
              <a:buChar char="•"/>
            </a:pPr>
            <a:r>
              <a:rPr lang="en-US" sz="1200" dirty="0" err="1"/>
              <a:t>VibroSmart</a:t>
            </a:r>
            <a:r>
              <a:rPr lang="en-US" sz="1200" baseline="30000" dirty="0"/>
              <a:t>®</a:t>
            </a:r>
            <a:r>
              <a:rPr lang="en-US" sz="1200" dirty="0"/>
              <a:t> is standard-fit on all future TCPL compressor station upgrades</a:t>
            </a:r>
          </a:p>
          <a:p>
            <a:pPr marL="742950" lvl="1" indent="-285750">
              <a:buClr>
                <a:srgbClr val="C4D600"/>
              </a:buClr>
              <a:buFont typeface="Century Gothic" panose="020B0502020202020204" pitchFamily="34" charset="0"/>
              <a:buChar char="•"/>
            </a:pPr>
            <a:endParaRPr lang="en-US" sz="1200" dirty="0"/>
          </a:p>
        </p:txBody>
      </p:sp>
      <p:pic>
        <p:nvPicPr>
          <p:cNvPr id="10" name="Picture 2" descr="Résultat de recherche d'images pour &quot;transcanada pipeline logo&quot;">
            <a:extLst>
              <a:ext uri="{FF2B5EF4-FFF2-40B4-BE49-F238E27FC236}">
                <a16:creationId xmlns:a16="http://schemas.microsoft.com/office/drawing/2014/main" id="{43AA7EF2-72C9-47D6-9711-637D70CA3D33}"/>
              </a:ext>
            </a:extLst>
          </p:cNvPr>
          <p:cNvPicPr>
            <a:picLocks noChangeAspect="1" noChangeArrowheads="1"/>
          </p:cNvPicPr>
          <p:nvPr/>
        </p:nvPicPr>
        <p:blipFill>
          <a:blip r:embed="rId3" cstate="print"/>
          <a:stretch>
            <a:fillRect/>
          </a:stretch>
        </p:blipFill>
        <p:spPr>
          <a:xfrm>
            <a:off x="9147075" y="551639"/>
            <a:ext cx="2240500" cy="532952"/>
          </a:xfrm>
          <a:prstGeom prst="rect">
            <a:avLst/>
          </a:prstGeom>
          <a:noFill/>
          <a:ln>
            <a:noFill/>
          </a:ln>
        </p:spPr>
      </p:pic>
      <p:pic>
        <p:nvPicPr>
          <p:cNvPr id="11" name="Picture Placeholder 8" descr="TCPL compressor station.png">
            <a:extLst>
              <a:ext uri="{FF2B5EF4-FFF2-40B4-BE49-F238E27FC236}">
                <a16:creationId xmlns:a16="http://schemas.microsoft.com/office/drawing/2014/main" id="{F6E50CA5-4BA6-49E1-977B-13AC007FB62D}"/>
              </a:ext>
            </a:extLst>
          </p:cNvPr>
          <p:cNvPicPr>
            <a:picLocks noChangeAspect="1"/>
          </p:cNvPicPr>
          <p:nvPr/>
        </p:nvPicPr>
        <p:blipFill>
          <a:blip r:embed="rId4" cstate="print"/>
          <a:srcRect l="1264" r="1264"/>
          <a:stretch>
            <a:fillRect/>
          </a:stretch>
        </p:blipFill>
        <p:spPr>
          <a:xfrm>
            <a:off x="9147075" y="1266739"/>
            <a:ext cx="2390775" cy="1684338"/>
          </a:xfrm>
          <a:prstGeom prst="rect">
            <a:avLst/>
          </a:prstGeom>
        </p:spPr>
      </p:pic>
      <p:sp>
        <p:nvSpPr>
          <p:cNvPr id="12" name="Text Placeholder 6">
            <a:extLst>
              <a:ext uri="{FF2B5EF4-FFF2-40B4-BE49-F238E27FC236}">
                <a16:creationId xmlns:a16="http://schemas.microsoft.com/office/drawing/2014/main" id="{C27573C5-39C3-43A7-B0B3-00D348CF927C}"/>
              </a:ext>
            </a:extLst>
          </p:cNvPr>
          <p:cNvSpPr txBox="1">
            <a:spLocks/>
          </p:cNvSpPr>
          <p:nvPr/>
        </p:nvSpPr>
        <p:spPr>
          <a:xfrm>
            <a:off x="539999" y="3300293"/>
            <a:ext cx="11172576"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IN" dirty="0"/>
              <a:t>Differentiators</a:t>
            </a:r>
          </a:p>
        </p:txBody>
      </p:sp>
      <p:sp>
        <p:nvSpPr>
          <p:cNvPr id="14" name="TextBox 13">
            <a:extLst>
              <a:ext uri="{FF2B5EF4-FFF2-40B4-BE49-F238E27FC236}">
                <a16:creationId xmlns:a16="http://schemas.microsoft.com/office/drawing/2014/main" id="{A788FB36-9EA0-4193-A2AE-98AB2336100A}"/>
              </a:ext>
            </a:extLst>
          </p:cNvPr>
          <p:cNvSpPr txBox="1"/>
          <p:nvPr/>
        </p:nvSpPr>
        <p:spPr>
          <a:xfrm>
            <a:off x="654148" y="3664206"/>
            <a:ext cx="7771395" cy="2308324"/>
          </a:xfrm>
          <a:prstGeom prst="rect">
            <a:avLst/>
          </a:prstGeom>
          <a:noFill/>
        </p:spPr>
        <p:txBody>
          <a:bodyPr wrap="square">
            <a:spAutoFit/>
          </a:bodyPr>
          <a:lstStyle/>
          <a:p>
            <a:pPr marL="285750" indent="-285750">
              <a:buClr>
                <a:srgbClr val="C4D600"/>
              </a:buClr>
              <a:buFont typeface="Century Gothic" panose="020B0502020202020204" pitchFamily="34" charset="0"/>
              <a:buChar char="•"/>
            </a:pPr>
            <a:r>
              <a:rPr lang="en-US" sz="1200" b="1" dirty="0"/>
              <a:t>Ease of integration: </a:t>
            </a:r>
            <a:r>
              <a:rPr lang="en-US" sz="1200" dirty="0"/>
              <a:t>TCPL is upgrading their control system to Siemens PLC</a:t>
            </a:r>
            <a:br>
              <a:rPr lang="en-US" sz="1200" dirty="0"/>
            </a:br>
            <a:r>
              <a:rPr lang="en-US" sz="1200" dirty="0"/>
              <a:t>(</a:t>
            </a:r>
            <a:r>
              <a:rPr lang="en-US" sz="1200" dirty="0" err="1"/>
              <a:t>VibroSmart</a:t>
            </a:r>
            <a:r>
              <a:rPr lang="en-US" sz="1200" baseline="30000" dirty="0"/>
              <a:t>® </a:t>
            </a:r>
            <a:r>
              <a:rPr lang="en-US" sz="1200" dirty="0"/>
              <a:t>offers straightforward integration into Siemens PLC)</a:t>
            </a:r>
          </a:p>
          <a:p>
            <a:pPr marL="800100" lvl="1" indent="-342900">
              <a:buClr>
                <a:srgbClr val="C4D600"/>
              </a:buClr>
              <a:buSzPct val="75000"/>
              <a:buFont typeface="Century Gothic" panose="020B0502020202020204" pitchFamily="34" charset="0"/>
              <a:buChar char="•"/>
            </a:pPr>
            <a:endParaRPr lang="en-US" sz="1200" dirty="0"/>
          </a:p>
          <a:p>
            <a:pPr marL="285750" indent="-285750">
              <a:buClr>
                <a:srgbClr val="C4D600"/>
              </a:buClr>
              <a:buFont typeface="Century Gothic" panose="020B0502020202020204" pitchFamily="34" charset="0"/>
              <a:buChar char="•"/>
            </a:pPr>
            <a:r>
              <a:rPr lang="en-US" sz="1200" b="1" dirty="0"/>
              <a:t>One-stop shopping: </a:t>
            </a:r>
            <a:r>
              <a:rPr lang="en-US" sz="1200" dirty="0"/>
              <a:t>Single-source provider for high-temperature sensors for vibration and combustion monitoring, monitoring systems and software</a:t>
            </a:r>
          </a:p>
          <a:p>
            <a:pPr marL="285750" indent="-285750">
              <a:buClr>
                <a:srgbClr val="C4D600"/>
              </a:buClr>
              <a:buFont typeface="Century Gothic" panose="020B0502020202020204" pitchFamily="34" charset="0"/>
              <a:buChar char="•"/>
            </a:pPr>
            <a:r>
              <a:rPr lang="en-US" sz="1200" dirty="0"/>
              <a:t> </a:t>
            </a:r>
          </a:p>
          <a:p>
            <a:pPr marL="285750" indent="-285750">
              <a:buClr>
                <a:srgbClr val="C4D600"/>
              </a:buClr>
              <a:buFont typeface="Century Gothic" panose="020B0502020202020204" pitchFamily="34" charset="0"/>
              <a:buChar char="•"/>
            </a:pPr>
            <a:r>
              <a:rPr lang="en-US" sz="1200" b="1" dirty="0"/>
              <a:t>Straightforward upgrade: </a:t>
            </a:r>
            <a:r>
              <a:rPr lang="en-US" sz="1200" dirty="0"/>
              <a:t>Efficient</a:t>
            </a:r>
            <a:r>
              <a:rPr lang="en-US" sz="1200" b="1" dirty="0"/>
              <a:t> </a:t>
            </a:r>
            <a:r>
              <a:rPr lang="en-US" sz="1200" dirty="0"/>
              <a:t>replacement for 3300 series monitoring systems</a:t>
            </a:r>
          </a:p>
          <a:p>
            <a:pPr marL="285750" indent="-285750">
              <a:buClr>
                <a:srgbClr val="C4D600"/>
              </a:buClr>
              <a:buFont typeface="Century Gothic" panose="020B0502020202020204" pitchFamily="34" charset="0"/>
              <a:buChar char="•"/>
            </a:pPr>
            <a:endParaRPr lang="en-US" sz="1200" dirty="0"/>
          </a:p>
          <a:p>
            <a:pPr marL="285750" indent="-285750">
              <a:buClr>
                <a:srgbClr val="C4D600"/>
              </a:buClr>
              <a:buFont typeface="Century Gothic" panose="020B0502020202020204" pitchFamily="34" charset="0"/>
              <a:buChar char="•"/>
            </a:pPr>
            <a:r>
              <a:rPr lang="en-US" sz="1200" b="1" dirty="0"/>
              <a:t>Performance:</a:t>
            </a:r>
            <a:r>
              <a:rPr lang="en-US" sz="1200" dirty="0"/>
              <a:t> </a:t>
            </a:r>
            <a:r>
              <a:rPr lang="en-US" sz="1200" dirty="0" err="1"/>
              <a:t>VibroSmart</a:t>
            </a:r>
            <a:r>
              <a:rPr lang="en-US" sz="1200" baseline="30000" dirty="0"/>
              <a:t>®</a:t>
            </a:r>
            <a:r>
              <a:rPr lang="en-US" sz="1200" dirty="0"/>
              <a:t> is the only distributed monitoring system that can extract 5 frequency bands for combustion monitoring</a:t>
            </a:r>
          </a:p>
          <a:p>
            <a:pPr marL="285750" indent="-285750">
              <a:buClr>
                <a:srgbClr val="C4D600"/>
              </a:buClr>
              <a:buFont typeface="Century Gothic" panose="020B0502020202020204" pitchFamily="34" charset="0"/>
              <a:buChar char="•"/>
            </a:pPr>
            <a:endParaRPr lang="en-US" sz="1200" dirty="0"/>
          </a:p>
          <a:p>
            <a:pPr marL="285750" indent="-285750">
              <a:buClr>
                <a:srgbClr val="C4D600"/>
              </a:buClr>
              <a:buFont typeface="Century Gothic" panose="020B0502020202020204" pitchFamily="34" charset="0"/>
              <a:buChar char="•"/>
            </a:pPr>
            <a:r>
              <a:rPr lang="en-US" sz="1200" b="1" dirty="0"/>
              <a:t>Service and support: </a:t>
            </a:r>
            <a:r>
              <a:rPr lang="en-US" sz="1200" dirty="0"/>
              <a:t>Local support from </a:t>
            </a:r>
            <a:r>
              <a:rPr lang="en-US" sz="1200" dirty="0" err="1"/>
              <a:t>Meggitt’s</a:t>
            </a:r>
            <a:r>
              <a:rPr lang="en-US" sz="1200" dirty="0"/>
              <a:t> Canada office</a:t>
            </a:r>
          </a:p>
        </p:txBody>
      </p:sp>
      <p:pic>
        <p:nvPicPr>
          <p:cNvPr id="15" name="Picture 2" descr="S:\Customers &amp; Projects\TransCanada PipeLines\Burton Creek\03_Technical\DB\2014-04-03\Screen Shots\Comparison at Operating.JPG">
            <a:extLst>
              <a:ext uri="{FF2B5EF4-FFF2-40B4-BE49-F238E27FC236}">
                <a16:creationId xmlns:a16="http://schemas.microsoft.com/office/drawing/2014/main" id="{0312EF4B-BA3F-4266-A32F-D3CACF01BBA1}"/>
              </a:ext>
            </a:extLst>
          </p:cNvPr>
          <p:cNvPicPr>
            <a:picLocks noChangeAspect="1" noChangeArrowheads="1"/>
          </p:cNvPicPr>
          <p:nvPr/>
        </p:nvPicPr>
        <p:blipFill>
          <a:blip r:embed="rId5" cstate="print"/>
          <a:srcRect t="5968" b="5968"/>
          <a:stretch>
            <a:fillRect/>
          </a:stretch>
        </p:blipFill>
        <p:spPr bwMode="auto">
          <a:xfrm>
            <a:off x="9147074" y="3883704"/>
            <a:ext cx="2390775" cy="1684338"/>
          </a:xfrm>
          <a:prstGeom prst="rect">
            <a:avLst/>
          </a:prstGeom>
          <a:noFill/>
        </p:spPr>
      </p:pic>
    </p:spTree>
    <p:extLst>
      <p:ext uri="{BB962C8B-B14F-4D97-AF65-F5344CB8AC3E}">
        <p14:creationId xmlns:p14="http://schemas.microsoft.com/office/powerpoint/2010/main" val="280604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BIC - Logos">
            <a:extLst>
              <a:ext uri="{FF2B5EF4-FFF2-40B4-BE49-F238E27FC236}">
                <a16:creationId xmlns:a16="http://schemas.microsoft.com/office/drawing/2014/main" id="{CB250AD9-D77B-4C26-981C-18515A251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7962" y="0"/>
            <a:ext cx="1860332" cy="1395249"/>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F49ACE4E-C3ED-47A5-964C-A6C186680108}"/>
              </a:ext>
            </a:extLst>
          </p:cNvPr>
          <p:cNvSpPr>
            <a:spLocks noGrp="1"/>
          </p:cNvSpPr>
          <p:nvPr>
            <p:ph type="dt" sz="half" idx="10"/>
          </p:nvPr>
        </p:nvSpPr>
        <p:spPr/>
        <p:txBody>
          <a:bodyPr/>
          <a:lstStyle/>
          <a:p>
            <a:fld id="{081EE6ED-0A20-4679-AA37-8A7498A1E55C}" type="datetime4">
              <a:rPr lang="en-GB" smtClean="0"/>
              <a:t>02 May 2022</a:t>
            </a:fld>
            <a:endParaRPr lang="en-GB"/>
          </a:p>
        </p:txBody>
      </p:sp>
      <p:sp>
        <p:nvSpPr>
          <p:cNvPr id="4" name="Slide Number Placeholder 3">
            <a:extLst>
              <a:ext uri="{FF2B5EF4-FFF2-40B4-BE49-F238E27FC236}">
                <a16:creationId xmlns:a16="http://schemas.microsoft.com/office/drawing/2014/main" id="{C9C55666-E0FA-4ADC-B9C1-E1628509E8C7}"/>
              </a:ext>
            </a:extLst>
          </p:cNvPr>
          <p:cNvSpPr>
            <a:spLocks noGrp="1"/>
          </p:cNvSpPr>
          <p:nvPr>
            <p:ph type="sldNum" sz="quarter" idx="12"/>
          </p:nvPr>
        </p:nvSpPr>
        <p:spPr/>
        <p:txBody>
          <a:bodyPr/>
          <a:lstStyle/>
          <a:p>
            <a:fld id="{240553F3-40B0-4BFA-8684-D942AF6EAA45}" type="slidenum">
              <a:rPr lang="en-GB" smtClean="0"/>
              <a:t>27</a:t>
            </a:fld>
            <a:endParaRPr lang="en-GB"/>
          </a:p>
        </p:txBody>
      </p:sp>
      <p:sp>
        <p:nvSpPr>
          <p:cNvPr id="6" name="Title 5">
            <a:extLst>
              <a:ext uri="{FF2B5EF4-FFF2-40B4-BE49-F238E27FC236}">
                <a16:creationId xmlns:a16="http://schemas.microsoft.com/office/drawing/2014/main" id="{24CDDBD2-9BAD-4045-9C08-091FF0BA77C5}"/>
              </a:ext>
            </a:extLst>
          </p:cNvPr>
          <p:cNvSpPr>
            <a:spLocks noGrp="1"/>
          </p:cNvSpPr>
          <p:nvPr>
            <p:ph type="title"/>
          </p:nvPr>
        </p:nvSpPr>
        <p:spPr/>
        <p:txBody>
          <a:bodyPr/>
          <a:lstStyle/>
          <a:p>
            <a:r>
              <a:rPr lang="en-IN" dirty="0"/>
              <a:t>Case study 3: Petrochemical cooling tower</a:t>
            </a:r>
          </a:p>
        </p:txBody>
      </p:sp>
      <p:sp>
        <p:nvSpPr>
          <p:cNvPr id="7" name="Text Placeholder 6">
            <a:extLst>
              <a:ext uri="{FF2B5EF4-FFF2-40B4-BE49-F238E27FC236}">
                <a16:creationId xmlns:a16="http://schemas.microsoft.com/office/drawing/2014/main" id="{B6788098-4DE9-4DF6-BF6D-F7C0FD7ADDF9}"/>
              </a:ext>
            </a:extLst>
          </p:cNvPr>
          <p:cNvSpPr>
            <a:spLocks noGrp="1"/>
          </p:cNvSpPr>
          <p:nvPr>
            <p:ph type="body" sz="half" idx="2"/>
          </p:nvPr>
        </p:nvSpPr>
        <p:spPr/>
        <p:txBody>
          <a:bodyPr/>
          <a:lstStyle/>
          <a:p>
            <a:r>
              <a:rPr lang="en-IN" dirty="0"/>
              <a:t>SABIC</a:t>
            </a:r>
          </a:p>
        </p:txBody>
      </p:sp>
      <p:sp>
        <p:nvSpPr>
          <p:cNvPr id="9" name="TextBox 8">
            <a:extLst>
              <a:ext uri="{FF2B5EF4-FFF2-40B4-BE49-F238E27FC236}">
                <a16:creationId xmlns:a16="http://schemas.microsoft.com/office/drawing/2014/main" id="{96B923B5-470A-405E-B46F-A1084501AD96}"/>
              </a:ext>
            </a:extLst>
          </p:cNvPr>
          <p:cNvSpPr txBox="1"/>
          <p:nvPr/>
        </p:nvSpPr>
        <p:spPr>
          <a:xfrm>
            <a:off x="360884" y="1373700"/>
            <a:ext cx="3332431" cy="4401205"/>
          </a:xfrm>
          <a:prstGeom prst="rect">
            <a:avLst/>
          </a:prstGeom>
          <a:noFill/>
        </p:spPr>
        <p:txBody>
          <a:bodyPr wrap="square">
            <a:spAutoFit/>
          </a:bodyPr>
          <a:lstStyle/>
          <a:p>
            <a:pPr marL="285750" indent="-285750">
              <a:buClr>
                <a:srgbClr val="C4D600"/>
              </a:buClr>
              <a:buFont typeface="Century Gothic" panose="020B0502020202020204" pitchFamily="34" charset="0"/>
              <a:buChar char="•"/>
            </a:pPr>
            <a:r>
              <a:rPr lang="fr-CH" sz="1400" b="1" dirty="0" err="1">
                <a:solidFill>
                  <a:srgbClr val="333F48"/>
                </a:solidFill>
              </a:rPr>
              <a:t>Cooling</a:t>
            </a:r>
            <a:r>
              <a:rPr lang="fr-CH" sz="1400" b="1" dirty="0">
                <a:solidFill>
                  <a:srgbClr val="333F48"/>
                </a:solidFill>
              </a:rPr>
              <a:t> </a:t>
            </a:r>
            <a:r>
              <a:rPr lang="fr-CH" sz="1400" b="1" dirty="0" err="1">
                <a:solidFill>
                  <a:srgbClr val="333F48"/>
                </a:solidFill>
              </a:rPr>
              <a:t>tower</a:t>
            </a:r>
            <a:r>
              <a:rPr lang="fr-CH" sz="1400" b="1" dirty="0">
                <a:solidFill>
                  <a:srgbClr val="333F48"/>
                </a:solidFill>
              </a:rPr>
              <a:t> fans:</a:t>
            </a:r>
            <a:r>
              <a:rPr lang="en-GB" sz="1400" dirty="0">
                <a:solidFill>
                  <a:srgbClr val="333F48"/>
                </a:solidFill>
              </a:rPr>
              <a:t> </a:t>
            </a:r>
            <a:r>
              <a:rPr lang="fr-CH" sz="1400" dirty="0">
                <a:solidFill>
                  <a:srgbClr val="333F48"/>
                </a:solidFill>
                <a:ea typeface="MS Mincho"/>
                <a:cs typeface="Times New Roman"/>
              </a:rPr>
              <a:t>L</a:t>
            </a:r>
            <a:r>
              <a:rPr lang="x-none" sz="1400" dirty="0">
                <a:solidFill>
                  <a:srgbClr val="333F48"/>
                </a:solidFill>
              </a:rPr>
              <a:t>ow</a:t>
            </a:r>
            <a:r>
              <a:rPr lang="en-US" sz="1400" dirty="0">
                <a:solidFill>
                  <a:srgbClr val="333F48"/>
                </a:solidFill>
              </a:rPr>
              <a:t>-</a:t>
            </a:r>
            <a:r>
              <a:rPr lang="x-none" sz="1400" dirty="0">
                <a:solidFill>
                  <a:srgbClr val="333F48"/>
                </a:solidFill>
              </a:rPr>
              <a:t>speed </a:t>
            </a:r>
            <a:r>
              <a:rPr lang="en-US" sz="1400" dirty="0">
                <a:solidFill>
                  <a:srgbClr val="333F48"/>
                </a:solidFill>
              </a:rPr>
              <a:t>fans </a:t>
            </a:r>
            <a:r>
              <a:rPr lang="x-none" sz="1400" dirty="0">
                <a:solidFill>
                  <a:srgbClr val="333F48"/>
                </a:solidFill>
              </a:rPr>
              <a:t>equipped with variable speed drives (VSD) </a:t>
            </a:r>
            <a:r>
              <a:rPr lang="en-US" sz="1400" dirty="0">
                <a:solidFill>
                  <a:srgbClr val="333F48"/>
                </a:solidFill>
              </a:rPr>
              <a:t>to o</a:t>
            </a:r>
            <a:r>
              <a:rPr lang="x-none" sz="1400" dirty="0">
                <a:solidFill>
                  <a:srgbClr val="333F48"/>
                </a:solidFill>
              </a:rPr>
              <a:t>ptimi</a:t>
            </a:r>
            <a:r>
              <a:rPr lang="fr-CH" sz="1400" dirty="0">
                <a:solidFill>
                  <a:srgbClr val="333F48"/>
                </a:solidFill>
              </a:rPr>
              <a:t>se</a:t>
            </a:r>
            <a:r>
              <a:rPr lang="x-none" sz="1400" dirty="0">
                <a:solidFill>
                  <a:srgbClr val="333F48"/>
                </a:solidFill>
              </a:rPr>
              <a:t> performance</a:t>
            </a:r>
            <a:r>
              <a:rPr lang="fr-CH" sz="1400" dirty="0">
                <a:solidFill>
                  <a:srgbClr val="333F48"/>
                </a:solidFill>
              </a:rPr>
              <a:t> and </a:t>
            </a:r>
            <a:r>
              <a:rPr lang="fr-CH" sz="1400" dirty="0" err="1">
                <a:solidFill>
                  <a:srgbClr val="333F48"/>
                </a:solidFill>
              </a:rPr>
              <a:t>save</a:t>
            </a:r>
            <a:r>
              <a:rPr lang="fr-CH" sz="1400" dirty="0">
                <a:solidFill>
                  <a:srgbClr val="333F48"/>
                </a:solidFill>
              </a:rPr>
              <a:t> energy</a:t>
            </a:r>
          </a:p>
          <a:p>
            <a:pPr marL="285750" indent="-285750">
              <a:buClr>
                <a:srgbClr val="C4D600"/>
              </a:buClr>
              <a:buFont typeface="Century Gothic" panose="020B0502020202020204" pitchFamily="34" charset="0"/>
              <a:buChar char="•"/>
            </a:pPr>
            <a:endParaRPr lang="fr-CH" sz="1400" dirty="0">
              <a:solidFill>
                <a:srgbClr val="333F48"/>
              </a:solidFill>
            </a:endParaRPr>
          </a:p>
          <a:p>
            <a:pPr marL="285750" indent="-285750">
              <a:buClr>
                <a:srgbClr val="C4D600"/>
              </a:buClr>
              <a:buFont typeface="Century Gothic" panose="020B0502020202020204" pitchFamily="34" charset="0"/>
              <a:buChar char="•"/>
            </a:pPr>
            <a:r>
              <a:rPr lang="fr-CH" sz="1400" b="1" dirty="0">
                <a:solidFill>
                  <a:srgbClr val="333F48"/>
                </a:solidFill>
              </a:rPr>
              <a:t>Legal </a:t>
            </a:r>
            <a:r>
              <a:rPr lang="fr-CH" sz="1400" b="1" dirty="0" err="1">
                <a:solidFill>
                  <a:srgbClr val="333F48"/>
                </a:solidFill>
              </a:rPr>
              <a:t>requirement</a:t>
            </a:r>
            <a:r>
              <a:rPr lang="fr-CH" sz="1400" b="1" dirty="0">
                <a:solidFill>
                  <a:srgbClr val="333F48"/>
                </a:solidFill>
              </a:rPr>
              <a:t>: </a:t>
            </a:r>
            <a:r>
              <a:rPr lang="fr-CH" sz="1400" dirty="0">
                <a:solidFill>
                  <a:srgbClr val="333F48"/>
                </a:solidFill>
              </a:rPr>
              <a:t>Vibration monitoring </a:t>
            </a:r>
            <a:r>
              <a:rPr lang="fr-CH" sz="1400" dirty="0" err="1">
                <a:solidFill>
                  <a:srgbClr val="333F48"/>
                </a:solidFill>
              </a:rPr>
              <a:t>is</a:t>
            </a:r>
            <a:r>
              <a:rPr lang="fr-CH" sz="1400" dirty="0">
                <a:solidFill>
                  <a:srgbClr val="333F48"/>
                </a:solidFill>
              </a:rPr>
              <a:t> a </a:t>
            </a:r>
            <a:r>
              <a:rPr lang="fr-CH" sz="1400" dirty="0" err="1">
                <a:solidFill>
                  <a:srgbClr val="333F48"/>
                </a:solidFill>
              </a:rPr>
              <a:t>mandatory</a:t>
            </a:r>
            <a:r>
              <a:rPr lang="fr-CH" sz="1400" dirty="0">
                <a:solidFill>
                  <a:srgbClr val="333F48"/>
                </a:solidFill>
              </a:rPr>
              <a:t> </a:t>
            </a:r>
            <a:r>
              <a:rPr lang="fr-CH" sz="1400" dirty="0" err="1">
                <a:solidFill>
                  <a:srgbClr val="333F48"/>
                </a:solidFill>
              </a:rPr>
              <a:t>requirement</a:t>
            </a:r>
            <a:r>
              <a:rPr lang="fr-CH" sz="1400" dirty="0">
                <a:solidFill>
                  <a:srgbClr val="333F48"/>
                </a:solidFill>
              </a:rPr>
              <a:t> in </a:t>
            </a:r>
            <a:r>
              <a:rPr lang="fr-CH" sz="1400" dirty="0" err="1">
                <a:solidFill>
                  <a:srgbClr val="333F48"/>
                </a:solidFill>
              </a:rPr>
              <a:t>order</a:t>
            </a:r>
            <a:r>
              <a:rPr lang="fr-CH" sz="1400" dirty="0">
                <a:solidFill>
                  <a:srgbClr val="333F48"/>
                </a:solidFill>
              </a:rPr>
              <a:t> to </a:t>
            </a:r>
            <a:r>
              <a:rPr lang="fr-CH" sz="1400" dirty="0" err="1">
                <a:solidFill>
                  <a:srgbClr val="333F48"/>
                </a:solidFill>
              </a:rPr>
              <a:t>comply</a:t>
            </a:r>
            <a:r>
              <a:rPr lang="fr-CH" sz="1400" dirty="0">
                <a:solidFill>
                  <a:srgbClr val="333F48"/>
                </a:solidFill>
              </a:rPr>
              <a:t> </a:t>
            </a:r>
            <a:r>
              <a:rPr lang="fr-CH" sz="1400" dirty="0" err="1">
                <a:solidFill>
                  <a:srgbClr val="333F48"/>
                </a:solidFill>
              </a:rPr>
              <a:t>with</a:t>
            </a:r>
            <a:r>
              <a:rPr lang="fr-CH" sz="1400" dirty="0">
                <a:solidFill>
                  <a:srgbClr val="333F48"/>
                </a:solidFill>
              </a:rPr>
              <a:t> EU </a:t>
            </a:r>
            <a:r>
              <a:rPr lang="fr-CH" sz="1400" dirty="0" err="1">
                <a:solidFill>
                  <a:srgbClr val="333F48"/>
                </a:solidFill>
              </a:rPr>
              <a:t>machinery</a:t>
            </a:r>
            <a:r>
              <a:rPr lang="fr-CH" sz="1400" dirty="0">
                <a:solidFill>
                  <a:srgbClr val="333F48"/>
                </a:solidFill>
              </a:rPr>
              <a:t> directive</a:t>
            </a:r>
          </a:p>
          <a:p>
            <a:pPr marL="285750" indent="-285750">
              <a:buClr>
                <a:srgbClr val="C4D600"/>
              </a:buClr>
              <a:buFont typeface="Century Gothic" panose="020B0502020202020204" pitchFamily="34" charset="0"/>
              <a:buChar char="•"/>
            </a:pPr>
            <a:endParaRPr lang="fr-CH" sz="1400" dirty="0">
              <a:solidFill>
                <a:srgbClr val="333F48"/>
              </a:solidFill>
            </a:endParaRPr>
          </a:p>
          <a:p>
            <a:pPr marL="285750" indent="-285750">
              <a:buClr>
                <a:srgbClr val="C4D600"/>
              </a:buClr>
              <a:buFont typeface="Century Gothic" panose="020B0502020202020204" pitchFamily="34" charset="0"/>
              <a:buChar char="•"/>
            </a:pPr>
            <a:r>
              <a:rPr lang="en-US" sz="1400" b="1" dirty="0">
                <a:solidFill>
                  <a:srgbClr val="333F48"/>
                </a:solidFill>
              </a:rPr>
              <a:t>Flexible:</a:t>
            </a:r>
            <a:r>
              <a:rPr lang="en-US" sz="1400" dirty="0">
                <a:solidFill>
                  <a:srgbClr val="333F48"/>
                </a:solidFill>
              </a:rPr>
              <a:t> </a:t>
            </a:r>
            <a:r>
              <a:rPr lang="en-US" sz="1400" dirty="0" err="1">
                <a:solidFill>
                  <a:srgbClr val="333F48"/>
                </a:solidFill>
              </a:rPr>
              <a:t>VibroSmart</a:t>
            </a:r>
            <a:r>
              <a:rPr lang="en-US" sz="1400" baseline="30000" dirty="0">
                <a:solidFill>
                  <a:srgbClr val="333F48"/>
                </a:solidFill>
              </a:rPr>
              <a:t>®</a:t>
            </a:r>
            <a:r>
              <a:rPr lang="en-US" sz="1400" dirty="0">
                <a:solidFill>
                  <a:srgbClr val="333F48"/>
                </a:solidFill>
              </a:rPr>
              <a:t> VSV301 module’s adaptive monitoring and alarming capabilities are used to base the alarm and trip levels on the running speed</a:t>
            </a:r>
          </a:p>
          <a:p>
            <a:pPr marL="285750" indent="-285750">
              <a:buClr>
                <a:srgbClr val="C4D600"/>
              </a:buClr>
              <a:buFont typeface="Century Gothic" panose="020B0502020202020204" pitchFamily="34" charset="0"/>
              <a:buChar char="•"/>
            </a:pPr>
            <a:endParaRPr lang="en-US" sz="1400" dirty="0">
              <a:solidFill>
                <a:srgbClr val="333F48"/>
              </a:solidFill>
            </a:endParaRPr>
          </a:p>
          <a:p>
            <a:pPr marL="285750" indent="-285750">
              <a:buClr>
                <a:srgbClr val="C4D600"/>
              </a:buClr>
              <a:buFont typeface="Century Gothic" panose="020B0502020202020204" pitchFamily="34" charset="0"/>
              <a:buChar char="•"/>
            </a:pPr>
            <a:r>
              <a:rPr lang="en-US" sz="1400" b="1" dirty="0">
                <a:solidFill>
                  <a:srgbClr val="333F48"/>
                </a:solidFill>
              </a:rPr>
              <a:t>Scalable:</a:t>
            </a:r>
            <a:r>
              <a:rPr lang="en-US" sz="1400" dirty="0">
                <a:solidFill>
                  <a:srgbClr val="333F48"/>
                </a:solidFill>
              </a:rPr>
              <a:t> The second channel of the module can be used to monitor the gearbox or to detect blade lift, as required</a:t>
            </a:r>
            <a:endParaRPr lang="en-GB" sz="1400" dirty="0">
              <a:solidFill>
                <a:srgbClr val="333F48"/>
              </a:solidFill>
            </a:endParaRPr>
          </a:p>
        </p:txBody>
      </p:sp>
      <p:pic>
        <p:nvPicPr>
          <p:cNvPr id="12" name="Picture 2" descr="L:\Marketing\Brochures_Flyers\Energy brochures\Energy-case_studies\2017 case studies\Istec_cooling_tower-case study-June2017\Gear_drive_fan system-MarkSmith-07Nov2017.png">
            <a:extLst>
              <a:ext uri="{FF2B5EF4-FFF2-40B4-BE49-F238E27FC236}">
                <a16:creationId xmlns:a16="http://schemas.microsoft.com/office/drawing/2014/main" id="{8516A3AA-F0CF-4C7F-A0F3-A604442E57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6141" y="1561645"/>
            <a:ext cx="2871222" cy="14910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L:\Marketing\Images_Film-library\Energy_VSE 230\VibroSmart_VSE230_enclosure_product_photo_01-17Aug2017.jpg">
            <a:extLst>
              <a:ext uri="{FF2B5EF4-FFF2-40B4-BE49-F238E27FC236}">
                <a16:creationId xmlns:a16="http://schemas.microsoft.com/office/drawing/2014/main" id="{860B77B0-5771-4746-8823-E0DC7B62A6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1942" y="2168111"/>
            <a:ext cx="823712" cy="82371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61678C5-0E2F-4854-A807-0B5E87E2CE76}"/>
              </a:ext>
            </a:extLst>
          </p:cNvPr>
          <p:cNvSpPr txBox="1"/>
          <p:nvPr/>
        </p:nvSpPr>
        <p:spPr>
          <a:xfrm>
            <a:off x="8229090" y="1929583"/>
            <a:ext cx="3094583" cy="461665"/>
          </a:xfrm>
          <a:prstGeom prst="rect">
            <a:avLst/>
          </a:prstGeom>
          <a:noFill/>
        </p:spPr>
        <p:txBody>
          <a:bodyPr wrap="square" rtlCol="0">
            <a:spAutoFit/>
          </a:bodyPr>
          <a:lstStyle/>
          <a:p>
            <a:r>
              <a:rPr lang="fr-CH" sz="1200" dirty="0" err="1">
                <a:solidFill>
                  <a:srgbClr val="595959"/>
                </a:solidFill>
                <a:latin typeface="+mj-lt"/>
                <a:ea typeface="MS Mincho"/>
                <a:cs typeface="Times New Roman"/>
              </a:rPr>
              <a:t>Asbsolute</a:t>
            </a:r>
            <a:r>
              <a:rPr lang="fr-CH" sz="1200" dirty="0">
                <a:solidFill>
                  <a:srgbClr val="595959"/>
                </a:solidFill>
                <a:latin typeface="+mj-lt"/>
                <a:ea typeface="MS Mincho"/>
                <a:cs typeface="Times New Roman"/>
              </a:rPr>
              <a:t> </a:t>
            </a:r>
            <a:r>
              <a:rPr lang="fr-CH" sz="1200" dirty="0" err="1">
                <a:solidFill>
                  <a:srgbClr val="595959"/>
                </a:solidFill>
                <a:latin typeface="+mj-lt"/>
                <a:ea typeface="MS Mincho"/>
                <a:cs typeface="Times New Roman"/>
              </a:rPr>
              <a:t>bearing</a:t>
            </a:r>
            <a:r>
              <a:rPr lang="fr-CH" sz="1200" dirty="0">
                <a:solidFill>
                  <a:srgbClr val="595959"/>
                </a:solidFill>
                <a:latin typeface="+mj-lt"/>
                <a:ea typeface="MS Mincho"/>
                <a:cs typeface="Times New Roman"/>
              </a:rPr>
              <a:t> vibration </a:t>
            </a:r>
          </a:p>
          <a:p>
            <a:r>
              <a:rPr lang="fr-CH" sz="1200" dirty="0">
                <a:solidFill>
                  <a:srgbClr val="595959"/>
                </a:solidFill>
                <a:latin typeface="+mj-lt"/>
                <a:ea typeface="MS Mincho"/>
                <a:cs typeface="Times New Roman"/>
              </a:rPr>
              <a:t>(</a:t>
            </a:r>
            <a:r>
              <a:rPr lang="fr-CH" sz="1200" dirty="0" err="1">
                <a:solidFill>
                  <a:srgbClr val="595959"/>
                </a:solidFill>
                <a:latin typeface="+mj-lt"/>
                <a:ea typeface="MS Mincho"/>
                <a:cs typeface="Times New Roman"/>
              </a:rPr>
              <a:t>velocity</a:t>
            </a:r>
            <a:r>
              <a:rPr lang="fr-CH" sz="1200" dirty="0">
                <a:solidFill>
                  <a:srgbClr val="595959"/>
                </a:solidFill>
                <a:latin typeface="+mj-lt"/>
                <a:ea typeface="MS Mincho"/>
                <a:cs typeface="Times New Roman"/>
              </a:rPr>
              <a:t> or </a:t>
            </a:r>
            <a:r>
              <a:rPr lang="fr-CH" sz="1200" dirty="0" err="1">
                <a:solidFill>
                  <a:srgbClr val="595959"/>
                </a:solidFill>
                <a:latin typeface="+mj-lt"/>
                <a:ea typeface="MS Mincho"/>
                <a:cs typeface="Times New Roman"/>
              </a:rPr>
              <a:t>acceleration</a:t>
            </a:r>
            <a:r>
              <a:rPr lang="fr-CH" sz="1200" dirty="0">
                <a:solidFill>
                  <a:srgbClr val="595959"/>
                </a:solidFill>
                <a:latin typeface="+mj-lt"/>
                <a:ea typeface="MS Mincho"/>
                <a:cs typeface="Times New Roman"/>
              </a:rPr>
              <a:t>)</a:t>
            </a:r>
            <a:endParaRPr lang="en-GB" sz="1200" dirty="0">
              <a:solidFill>
                <a:srgbClr val="595959"/>
              </a:solidFill>
              <a:latin typeface="+mj-lt"/>
              <a:ea typeface="MS Mincho"/>
              <a:cs typeface="Times New Roman"/>
            </a:endParaRPr>
          </a:p>
        </p:txBody>
      </p:sp>
      <p:sp>
        <p:nvSpPr>
          <p:cNvPr id="16" name="TextBox 15">
            <a:extLst>
              <a:ext uri="{FF2B5EF4-FFF2-40B4-BE49-F238E27FC236}">
                <a16:creationId xmlns:a16="http://schemas.microsoft.com/office/drawing/2014/main" id="{A1444B34-C8AE-416D-B819-EA0A4AAA3727}"/>
              </a:ext>
            </a:extLst>
          </p:cNvPr>
          <p:cNvSpPr txBox="1"/>
          <p:nvPr/>
        </p:nvSpPr>
        <p:spPr>
          <a:xfrm>
            <a:off x="5899504" y="1043859"/>
            <a:ext cx="1687119" cy="461665"/>
          </a:xfrm>
          <a:prstGeom prst="rect">
            <a:avLst/>
          </a:prstGeom>
          <a:noFill/>
        </p:spPr>
        <p:txBody>
          <a:bodyPr wrap="square" rtlCol="0">
            <a:spAutoFit/>
          </a:bodyPr>
          <a:lstStyle/>
          <a:p>
            <a:pPr algn="ctr"/>
            <a:r>
              <a:rPr lang="fr-CH" sz="1200" dirty="0" err="1">
                <a:solidFill>
                  <a:srgbClr val="595959"/>
                </a:solidFill>
                <a:latin typeface="+mj-lt"/>
                <a:ea typeface="MS Mincho"/>
                <a:cs typeface="Times New Roman"/>
              </a:rPr>
              <a:t>Motor-driven</a:t>
            </a:r>
            <a:br>
              <a:rPr lang="fr-CH" sz="1200" dirty="0">
                <a:solidFill>
                  <a:srgbClr val="595959"/>
                </a:solidFill>
                <a:latin typeface="+mj-lt"/>
                <a:ea typeface="MS Mincho"/>
                <a:cs typeface="Times New Roman"/>
              </a:rPr>
            </a:br>
            <a:r>
              <a:rPr lang="fr-CH" sz="1200" dirty="0" err="1">
                <a:solidFill>
                  <a:srgbClr val="595959"/>
                </a:solidFill>
                <a:latin typeface="+mj-lt"/>
                <a:ea typeface="MS Mincho"/>
                <a:cs typeface="Times New Roman"/>
              </a:rPr>
              <a:t>cooling</a:t>
            </a:r>
            <a:r>
              <a:rPr lang="fr-CH" sz="1200" dirty="0">
                <a:solidFill>
                  <a:srgbClr val="595959"/>
                </a:solidFill>
                <a:latin typeface="+mj-lt"/>
                <a:ea typeface="MS Mincho"/>
                <a:cs typeface="Times New Roman"/>
              </a:rPr>
              <a:t> </a:t>
            </a:r>
            <a:r>
              <a:rPr lang="fr-CH" sz="1200" dirty="0" err="1">
                <a:solidFill>
                  <a:srgbClr val="595959"/>
                </a:solidFill>
                <a:latin typeface="+mj-lt"/>
                <a:ea typeface="MS Mincho"/>
                <a:cs typeface="Times New Roman"/>
              </a:rPr>
              <a:t>tower</a:t>
            </a:r>
            <a:r>
              <a:rPr lang="fr-CH" sz="1200" dirty="0">
                <a:solidFill>
                  <a:srgbClr val="595959"/>
                </a:solidFill>
                <a:latin typeface="+mj-lt"/>
                <a:ea typeface="MS Mincho"/>
                <a:cs typeface="Times New Roman"/>
              </a:rPr>
              <a:t> fan</a:t>
            </a:r>
            <a:endParaRPr lang="en-GB" sz="1200" dirty="0">
              <a:solidFill>
                <a:srgbClr val="595959"/>
              </a:solidFill>
              <a:latin typeface="+mj-lt"/>
              <a:ea typeface="MS Mincho"/>
              <a:cs typeface="Times New Roman"/>
            </a:endParaRPr>
          </a:p>
        </p:txBody>
      </p:sp>
      <p:sp>
        <p:nvSpPr>
          <p:cNvPr id="17" name="TextBox 16">
            <a:extLst>
              <a:ext uri="{FF2B5EF4-FFF2-40B4-BE49-F238E27FC236}">
                <a16:creationId xmlns:a16="http://schemas.microsoft.com/office/drawing/2014/main" id="{FAD23972-ABF0-47E8-BD56-6CF279E1BBB6}"/>
              </a:ext>
            </a:extLst>
          </p:cNvPr>
          <p:cNvSpPr txBox="1"/>
          <p:nvPr/>
        </p:nvSpPr>
        <p:spPr>
          <a:xfrm>
            <a:off x="7635118" y="3368582"/>
            <a:ext cx="1036381" cy="276999"/>
          </a:xfrm>
          <a:prstGeom prst="rect">
            <a:avLst/>
          </a:prstGeom>
          <a:noFill/>
        </p:spPr>
        <p:txBody>
          <a:bodyPr wrap="square" rtlCol="0">
            <a:spAutoFit/>
          </a:bodyPr>
          <a:lstStyle/>
          <a:p>
            <a:pPr algn="ctr"/>
            <a:r>
              <a:rPr lang="fr-CH" sz="1200" dirty="0" err="1">
                <a:latin typeface="+mj-lt"/>
                <a:ea typeface="MS Mincho"/>
                <a:cs typeface="Times New Roman"/>
              </a:rPr>
              <a:t>Analog</a:t>
            </a:r>
            <a:r>
              <a:rPr lang="fr-CH" sz="1200" dirty="0">
                <a:latin typeface="+mj-lt"/>
                <a:ea typeface="MS Mincho"/>
                <a:cs typeface="Times New Roman"/>
              </a:rPr>
              <a:t> out</a:t>
            </a:r>
            <a:endParaRPr lang="en-GB" sz="1200" dirty="0">
              <a:latin typeface="+mj-lt"/>
              <a:ea typeface="MS Mincho"/>
              <a:cs typeface="Times New Roman"/>
            </a:endParaRPr>
          </a:p>
        </p:txBody>
      </p:sp>
      <p:sp>
        <p:nvSpPr>
          <p:cNvPr id="18" name="TextBox 17">
            <a:extLst>
              <a:ext uri="{FF2B5EF4-FFF2-40B4-BE49-F238E27FC236}">
                <a16:creationId xmlns:a16="http://schemas.microsoft.com/office/drawing/2014/main" id="{C7163C89-95CA-4B3A-86CD-7700FAEC63ED}"/>
              </a:ext>
            </a:extLst>
          </p:cNvPr>
          <p:cNvSpPr txBox="1"/>
          <p:nvPr/>
        </p:nvSpPr>
        <p:spPr>
          <a:xfrm>
            <a:off x="7586624" y="3800630"/>
            <a:ext cx="1133369" cy="276999"/>
          </a:xfrm>
          <a:prstGeom prst="rect">
            <a:avLst/>
          </a:prstGeom>
          <a:noFill/>
        </p:spPr>
        <p:txBody>
          <a:bodyPr wrap="square" rtlCol="0">
            <a:spAutoFit/>
          </a:bodyPr>
          <a:lstStyle/>
          <a:p>
            <a:pPr algn="ctr"/>
            <a:r>
              <a:rPr lang="fr-CH" sz="1200" dirty="0">
                <a:latin typeface="+mj-lt"/>
                <a:ea typeface="MS Mincho"/>
                <a:cs typeface="Times New Roman"/>
              </a:rPr>
              <a:t>Digital out</a:t>
            </a:r>
            <a:endParaRPr lang="en-GB" sz="1200" dirty="0">
              <a:latin typeface="+mj-lt"/>
              <a:ea typeface="MS Mincho"/>
              <a:cs typeface="Times New Roman"/>
            </a:endParaRPr>
          </a:p>
        </p:txBody>
      </p:sp>
      <p:cxnSp>
        <p:nvCxnSpPr>
          <p:cNvPr id="19" name="Straight Arrow Connector 18">
            <a:extLst>
              <a:ext uri="{FF2B5EF4-FFF2-40B4-BE49-F238E27FC236}">
                <a16:creationId xmlns:a16="http://schemas.microsoft.com/office/drawing/2014/main" id="{64400ADE-D4D4-4E92-84EB-37B731573706}"/>
              </a:ext>
            </a:extLst>
          </p:cNvPr>
          <p:cNvCxnSpPr/>
          <p:nvPr/>
        </p:nvCxnSpPr>
        <p:spPr>
          <a:xfrm>
            <a:off x="7757308" y="3628856"/>
            <a:ext cx="792000" cy="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05E5CFD-18FF-462C-93B7-5B2944499A3D}"/>
              </a:ext>
            </a:extLst>
          </p:cNvPr>
          <p:cNvCxnSpPr/>
          <p:nvPr/>
        </p:nvCxnSpPr>
        <p:spPr>
          <a:xfrm>
            <a:off x="7762848" y="4065617"/>
            <a:ext cx="780921" cy="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A410D81-6128-4AD4-9329-20F37879A9D5}"/>
              </a:ext>
            </a:extLst>
          </p:cNvPr>
          <p:cNvCxnSpPr/>
          <p:nvPr/>
        </p:nvCxnSpPr>
        <p:spPr>
          <a:xfrm>
            <a:off x="3899550" y="4434887"/>
            <a:ext cx="5760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78008AC-BC89-40D7-AB0B-1E6D04B7E11C}"/>
              </a:ext>
            </a:extLst>
          </p:cNvPr>
          <p:cNvCxnSpPr/>
          <p:nvPr/>
        </p:nvCxnSpPr>
        <p:spPr>
          <a:xfrm>
            <a:off x="3899550" y="4544157"/>
            <a:ext cx="5760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5FE022F-5603-40CE-B83C-73C6F4C07D03}"/>
              </a:ext>
            </a:extLst>
          </p:cNvPr>
          <p:cNvSpPr txBox="1"/>
          <p:nvPr/>
        </p:nvSpPr>
        <p:spPr>
          <a:xfrm>
            <a:off x="3809632" y="4088662"/>
            <a:ext cx="755836" cy="276999"/>
          </a:xfrm>
          <a:prstGeom prst="rect">
            <a:avLst/>
          </a:prstGeom>
          <a:noFill/>
        </p:spPr>
        <p:txBody>
          <a:bodyPr wrap="square" rtlCol="0">
            <a:spAutoFit/>
          </a:bodyPr>
          <a:lstStyle/>
          <a:p>
            <a:pPr algn="ctr"/>
            <a:r>
              <a:rPr lang="fr-CH" sz="1200" dirty="0">
                <a:solidFill>
                  <a:srgbClr val="595959"/>
                </a:solidFill>
                <a:latin typeface="Century Gothic" panose="020B0502020202020204" pitchFamily="34" charset="0"/>
                <a:ea typeface="MS Mincho"/>
                <a:cs typeface="Times New Roman"/>
              </a:rPr>
              <a:t>+24 V</a:t>
            </a:r>
            <a:r>
              <a:rPr lang="fr-CH" sz="1200" baseline="-25000" dirty="0">
                <a:solidFill>
                  <a:srgbClr val="595959"/>
                </a:solidFill>
                <a:latin typeface="Century Gothic" panose="020B0502020202020204" pitchFamily="34" charset="0"/>
                <a:ea typeface="MS Mincho"/>
                <a:cs typeface="Times New Roman"/>
              </a:rPr>
              <a:t>DC</a:t>
            </a:r>
            <a:endParaRPr lang="en-GB" sz="1200" baseline="-25000" dirty="0">
              <a:solidFill>
                <a:srgbClr val="595959"/>
              </a:solidFill>
              <a:latin typeface="Century Gothic" panose="020B0502020202020204" pitchFamily="34" charset="0"/>
              <a:ea typeface="MS Mincho"/>
              <a:cs typeface="Times New Roman"/>
            </a:endParaRPr>
          </a:p>
        </p:txBody>
      </p:sp>
      <p:pic>
        <p:nvPicPr>
          <p:cNvPr id="24" name="Picture 2" descr="L:\Marketing\Images_Film-library\Energy_images_approved\Control_room-process_petrochemical_plant-shutterstock_703450378.jpg">
            <a:extLst>
              <a:ext uri="{FF2B5EF4-FFF2-40B4-BE49-F238E27FC236}">
                <a16:creationId xmlns:a16="http://schemas.microsoft.com/office/drawing/2014/main" id="{CBD713F4-189C-4CD5-AF93-2695A9901F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17323" y="3152558"/>
            <a:ext cx="1281610" cy="8666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L:\Marketing\Images_Film-library\Energy_sensors\VE 210\VE 210 angled wo background.jpg">
            <a:extLst>
              <a:ext uri="{FF2B5EF4-FFF2-40B4-BE49-F238E27FC236}">
                <a16:creationId xmlns:a16="http://schemas.microsoft.com/office/drawing/2014/main" id="{E58B2966-D65C-4EF6-95F3-B03C05EBCE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5115" y="2407326"/>
            <a:ext cx="673056"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a:extLst>
              <a:ext uri="{FF2B5EF4-FFF2-40B4-BE49-F238E27FC236}">
                <a16:creationId xmlns:a16="http://schemas.microsoft.com/office/drawing/2014/main" id="{C37E730F-E833-4285-911F-84BF346A3EC0}"/>
              </a:ext>
            </a:extLst>
          </p:cNvPr>
          <p:cNvCxnSpPr/>
          <p:nvPr/>
        </p:nvCxnSpPr>
        <p:spPr>
          <a:xfrm>
            <a:off x="5198863" y="2892812"/>
            <a:ext cx="540000" cy="0"/>
          </a:xfrm>
          <a:prstGeom prst="straightConnector1">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AD00764-A901-4A05-8FF1-63E6BC81C175}"/>
              </a:ext>
            </a:extLst>
          </p:cNvPr>
          <p:cNvSpPr txBox="1"/>
          <p:nvPr/>
        </p:nvSpPr>
        <p:spPr>
          <a:xfrm>
            <a:off x="8762680" y="3412872"/>
            <a:ext cx="1627453" cy="461665"/>
          </a:xfrm>
          <a:prstGeom prst="rect">
            <a:avLst/>
          </a:prstGeom>
          <a:noFill/>
        </p:spPr>
        <p:txBody>
          <a:bodyPr wrap="square" rtlCol="0">
            <a:spAutoFit/>
          </a:bodyPr>
          <a:lstStyle/>
          <a:p>
            <a:r>
              <a:rPr lang="fr-CH" sz="1200" dirty="0" err="1">
                <a:solidFill>
                  <a:srgbClr val="595959"/>
                </a:solidFill>
                <a:latin typeface="+mj-lt"/>
                <a:ea typeface="MS Mincho"/>
                <a:cs typeface="Times New Roman"/>
              </a:rPr>
              <a:t>Distributed</a:t>
            </a:r>
            <a:r>
              <a:rPr lang="fr-CH" sz="1200" dirty="0">
                <a:solidFill>
                  <a:srgbClr val="595959"/>
                </a:solidFill>
                <a:latin typeface="+mj-lt"/>
                <a:ea typeface="MS Mincho"/>
                <a:cs typeface="Times New Roman"/>
              </a:rPr>
              <a:t> control system (DCS)</a:t>
            </a:r>
            <a:endParaRPr lang="en-GB" sz="1200" dirty="0">
              <a:solidFill>
                <a:srgbClr val="595959"/>
              </a:solidFill>
              <a:latin typeface="+mj-lt"/>
              <a:ea typeface="MS Mincho"/>
              <a:cs typeface="Times New Roman"/>
            </a:endParaRPr>
          </a:p>
        </p:txBody>
      </p:sp>
      <p:sp>
        <p:nvSpPr>
          <p:cNvPr id="28" name="TextBox 27">
            <a:extLst>
              <a:ext uri="{FF2B5EF4-FFF2-40B4-BE49-F238E27FC236}">
                <a16:creationId xmlns:a16="http://schemas.microsoft.com/office/drawing/2014/main" id="{6100EB47-EDAE-499A-8F87-D568115CEB84}"/>
              </a:ext>
            </a:extLst>
          </p:cNvPr>
          <p:cNvSpPr txBox="1"/>
          <p:nvPr/>
        </p:nvSpPr>
        <p:spPr>
          <a:xfrm>
            <a:off x="8755244" y="3870739"/>
            <a:ext cx="1440160" cy="461665"/>
          </a:xfrm>
          <a:prstGeom prst="rect">
            <a:avLst/>
          </a:prstGeom>
          <a:noFill/>
        </p:spPr>
        <p:txBody>
          <a:bodyPr wrap="square" rtlCol="0">
            <a:spAutoFit/>
          </a:bodyPr>
          <a:lstStyle/>
          <a:p>
            <a:r>
              <a:rPr lang="fr-CH" sz="1200" dirty="0" err="1">
                <a:solidFill>
                  <a:srgbClr val="595959"/>
                </a:solidFill>
                <a:latin typeface="+mj-lt"/>
                <a:ea typeface="MS Mincho"/>
                <a:cs typeface="Times New Roman"/>
              </a:rPr>
              <a:t>Safety</a:t>
            </a:r>
            <a:r>
              <a:rPr lang="fr-CH" sz="1200" dirty="0">
                <a:solidFill>
                  <a:srgbClr val="595959"/>
                </a:solidFill>
                <a:latin typeface="+mj-lt"/>
                <a:ea typeface="MS Mincho"/>
                <a:cs typeface="Times New Roman"/>
              </a:rPr>
              <a:t> </a:t>
            </a:r>
            <a:r>
              <a:rPr lang="fr-CH" sz="1200" dirty="0" err="1">
                <a:solidFill>
                  <a:srgbClr val="595959"/>
                </a:solidFill>
                <a:latin typeface="+mj-lt"/>
                <a:ea typeface="MS Mincho"/>
                <a:cs typeface="Times New Roman"/>
              </a:rPr>
              <a:t>shutdown</a:t>
            </a:r>
            <a:r>
              <a:rPr lang="fr-CH" sz="1200" dirty="0">
                <a:solidFill>
                  <a:srgbClr val="595959"/>
                </a:solidFill>
                <a:latin typeface="+mj-lt"/>
                <a:ea typeface="MS Mincho"/>
                <a:cs typeface="Times New Roman"/>
              </a:rPr>
              <a:t> system (PLC)</a:t>
            </a:r>
            <a:endParaRPr lang="en-GB" sz="1200" dirty="0">
              <a:solidFill>
                <a:srgbClr val="595959"/>
              </a:solidFill>
              <a:latin typeface="+mj-lt"/>
              <a:ea typeface="MS Mincho"/>
              <a:cs typeface="Times New Roman"/>
            </a:endParaRPr>
          </a:p>
        </p:txBody>
      </p:sp>
      <p:sp>
        <p:nvSpPr>
          <p:cNvPr id="29" name="TextBox 28">
            <a:extLst>
              <a:ext uri="{FF2B5EF4-FFF2-40B4-BE49-F238E27FC236}">
                <a16:creationId xmlns:a16="http://schemas.microsoft.com/office/drawing/2014/main" id="{62520E36-7138-409D-9BF2-85A712C0AF7C}"/>
              </a:ext>
            </a:extLst>
          </p:cNvPr>
          <p:cNvSpPr txBox="1"/>
          <p:nvPr/>
        </p:nvSpPr>
        <p:spPr>
          <a:xfrm>
            <a:off x="7586623" y="4520710"/>
            <a:ext cx="1133370" cy="276999"/>
          </a:xfrm>
          <a:prstGeom prst="rect">
            <a:avLst/>
          </a:prstGeom>
          <a:noFill/>
        </p:spPr>
        <p:txBody>
          <a:bodyPr wrap="square" rtlCol="0">
            <a:spAutoFit/>
          </a:bodyPr>
          <a:lstStyle/>
          <a:p>
            <a:pPr algn="ctr"/>
            <a:r>
              <a:rPr lang="fr-CH" sz="1200" dirty="0" err="1">
                <a:latin typeface="+mj-lt"/>
                <a:ea typeface="MS Mincho"/>
                <a:cs typeface="Times New Roman"/>
              </a:rPr>
              <a:t>Buffered</a:t>
            </a:r>
            <a:r>
              <a:rPr lang="fr-CH" sz="1200" dirty="0">
                <a:latin typeface="+mj-lt"/>
                <a:ea typeface="MS Mincho"/>
                <a:cs typeface="Times New Roman"/>
              </a:rPr>
              <a:t> out</a:t>
            </a:r>
            <a:endParaRPr lang="en-GB" sz="1200" dirty="0">
              <a:latin typeface="+mj-lt"/>
              <a:ea typeface="MS Mincho"/>
              <a:cs typeface="Times New Roman"/>
            </a:endParaRPr>
          </a:p>
        </p:txBody>
      </p:sp>
      <p:pic>
        <p:nvPicPr>
          <p:cNvPr id="30" name="Picture 8" descr="L:\Marketing\Brochures_Flyers\Energy brochures\Energy-case_studies\2017 case studies\Istec_cooling_tower-case study-June2017\Screen-30%.jpg">
            <a:extLst>
              <a:ext uri="{FF2B5EF4-FFF2-40B4-BE49-F238E27FC236}">
                <a16:creationId xmlns:a16="http://schemas.microsoft.com/office/drawing/2014/main" id="{EB9CCE80-CD66-44E0-9F5D-1E9EA831E9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72568" y="4664726"/>
            <a:ext cx="1694686" cy="10367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L:\Marketing\Images_Film-library\Energy_VSE 230\VibroSmart_VSE230_enclosure_product_photo_02-17Aug2017.jpg">
            <a:extLst>
              <a:ext uri="{FF2B5EF4-FFF2-40B4-BE49-F238E27FC236}">
                <a16:creationId xmlns:a16="http://schemas.microsoft.com/office/drawing/2014/main" id="{4FB1E99C-852C-4D3E-8791-55CAEA733B3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3071" b="17265"/>
          <a:stretch/>
        </p:blipFill>
        <p:spPr bwMode="auto">
          <a:xfrm>
            <a:off x="4681786" y="3140412"/>
            <a:ext cx="2578608" cy="1796369"/>
          </a:xfrm>
          <a:prstGeom prst="rect">
            <a:avLst/>
          </a:prstGeom>
          <a:noFill/>
          <a:extLst>
            <a:ext uri="{909E8E84-426E-40DD-AFC4-6F175D3DCCD1}">
              <a14:hiddenFill xmlns:a14="http://schemas.microsoft.com/office/drawing/2010/main">
                <a:solidFill>
                  <a:srgbClr val="FFFFFF"/>
                </a:solidFill>
              </a14:hiddenFill>
            </a:ext>
          </a:extLst>
        </p:spPr>
      </p:pic>
      <p:sp>
        <p:nvSpPr>
          <p:cNvPr id="32" name="Flowchart: Connector 31">
            <a:extLst>
              <a:ext uri="{FF2B5EF4-FFF2-40B4-BE49-F238E27FC236}">
                <a16:creationId xmlns:a16="http://schemas.microsoft.com/office/drawing/2014/main" id="{AEBF8643-3B66-497B-BC12-82590EE08BD0}"/>
              </a:ext>
            </a:extLst>
          </p:cNvPr>
          <p:cNvSpPr/>
          <p:nvPr/>
        </p:nvSpPr>
        <p:spPr>
          <a:xfrm>
            <a:off x="5887004" y="2800730"/>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a:extLst>
              <a:ext uri="{FF2B5EF4-FFF2-40B4-BE49-F238E27FC236}">
                <a16:creationId xmlns:a16="http://schemas.microsoft.com/office/drawing/2014/main" id="{A45C3334-5297-4BC8-BC93-931F19907E67}"/>
              </a:ext>
            </a:extLst>
          </p:cNvPr>
          <p:cNvSpPr/>
          <p:nvPr/>
        </p:nvSpPr>
        <p:spPr>
          <a:xfrm>
            <a:off x="6179591" y="2682464"/>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a:extLst>
              <a:ext uri="{FF2B5EF4-FFF2-40B4-BE49-F238E27FC236}">
                <a16:creationId xmlns:a16="http://schemas.microsoft.com/office/drawing/2014/main" id="{8029615F-FB7A-4D3F-A3CA-D16146AE84C8}"/>
              </a:ext>
            </a:extLst>
          </p:cNvPr>
          <p:cNvSpPr/>
          <p:nvPr/>
        </p:nvSpPr>
        <p:spPr>
          <a:xfrm>
            <a:off x="6970150" y="2486718"/>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a:extLst>
              <a:ext uri="{FF2B5EF4-FFF2-40B4-BE49-F238E27FC236}">
                <a16:creationId xmlns:a16="http://schemas.microsoft.com/office/drawing/2014/main" id="{5E06721A-B567-4C6D-B4A5-AC8F6DCE52D4}"/>
              </a:ext>
            </a:extLst>
          </p:cNvPr>
          <p:cNvSpPr/>
          <p:nvPr/>
        </p:nvSpPr>
        <p:spPr>
          <a:xfrm>
            <a:off x="6582472" y="2695798"/>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a:extLst>
              <a:ext uri="{FF2B5EF4-FFF2-40B4-BE49-F238E27FC236}">
                <a16:creationId xmlns:a16="http://schemas.microsoft.com/office/drawing/2014/main" id="{44BC0BAF-1887-4CD9-B37D-DD920A62860B}"/>
              </a:ext>
            </a:extLst>
          </p:cNvPr>
          <p:cNvCxnSpPr/>
          <p:nvPr/>
        </p:nvCxnSpPr>
        <p:spPr>
          <a:xfrm flipH="1">
            <a:off x="7137073" y="2675312"/>
            <a:ext cx="1174196" cy="0"/>
          </a:xfrm>
          <a:prstGeom prst="straightConnector1">
            <a:avLst/>
          </a:prstGeom>
          <a:ln w="1905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Right Arrow 92">
            <a:extLst>
              <a:ext uri="{FF2B5EF4-FFF2-40B4-BE49-F238E27FC236}">
                <a16:creationId xmlns:a16="http://schemas.microsoft.com/office/drawing/2014/main" id="{5C5D0A2F-9F24-4A0B-BA76-2EE9181BF8D0}"/>
              </a:ext>
            </a:extLst>
          </p:cNvPr>
          <p:cNvSpPr/>
          <p:nvPr/>
        </p:nvSpPr>
        <p:spPr>
          <a:xfrm rot="2300009">
            <a:off x="4533765" y="2915458"/>
            <a:ext cx="424974" cy="24259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11" descr="L:\Marketing\Images_Film-library\Energy_VibroSight\VibroSight_plots-approved_AFernandez\Spectrum_plot.png">
            <a:extLst>
              <a:ext uri="{FF2B5EF4-FFF2-40B4-BE49-F238E27FC236}">
                <a16:creationId xmlns:a16="http://schemas.microsoft.com/office/drawing/2014/main" id="{06CFB244-FAF5-4281-9D3E-EC89CB67CFF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17323" y="4758132"/>
            <a:ext cx="1176889" cy="65727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L:\Marketing\Brochures_Flyers\Energy brochures\Energy-case_studies\2017 case studies\Istec_cooling_tower-case study-June2017\data analyser-2-MSmith-08Nov2017-40%.jpg">
            <a:extLst>
              <a:ext uri="{FF2B5EF4-FFF2-40B4-BE49-F238E27FC236}">
                <a16:creationId xmlns:a16="http://schemas.microsoft.com/office/drawing/2014/main" id="{CB643E37-0BDC-4034-8F7F-3D5B1DE83E0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43626" y="4426001"/>
            <a:ext cx="631698" cy="747522"/>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a:extLst>
              <a:ext uri="{FF2B5EF4-FFF2-40B4-BE49-F238E27FC236}">
                <a16:creationId xmlns:a16="http://schemas.microsoft.com/office/drawing/2014/main" id="{39616951-CC88-44FD-AE72-F4B731D1A25F}"/>
              </a:ext>
            </a:extLst>
          </p:cNvPr>
          <p:cNvCxnSpPr/>
          <p:nvPr/>
        </p:nvCxnSpPr>
        <p:spPr>
          <a:xfrm>
            <a:off x="7762848" y="4799762"/>
            <a:ext cx="780921" cy="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Left-Up Arrow 98">
            <a:extLst>
              <a:ext uri="{FF2B5EF4-FFF2-40B4-BE49-F238E27FC236}">
                <a16:creationId xmlns:a16="http://schemas.microsoft.com/office/drawing/2014/main" id="{1B99101A-DE61-4364-9746-43A681E5162B}"/>
              </a:ext>
            </a:extLst>
          </p:cNvPr>
          <p:cNvSpPr/>
          <p:nvPr/>
        </p:nvSpPr>
        <p:spPr>
          <a:xfrm flipH="1">
            <a:off x="5780819" y="4880750"/>
            <a:ext cx="4032448" cy="864096"/>
          </a:xfrm>
          <a:prstGeom prst="leftUpArrow">
            <a:avLst>
              <a:gd name="adj1" fmla="val 15437"/>
              <a:gd name="adj2" fmla="val 25000"/>
              <a:gd name="adj3" fmla="val 2500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B5FE022F-5603-40CE-B83C-73C6F4C07D03}"/>
              </a:ext>
            </a:extLst>
          </p:cNvPr>
          <p:cNvSpPr txBox="1"/>
          <p:nvPr/>
        </p:nvSpPr>
        <p:spPr>
          <a:xfrm>
            <a:off x="3693315" y="4622919"/>
            <a:ext cx="988471" cy="246221"/>
          </a:xfrm>
          <a:prstGeom prst="rect">
            <a:avLst/>
          </a:prstGeom>
          <a:noFill/>
        </p:spPr>
        <p:txBody>
          <a:bodyPr wrap="square" rtlCol="0">
            <a:spAutoFit/>
          </a:bodyPr>
          <a:lstStyle/>
          <a:p>
            <a:pPr algn="ctr"/>
            <a:r>
              <a:rPr lang="fr-CH" sz="1000" dirty="0">
                <a:solidFill>
                  <a:srgbClr val="595959"/>
                </a:solidFill>
                <a:latin typeface="Century Gothic" panose="020B0502020202020204" pitchFamily="34" charset="0"/>
                <a:ea typeface="MS Mincho"/>
                <a:cs typeface="Times New Roman"/>
              </a:rPr>
              <a:t>(</a:t>
            </a:r>
            <a:r>
              <a:rPr lang="fr-CH" sz="1000" dirty="0" err="1">
                <a:solidFill>
                  <a:srgbClr val="595959"/>
                </a:solidFill>
                <a:latin typeface="Century Gothic" panose="020B0502020202020204" pitchFamily="34" charset="0"/>
                <a:ea typeface="MS Mincho"/>
                <a:cs typeface="Times New Roman"/>
              </a:rPr>
              <a:t>redundant</a:t>
            </a:r>
            <a:r>
              <a:rPr lang="fr-CH" sz="1000" dirty="0">
                <a:solidFill>
                  <a:srgbClr val="595959"/>
                </a:solidFill>
                <a:latin typeface="Century Gothic" panose="020B0502020202020204" pitchFamily="34" charset="0"/>
                <a:ea typeface="MS Mincho"/>
                <a:cs typeface="Times New Roman"/>
              </a:rPr>
              <a:t>)</a:t>
            </a:r>
            <a:endParaRPr lang="en-GB" sz="1000" baseline="-25000" dirty="0">
              <a:solidFill>
                <a:srgbClr val="595959"/>
              </a:solidFill>
              <a:latin typeface="Century Gothic" panose="020B0502020202020204" pitchFamily="34" charset="0"/>
              <a:ea typeface="MS Mincho"/>
              <a:cs typeface="Times New Roman"/>
            </a:endParaRPr>
          </a:p>
        </p:txBody>
      </p:sp>
    </p:spTree>
    <p:extLst>
      <p:ext uri="{BB962C8B-B14F-4D97-AF65-F5344CB8AC3E}">
        <p14:creationId xmlns:p14="http://schemas.microsoft.com/office/powerpoint/2010/main" val="174767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021A2B7A-8C3F-4E16-AF12-B6199935189B}"/>
              </a:ext>
            </a:extLst>
          </p:cNvPr>
          <p:cNvPicPr>
            <a:picLocks noChangeAspect="1" noChangeArrowheads="1"/>
          </p:cNvPicPr>
          <p:nvPr/>
        </p:nvPicPr>
        <p:blipFill rotWithShape="1">
          <a:blip r:embed="rId3" cstate="print"/>
          <a:srcRect l="9590" r="10056" b="2"/>
          <a:stretch/>
        </p:blipFill>
        <p:spPr>
          <a:xfrm>
            <a:off x="10633188" y="213089"/>
            <a:ext cx="1080001" cy="1344037"/>
          </a:xfrm>
          <a:prstGeom prst="rect">
            <a:avLst/>
          </a:prstGeom>
          <a:noFill/>
          <a:ln>
            <a:noFill/>
          </a:ln>
        </p:spPr>
      </p:pic>
      <p:sp>
        <p:nvSpPr>
          <p:cNvPr id="3" name="Date Placeholder 2">
            <a:extLst>
              <a:ext uri="{FF2B5EF4-FFF2-40B4-BE49-F238E27FC236}">
                <a16:creationId xmlns:a16="http://schemas.microsoft.com/office/drawing/2014/main" id="{DF8D87DD-C5F4-4884-A33E-8E81558A7898}"/>
              </a:ext>
            </a:extLst>
          </p:cNvPr>
          <p:cNvSpPr>
            <a:spLocks noGrp="1"/>
          </p:cNvSpPr>
          <p:nvPr>
            <p:ph type="dt" sz="half" idx="10"/>
          </p:nvPr>
        </p:nvSpPr>
        <p:spPr>
          <a:xfrm>
            <a:off x="540000" y="6541428"/>
            <a:ext cx="1080000" cy="123111"/>
          </a:xfrm>
        </p:spPr>
        <p:txBody>
          <a:bodyPr vert="horz" lIns="0" tIns="0" rIns="0" bIns="0" rtlCol="0" anchor="ctr">
            <a:normAutofit/>
          </a:bodyPr>
          <a:lstStyle/>
          <a:p>
            <a:pPr>
              <a:spcAft>
                <a:spcPts val="600"/>
              </a:spcAft>
            </a:pPr>
            <a:fld id="{081EE6ED-0A20-4679-AA37-8A7498A1E55C}" type="datetime4">
              <a:rPr lang="en-GB" smtClean="0"/>
              <a:pPr>
                <a:spcAft>
                  <a:spcPts val="600"/>
                </a:spcAft>
              </a:pPr>
              <a:t>02 May 2022</a:t>
            </a:fld>
            <a:endParaRPr lang="en-GB"/>
          </a:p>
        </p:txBody>
      </p:sp>
      <p:sp>
        <p:nvSpPr>
          <p:cNvPr id="4" name="Slide Number Placeholder 3">
            <a:extLst>
              <a:ext uri="{FF2B5EF4-FFF2-40B4-BE49-F238E27FC236}">
                <a16:creationId xmlns:a16="http://schemas.microsoft.com/office/drawing/2014/main" id="{42D4143C-576F-4BEA-B570-31373366B06E}"/>
              </a:ext>
            </a:extLst>
          </p:cNvPr>
          <p:cNvSpPr>
            <a:spLocks noGrp="1"/>
          </p:cNvSpPr>
          <p:nvPr>
            <p:ph type="sldNum" sz="quarter" idx="12"/>
          </p:nvPr>
        </p:nvSpPr>
        <p:spPr>
          <a:xfrm>
            <a:off x="71925" y="6363316"/>
            <a:ext cx="360000" cy="123111"/>
          </a:xfrm>
        </p:spPr>
        <p:txBody>
          <a:bodyPr vert="horz" lIns="0" tIns="0" rIns="0" bIns="0" rtlCol="0" anchor="ctr">
            <a:normAutofit/>
          </a:bodyPr>
          <a:lstStyle/>
          <a:p>
            <a:pPr>
              <a:spcAft>
                <a:spcPts val="600"/>
              </a:spcAft>
            </a:pPr>
            <a:fld id="{240553F3-40B0-4BFA-8684-D942AF6EAA45}" type="slidenum">
              <a:rPr lang="en-GB" smtClean="0"/>
              <a:pPr>
                <a:spcAft>
                  <a:spcPts val="600"/>
                </a:spcAft>
              </a:pPr>
              <a:t>28</a:t>
            </a:fld>
            <a:endParaRPr lang="en-GB"/>
          </a:p>
        </p:txBody>
      </p:sp>
      <p:pic>
        <p:nvPicPr>
          <p:cNvPr id="11" name="Picture 4" descr="Related image">
            <a:extLst>
              <a:ext uri="{FF2B5EF4-FFF2-40B4-BE49-F238E27FC236}">
                <a16:creationId xmlns:a16="http://schemas.microsoft.com/office/drawing/2014/main" id="{4EC3CD8E-3443-4EAD-A862-CD2D1B0F89A4}"/>
              </a:ext>
            </a:extLst>
          </p:cNvPr>
          <p:cNvPicPr>
            <a:picLocks noChangeAspect="1" noChangeArrowheads="1"/>
          </p:cNvPicPr>
          <p:nvPr/>
        </p:nvPicPr>
        <p:blipFill rotWithShape="1">
          <a:blip r:embed="rId4" cstate="print"/>
          <a:srcRect l="22157" r="24207" b="2"/>
          <a:stretch/>
        </p:blipFill>
        <p:spPr>
          <a:xfrm>
            <a:off x="1020726" y="1522800"/>
            <a:ext cx="4274287" cy="4211312"/>
          </a:xfrm>
          <a:prstGeom prst="rect">
            <a:avLst/>
          </a:prstGeom>
          <a:noFill/>
        </p:spPr>
      </p:pic>
      <p:sp>
        <p:nvSpPr>
          <p:cNvPr id="9" name="TextBox 8">
            <a:extLst>
              <a:ext uri="{FF2B5EF4-FFF2-40B4-BE49-F238E27FC236}">
                <a16:creationId xmlns:a16="http://schemas.microsoft.com/office/drawing/2014/main" id="{BA5C2895-B63B-4895-BAE6-84E846CCA158}"/>
              </a:ext>
            </a:extLst>
          </p:cNvPr>
          <p:cNvSpPr txBox="1"/>
          <p:nvPr/>
        </p:nvSpPr>
        <p:spPr>
          <a:xfrm>
            <a:off x="5741691" y="1557126"/>
            <a:ext cx="5971498" cy="4211312"/>
          </a:xfrm>
          <a:prstGeom prst="rect">
            <a:avLst/>
          </a:prstGeom>
        </p:spPr>
        <p:txBody>
          <a:bodyPr vert="horz" lIns="0" tIns="0" rIns="0" bIns="0" rtlCol="0">
            <a:noAutofit/>
          </a:bodyPr>
          <a:lstStyle/>
          <a:p>
            <a:pPr>
              <a:lnSpc>
                <a:spcPct val="90000"/>
              </a:lnSpc>
              <a:spcAft>
                <a:spcPts val="1200"/>
              </a:spcAft>
              <a:buClr>
                <a:srgbClr val="C4D600"/>
              </a:buClr>
            </a:pPr>
            <a:r>
              <a:rPr lang="en-GB" sz="1400" b="1" dirty="0">
                <a:solidFill>
                  <a:srgbClr val="333F48"/>
                </a:solidFill>
              </a:rPr>
              <a:t>New Haiyang power plant</a:t>
            </a:r>
          </a:p>
          <a:p>
            <a:pPr marL="285750" indent="-285750">
              <a:lnSpc>
                <a:spcPct val="90000"/>
              </a:lnSpc>
              <a:spcAft>
                <a:spcPts val="1200"/>
              </a:spcAft>
              <a:buClr>
                <a:srgbClr val="C4D600"/>
              </a:buClr>
              <a:buFont typeface="Century Gothic" panose="020B0502020202020204" pitchFamily="34" charset="0"/>
              <a:buChar char="•"/>
            </a:pPr>
            <a:r>
              <a:rPr lang="en-US" sz="1400" dirty="0">
                <a:solidFill>
                  <a:srgbClr val="333F48"/>
                </a:solidFill>
              </a:rPr>
              <a:t>Awarded by China Power Engineering Consulting Group</a:t>
            </a:r>
            <a:r>
              <a:rPr lang="en-GB" sz="1400" dirty="0">
                <a:solidFill>
                  <a:srgbClr val="333F48"/>
                </a:solidFill>
              </a:rPr>
              <a:t> (project EPC)</a:t>
            </a:r>
          </a:p>
          <a:p>
            <a:pPr marL="285750" indent="-285750">
              <a:lnSpc>
                <a:spcPct val="90000"/>
              </a:lnSpc>
              <a:spcAft>
                <a:spcPts val="600"/>
              </a:spcAft>
              <a:buClr>
                <a:srgbClr val="C4D600"/>
              </a:buClr>
              <a:buFont typeface="Century Gothic" panose="020B0502020202020204" pitchFamily="34" charset="0"/>
              <a:buChar char="•"/>
            </a:pPr>
            <a:r>
              <a:rPr lang="en-GB" sz="1400" dirty="0">
                <a:solidFill>
                  <a:srgbClr val="333F48"/>
                </a:solidFill>
              </a:rPr>
              <a:t>Main steam turbine (ST) and balance of plant (BOP) equipment:</a:t>
            </a:r>
          </a:p>
          <a:p>
            <a:pPr marL="742950" lvl="1" indent="-285750">
              <a:lnSpc>
                <a:spcPct val="90000"/>
              </a:lnSpc>
              <a:spcAft>
                <a:spcPts val="600"/>
              </a:spcAft>
              <a:buClr>
                <a:srgbClr val="C4D600"/>
              </a:buClr>
              <a:buFont typeface="Century Gothic" panose="020B0502020202020204" pitchFamily="34" charset="0"/>
              <a:buChar char="•"/>
            </a:pPr>
            <a:r>
              <a:rPr lang="en-GB" sz="1400" dirty="0">
                <a:solidFill>
                  <a:srgbClr val="333F48"/>
                </a:solidFill>
              </a:rPr>
              <a:t>Various sensors / measurement chains</a:t>
            </a:r>
          </a:p>
          <a:p>
            <a:pPr marL="742950" lvl="1" indent="-285750">
              <a:lnSpc>
                <a:spcPct val="90000"/>
              </a:lnSpc>
              <a:spcAft>
                <a:spcPts val="600"/>
              </a:spcAft>
              <a:buClr>
                <a:srgbClr val="C4D600"/>
              </a:buClr>
              <a:buFont typeface="Century Gothic" panose="020B0502020202020204" pitchFamily="34" charset="0"/>
              <a:buChar char="•"/>
            </a:pPr>
            <a:r>
              <a:rPr lang="en-GB" sz="1400" dirty="0">
                <a:solidFill>
                  <a:srgbClr val="333F48"/>
                </a:solidFill>
              </a:rPr>
              <a:t>2 × VM600 racks</a:t>
            </a:r>
          </a:p>
          <a:p>
            <a:pPr marL="742950" lvl="1" indent="-285750">
              <a:lnSpc>
                <a:spcPct val="90000"/>
              </a:lnSpc>
              <a:spcAft>
                <a:spcPts val="600"/>
              </a:spcAft>
              <a:buClr>
                <a:srgbClr val="C4D600"/>
              </a:buClr>
              <a:buFont typeface="Century Gothic" panose="020B0502020202020204" pitchFamily="34" charset="0"/>
              <a:buChar char="•"/>
            </a:pPr>
            <a:r>
              <a:rPr lang="en-GB" sz="1400" dirty="0">
                <a:solidFill>
                  <a:srgbClr val="333F48"/>
                </a:solidFill>
              </a:rPr>
              <a:t>132 × </a:t>
            </a:r>
            <a:r>
              <a:rPr lang="en-GB" sz="1400" dirty="0" err="1">
                <a:solidFill>
                  <a:srgbClr val="333F48"/>
                </a:solidFill>
              </a:rPr>
              <a:t>VibroSmart</a:t>
            </a:r>
            <a:r>
              <a:rPr lang="en-GB" sz="1400" baseline="30000" dirty="0">
                <a:solidFill>
                  <a:srgbClr val="333F48"/>
                </a:solidFill>
              </a:rPr>
              <a:t>®</a:t>
            </a:r>
            <a:r>
              <a:rPr lang="en-GB" sz="1400" dirty="0">
                <a:solidFill>
                  <a:srgbClr val="333F48"/>
                </a:solidFill>
              </a:rPr>
              <a:t> VSV301 modules</a:t>
            </a:r>
          </a:p>
          <a:p>
            <a:pPr marL="742950" lvl="1" indent="-285750">
              <a:lnSpc>
                <a:spcPct val="90000"/>
              </a:lnSpc>
              <a:spcAft>
                <a:spcPts val="600"/>
              </a:spcAft>
              <a:buClr>
                <a:srgbClr val="C4D600"/>
              </a:buClr>
              <a:buFont typeface="Century Gothic" panose="020B0502020202020204" pitchFamily="34" charset="0"/>
              <a:buChar char="•"/>
            </a:pPr>
            <a:r>
              <a:rPr lang="en-GB" sz="1400" dirty="0" err="1">
                <a:solidFill>
                  <a:srgbClr val="333F48"/>
                </a:solidFill>
              </a:rPr>
              <a:t>VibroSight</a:t>
            </a:r>
            <a:r>
              <a:rPr lang="en-GB" sz="1400" baseline="30000" dirty="0">
                <a:solidFill>
                  <a:srgbClr val="333F48"/>
                </a:solidFill>
              </a:rPr>
              <a:t>®</a:t>
            </a:r>
            <a:r>
              <a:rPr lang="en-GB" sz="1400" dirty="0">
                <a:solidFill>
                  <a:srgbClr val="333F48"/>
                </a:solidFill>
              </a:rPr>
              <a:t> software</a:t>
            </a:r>
            <a:br>
              <a:rPr lang="en-GB" sz="1400" dirty="0">
                <a:solidFill>
                  <a:srgbClr val="333F48"/>
                </a:solidFill>
              </a:rPr>
            </a:br>
            <a:r>
              <a:rPr lang="en-GB" sz="1400" dirty="0">
                <a:solidFill>
                  <a:srgbClr val="333F48"/>
                </a:solidFill>
              </a:rPr>
              <a:t> </a:t>
            </a:r>
          </a:p>
          <a:p>
            <a:pPr>
              <a:lnSpc>
                <a:spcPct val="90000"/>
              </a:lnSpc>
              <a:spcAft>
                <a:spcPts val="1200"/>
              </a:spcAft>
              <a:buClr>
                <a:srgbClr val="C4D600"/>
              </a:buClr>
            </a:pPr>
            <a:r>
              <a:rPr lang="en-GB" sz="1400" b="1" dirty="0">
                <a:solidFill>
                  <a:srgbClr val="333F48"/>
                </a:solidFill>
              </a:rPr>
              <a:t>Main differentiators</a:t>
            </a:r>
          </a:p>
          <a:p>
            <a:pPr marL="285750" indent="-285750">
              <a:lnSpc>
                <a:spcPct val="90000"/>
              </a:lnSpc>
              <a:spcAft>
                <a:spcPts val="1200"/>
              </a:spcAft>
              <a:buClr>
                <a:srgbClr val="C4D600"/>
              </a:buClr>
              <a:buFont typeface="Century Gothic" panose="020B0502020202020204" pitchFamily="34" charset="0"/>
              <a:buChar char="•"/>
            </a:pPr>
            <a:r>
              <a:rPr lang="en-US" sz="1400" b="1" dirty="0">
                <a:solidFill>
                  <a:srgbClr val="333F48"/>
                </a:solidFill>
              </a:rPr>
              <a:t>One-stop shopping and cost effectiveness:</a:t>
            </a:r>
            <a:br>
              <a:rPr lang="en-US" sz="1400" b="1" dirty="0">
                <a:solidFill>
                  <a:srgbClr val="333F48"/>
                </a:solidFill>
              </a:rPr>
            </a:br>
            <a:r>
              <a:rPr lang="en-US" sz="1400" dirty="0">
                <a:solidFill>
                  <a:srgbClr val="333F48"/>
                </a:solidFill>
              </a:rPr>
              <a:t>Single-source provider for sensors, monitoring systems and software</a:t>
            </a:r>
          </a:p>
          <a:p>
            <a:pPr marL="285750" indent="-285750">
              <a:lnSpc>
                <a:spcPct val="90000"/>
              </a:lnSpc>
              <a:spcAft>
                <a:spcPts val="1200"/>
              </a:spcAft>
              <a:buClr>
                <a:srgbClr val="C4D600"/>
              </a:buClr>
              <a:buFont typeface="Century Gothic" panose="020B0502020202020204" pitchFamily="34" charset="0"/>
              <a:buChar char="•"/>
            </a:pPr>
            <a:r>
              <a:rPr lang="en-US" sz="1400" b="1" dirty="0">
                <a:solidFill>
                  <a:srgbClr val="333F48"/>
                </a:solidFill>
              </a:rPr>
              <a:t>Performance</a:t>
            </a:r>
            <a:r>
              <a:rPr lang="en-US" sz="1400" dirty="0">
                <a:solidFill>
                  <a:srgbClr val="333F48"/>
                </a:solidFill>
              </a:rPr>
              <a:t>: Integrated and connected monitoring network</a:t>
            </a:r>
            <a:endParaRPr lang="en-GB" sz="1400" dirty="0">
              <a:solidFill>
                <a:srgbClr val="333F48"/>
              </a:solidFill>
            </a:endParaRPr>
          </a:p>
        </p:txBody>
      </p:sp>
      <p:sp>
        <p:nvSpPr>
          <p:cNvPr id="6" name="Title 5">
            <a:extLst>
              <a:ext uri="{FF2B5EF4-FFF2-40B4-BE49-F238E27FC236}">
                <a16:creationId xmlns:a16="http://schemas.microsoft.com/office/drawing/2014/main" id="{A82828C2-70F9-45EB-9E6F-8D552283979C}"/>
              </a:ext>
            </a:extLst>
          </p:cNvPr>
          <p:cNvSpPr>
            <a:spLocks noGrp="1"/>
          </p:cNvSpPr>
          <p:nvPr>
            <p:ph type="title"/>
          </p:nvPr>
        </p:nvSpPr>
        <p:spPr>
          <a:xfrm>
            <a:off x="539999" y="450000"/>
            <a:ext cx="11173191" cy="680400"/>
          </a:xfrm>
        </p:spPr>
        <p:txBody>
          <a:bodyPr vert="horz" lIns="0" tIns="0" rIns="0" bIns="0" rtlCol="0" anchor="t">
            <a:normAutofit/>
          </a:bodyPr>
          <a:lstStyle/>
          <a:p>
            <a:r>
              <a:rPr lang="en-IN" dirty="0"/>
              <a:t>Case study 4: Steam turbine and </a:t>
            </a:r>
            <a:r>
              <a:rPr lang="en-IN" dirty="0" err="1"/>
              <a:t>BoP</a:t>
            </a:r>
            <a:endParaRPr lang="en-IN" dirty="0"/>
          </a:p>
        </p:txBody>
      </p:sp>
      <p:sp>
        <p:nvSpPr>
          <p:cNvPr id="7" name="Text Placeholder 6">
            <a:extLst>
              <a:ext uri="{FF2B5EF4-FFF2-40B4-BE49-F238E27FC236}">
                <a16:creationId xmlns:a16="http://schemas.microsoft.com/office/drawing/2014/main" id="{54E3F777-EC43-45E4-9D0E-7CB0B9768385}"/>
              </a:ext>
            </a:extLst>
          </p:cNvPr>
          <p:cNvSpPr>
            <a:spLocks noGrp="1"/>
          </p:cNvSpPr>
          <p:nvPr>
            <p:ph type="body" sz="half" idx="2"/>
          </p:nvPr>
        </p:nvSpPr>
        <p:spPr>
          <a:xfrm>
            <a:off x="539998" y="842400"/>
            <a:ext cx="11173191" cy="288000"/>
          </a:xfrm>
        </p:spPr>
        <p:txBody>
          <a:bodyPr vert="horz" lIns="0" tIns="0" rIns="0" bIns="0" rtlCol="0">
            <a:normAutofit/>
          </a:bodyPr>
          <a:lstStyle/>
          <a:p>
            <a:r>
              <a:rPr lang="en-US" b="1" kern="1200" dirty="0">
                <a:latin typeface="+mn-lt"/>
                <a:ea typeface="+mn-ea"/>
                <a:cs typeface="+mn-cs"/>
              </a:rPr>
              <a:t>Haiyang nuclear power plant</a:t>
            </a:r>
          </a:p>
        </p:txBody>
      </p:sp>
    </p:spTree>
    <p:extLst>
      <p:ext uri="{BB962C8B-B14F-4D97-AF65-F5344CB8AC3E}">
        <p14:creationId xmlns:p14="http://schemas.microsoft.com/office/powerpoint/2010/main" val="125431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5E513A7-7C56-400C-910F-5F70BE6EE35E}"/>
              </a:ext>
            </a:extLst>
          </p:cNvPr>
          <p:cNvSpPr>
            <a:spLocks noGrp="1"/>
          </p:cNvSpPr>
          <p:nvPr>
            <p:ph type="dt" sz="half" idx="10"/>
          </p:nvPr>
        </p:nvSpPr>
        <p:spPr/>
        <p:txBody>
          <a:bodyPr/>
          <a:lstStyle/>
          <a:p>
            <a:fld id="{D90B1B9F-1F2C-4C66-9BBD-12014F96A499}" type="datetime4">
              <a:rPr lang="en-GB" smtClean="0"/>
              <a:t>02 May 2022</a:t>
            </a:fld>
            <a:endParaRPr lang="en-GB"/>
          </a:p>
        </p:txBody>
      </p:sp>
      <p:sp>
        <p:nvSpPr>
          <p:cNvPr id="4" name="Slide Number Placeholder 3">
            <a:extLst>
              <a:ext uri="{FF2B5EF4-FFF2-40B4-BE49-F238E27FC236}">
                <a16:creationId xmlns:a16="http://schemas.microsoft.com/office/drawing/2014/main" id="{B0602AD1-116F-4A8C-BA96-E98A7EC4ABEF}"/>
              </a:ext>
            </a:extLst>
          </p:cNvPr>
          <p:cNvSpPr>
            <a:spLocks noGrp="1"/>
          </p:cNvSpPr>
          <p:nvPr>
            <p:ph type="sldNum" sz="quarter" idx="12"/>
          </p:nvPr>
        </p:nvSpPr>
        <p:spPr/>
        <p:txBody>
          <a:bodyPr/>
          <a:lstStyle/>
          <a:p>
            <a:fld id="{240553F3-40B0-4BFA-8684-D942AF6EAA45}" type="slidenum">
              <a:rPr lang="en-GB" smtClean="0"/>
              <a:t>29</a:t>
            </a:fld>
            <a:endParaRPr lang="en-GB"/>
          </a:p>
        </p:txBody>
      </p:sp>
      <p:sp>
        <p:nvSpPr>
          <p:cNvPr id="7" name="Title 6">
            <a:extLst>
              <a:ext uri="{FF2B5EF4-FFF2-40B4-BE49-F238E27FC236}">
                <a16:creationId xmlns:a16="http://schemas.microsoft.com/office/drawing/2014/main" id="{F7299568-2DC0-4FD7-B7E2-2A19469F3A41}"/>
              </a:ext>
            </a:extLst>
          </p:cNvPr>
          <p:cNvSpPr>
            <a:spLocks noGrp="1"/>
          </p:cNvSpPr>
          <p:nvPr>
            <p:ph type="title"/>
          </p:nvPr>
        </p:nvSpPr>
        <p:spPr/>
        <p:txBody>
          <a:bodyPr/>
          <a:lstStyle/>
          <a:p>
            <a:r>
              <a:rPr lang="en-IN" dirty="0"/>
              <a:t>Case study 5: Gas-fired power plant</a:t>
            </a:r>
          </a:p>
        </p:txBody>
      </p:sp>
      <p:sp>
        <p:nvSpPr>
          <p:cNvPr id="8" name="Text Placeholder 7">
            <a:extLst>
              <a:ext uri="{FF2B5EF4-FFF2-40B4-BE49-F238E27FC236}">
                <a16:creationId xmlns:a16="http://schemas.microsoft.com/office/drawing/2014/main" id="{1EEA3493-864A-46E1-8274-4A8C3DFA4CD3}"/>
              </a:ext>
            </a:extLst>
          </p:cNvPr>
          <p:cNvSpPr>
            <a:spLocks noGrp="1"/>
          </p:cNvSpPr>
          <p:nvPr>
            <p:ph type="body" sz="half" idx="2"/>
          </p:nvPr>
        </p:nvSpPr>
        <p:spPr/>
        <p:txBody>
          <a:bodyPr/>
          <a:lstStyle/>
          <a:p>
            <a:r>
              <a:rPr lang="en-IN" dirty="0"/>
              <a:t>Siemens SGT-800 and SGT-750</a:t>
            </a:r>
          </a:p>
        </p:txBody>
      </p:sp>
      <p:sp>
        <p:nvSpPr>
          <p:cNvPr id="10" name="TextBox 9">
            <a:extLst>
              <a:ext uri="{FF2B5EF4-FFF2-40B4-BE49-F238E27FC236}">
                <a16:creationId xmlns:a16="http://schemas.microsoft.com/office/drawing/2014/main" id="{BCFA3032-CC69-46DF-BB01-202117456C01}"/>
              </a:ext>
            </a:extLst>
          </p:cNvPr>
          <p:cNvSpPr txBox="1"/>
          <p:nvPr/>
        </p:nvSpPr>
        <p:spPr>
          <a:xfrm>
            <a:off x="539998" y="1376646"/>
            <a:ext cx="8606660" cy="3462486"/>
          </a:xfrm>
          <a:prstGeom prst="rect">
            <a:avLst/>
          </a:prstGeom>
          <a:noFill/>
        </p:spPr>
        <p:txBody>
          <a:bodyPr wrap="square">
            <a:spAutoFit/>
          </a:bodyPr>
          <a:lstStyle/>
          <a:p>
            <a:pPr marL="171450" indent="-171450" algn="l">
              <a:buClr>
                <a:srgbClr val="C4D600"/>
              </a:buClr>
              <a:buFont typeface="Century Gothic" panose="020B0502020202020204" pitchFamily="34" charset="0"/>
              <a:buChar char="•"/>
            </a:pPr>
            <a:endParaRPr lang="en-US" sz="1400" dirty="0">
              <a:solidFill>
                <a:srgbClr val="000000"/>
              </a:solidFill>
            </a:endParaRPr>
          </a:p>
          <a:p>
            <a:pPr marL="342900" indent="-342900" algn="l" fontAlgn="base">
              <a:spcAft>
                <a:spcPts val="1200"/>
              </a:spcAft>
              <a:buClr>
                <a:srgbClr val="C4D600"/>
              </a:buClr>
              <a:buSzPct val="75000"/>
              <a:buFont typeface="Century Gothic" panose="020B0502020202020204" pitchFamily="34" charset="0"/>
              <a:buChar char="•"/>
            </a:pPr>
            <a:r>
              <a:rPr lang="en-US" sz="1400" b="1" dirty="0" err="1">
                <a:solidFill>
                  <a:srgbClr val="333F48"/>
                </a:solidFill>
              </a:rPr>
              <a:t>VibroSmart</a:t>
            </a:r>
            <a:r>
              <a:rPr lang="en-US" sz="1400" b="1" baseline="30000" dirty="0">
                <a:solidFill>
                  <a:srgbClr val="333F48"/>
                </a:solidFill>
              </a:rPr>
              <a:t>®</a:t>
            </a:r>
            <a:r>
              <a:rPr lang="en-US" sz="1400" b="1" dirty="0">
                <a:solidFill>
                  <a:srgbClr val="333F48"/>
                </a:solidFill>
              </a:rPr>
              <a:t> is standard-fit on SGT-800 and SGT-750 industrial gas turbines</a:t>
            </a:r>
          </a:p>
          <a:p>
            <a:pPr marL="342900" indent="-342900" algn="l" fontAlgn="base">
              <a:spcAft>
                <a:spcPts val="600"/>
              </a:spcAft>
              <a:buClr>
                <a:srgbClr val="C4D600"/>
              </a:buClr>
              <a:buSzPct val="75000"/>
              <a:buFont typeface="Century Gothic" panose="020B0502020202020204" pitchFamily="34" charset="0"/>
              <a:buChar char="•"/>
            </a:pPr>
            <a:r>
              <a:rPr lang="en-US" sz="1400" b="1" dirty="0">
                <a:solidFill>
                  <a:srgbClr val="333F48"/>
                </a:solidFill>
              </a:rPr>
              <a:t>Complete solution: </a:t>
            </a:r>
            <a:r>
              <a:rPr lang="en-US" sz="1400" dirty="0">
                <a:solidFill>
                  <a:srgbClr val="333F48"/>
                </a:solidFill>
              </a:rPr>
              <a:t>Replaces two different systems with one solution (VSV301):</a:t>
            </a:r>
          </a:p>
          <a:p>
            <a:pPr marL="800100" lvl="1" indent="-342900" algn="l" fontAlgn="base">
              <a:spcAft>
                <a:spcPts val="600"/>
              </a:spcAft>
              <a:buClr>
                <a:srgbClr val="C4D600"/>
              </a:buClr>
              <a:buSzPct val="75000"/>
              <a:buFont typeface="Century Gothic" panose="020B0502020202020204" pitchFamily="34" charset="0"/>
              <a:buChar char="•"/>
            </a:pPr>
            <a:r>
              <a:rPr lang="en-US" sz="1400" dirty="0">
                <a:solidFill>
                  <a:srgbClr val="333F48"/>
                </a:solidFill>
              </a:rPr>
              <a:t>Combustion monitoring</a:t>
            </a:r>
          </a:p>
          <a:p>
            <a:pPr marL="800100" lvl="1" indent="-342900" algn="l" fontAlgn="base">
              <a:spcAft>
                <a:spcPts val="1200"/>
              </a:spcAft>
              <a:buClr>
                <a:srgbClr val="C4D600"/>
              </a:buClr>
              <a:buSzPct val="75000"/>
              <a:buFont typeface="Century Gothic" panose="020B0502020202020204" pitchFamily="34" charset="0"/>
              <a:buChar char="•"/>
            </a:pPr>
            <a:r>
              <a:rPr lang="en-US" sz="1400" dirty="0">
                <a:solidFill>
                  <a:srgbClr val="333F48"/>
                </a:solidFill>
              </a:rPr>
              <a:t>Vibration protection</a:t>
            </a:r>
          </a:p>
          <a:p>
            <a:pPr marL="342900" indent="-342900" fontAlgn="base">
              <a:spcAft>
                <a:spcPts val="1200"/>
              </a:spcAft>
              <a:buClr>
                <a:srgbClr val="C4D600"/>
              </a:buClr>
              <a:buSzPct val="75000"/>
              <a:buFont typeface="Century Gothic" panose="020B0502020202020204" pitchFamily="34" charset="0"/>
              <a:buChar char="•"/>
            </a:pPr>
            <a:r>
              <a:rPr lang="en-US" sz="1400" b="1" dirty="0">
                <a:solidFill>
                  <a:srgbClr val="333F48"/>
                </a:solidFill>
              </a:rPr>
              <a:t>Integrated</a:t>
            </a:r>
            <a:r>
              <a:rPr lang="en-US" sz="1400" dirty="0">
                <a:solidFill>
                  <a:srgbClr val="333F48"/>
                </a:solidFill>
              </a:rPr>
              <a:t> </a:t>
            </a:r>
            <a:r>
              <a:rPr lang="en-US" sz="1400" dirty="0" err="1">
                <a:solidFill>
                  <a:srgbClr val="333F48"/>
                </a:solidFill>
              </a:rPr>
              <a:t>PROFIsafe</a:t>
            </a:r>
            <a:r>
              <a:rPr lang="en-US" sz="1400" dirty="0">
                <a:solidFill>
                  <a:srgbClr val="333F48"/>
                </a:solidFill>
              </a:rPr>
              <a:t> communications to Siemens PLC (VSI010)</a:t>
            </a:r>
          </a:p>
          <a:p>
            <a:pPr marL="342900" indent="-342900" algn="l" fontAlgn="base">
              <a:spcAft>
                <a:spcPts val="1200"/>
              </a:spcAft>
              <a:buClr>
                <a:srgbClr val="C4D600"/>
              </a:buClr>
              <a:buSzPct val="75000"/>
              <a:buFont typeface="Century Gothic" panose="020B0502020202020204" pitchFamily="34" charset="0"/>
              <a:buChar char="•"/>
            </a:pPr>
            <a:r>
              <a:rPr lang="en-US" sz="1400" b="1" dirty="0">
                <a:solidFill>
                  <a:srgbClr val="333F48"/>
                </a:solidFill>
              </a:rPr>
              <a:t>Versatile and flexible:</a:t>
            </a:r>
            <a:r>
              <a:rPr lang="en-US" sz="1400" dirty="0">
                <a:solidFill>
                  <a:srgbClr val="333F48"/>
                </a:solidFill>
              </a:rPr>
              <a:t> Compatible with all sensor types (not tied to monitoring system vendor)</a:t>
            </a:r>
          </a:p>
          <a:p>
            <a:pPr marL="342900" indent="-342900" algn="l" fontAlgn="base">
              <a:spcAft>
                <a:spcPts val="600"/>
              </a:spcAft>
              <a:buClr>
                <a:srgbClr val="C4D600"/>
              </a:buClr>
              <a:buSzPct val="75000"/>
              <a:buFont typeface="Century Gothic" panose="020B0502020202020204" pitchFamily="34" charset="0"/>
              <a:buChar char="•"/>
            </a:pPr>
            <a:r>
              <a:rPr lang="en-US" sz="1400" b="1" dirty="0">
                <a:solidFill>
                  <a:srgbClr val="333F48"/>
                </a:solidFill>
              </a:rPr>
              <a:t>Cost effective:</a:t>
            </a:r>
            <a:r>
              <a:rPr lang="en-US" sz="1400" dirty="0">
                <a:solidFill>
                  <a:srgbClr val="333F48"/>
                </a:solidFill>
              </a:rPr>
              <a:t> Lowest total cost of ownership:</a:t>
            </a:r>
          </a:p>
          <a:p>
            <a:pPr marL="800100" lvl="2" indent="-342900" algn="l" fontAlgn="base">
              <a:spcAft>
                <a:spcPts val="600"/>
              </a:spcAft>
              <a:buClr>
                <a:srgbClr val="C4D600"/>
              </a:buClr>
              <a:buSzPct val="75000"/>
              <a:buFont typeface="Century Gothic" panose="020B0502020202020204" pitchFamily="34" charset="0"/>
              <a:buChar char="•"/>
            </a:pPr>
            <a:r>
              <a:rPr lang="en-US" sz="1400" dirty="0">
                <a:solidFill>
                  <a:srgbClr val="333F48"/>
                </a:solidFill>
              </a:rPr>
              <a:t>Reduced cabling costs</a:t>
            </a:r>
          </a:p>
          <a:p>
            <a:pPr marL="800100" lvl="2" indent="-342900" algn="l" fontAlgn="base">
              <a:spcAft>
                <a:spcPts val="600"/>
              </a:spcAft>
              <a:buClr>
                <a:srgbClr val="C4D600"/>
              </a:buClr>
              <a:buSzPct val="75000"/>
              <a:buFont typeface="Century Gothic" panose="020B0502020202020204" pitchFamily="34" charset="0"/>
              <a:buChar char="•"/>
            </a:pPr>
            <a:r>
              <a:rPr lang="en-US" sz="1400" dirty="0">
                <a:solidFill>
                  <a:srgbClr val="333F48"/>
                </a:solidFill>
              </a:rPr>
              <a:t>Less cabling work during installation/production</a:t>
            </a:r>
          </a:p>
          <a:p>
            <a:pPr marL="800100" lvl="2" indent="-342900" algn="l" fontAlgn="base">
              <a:spcAft>
                <a:spcPts val="600"/>
              </a:spcAft>
              <a:buClr>
                <a:srgbClr val="C4D600"/>
              </a:buClr>
              <a:buSzPct val="75000"/>
              <a:buFont typeface="Century Gothic" panose="020B0502020202020204" pitchFamily="34" charset="0"/>
              <a:buChar char="•"/>
            </a:pPr>
            <a:r>
              <a:rPr lang="en-US" sz="1400" dirty="0">
                <a:solidFill>
                  <a:srgbClr val="333F48"/>
                </a:solidFill>
              </a:rPr>
              <a:t>Distributed monitoring frees up control room space</a:t>
            </a:r>
          </a:p>
        </p:txBody>
      </p:sp>
      <p:pic>
        <p:nvPicPr>
          <p:cNvPr id="11" name="Picture 5">
            <a:extLst>
              <a:ext uri="{FF2B5EF4-FFF2-40B4-BE49-F238E27FC236}">
                <a16:creationId xmlns:a16="http://schemas.microsoft.com/office/drawing/2014/main" id="{8D9553F4-7EC1-4C4B-8186-31CB5AE15DD2}"/>
              </a:ext>
            </a:extLst>
          </p:cNvPr>
          <p:cNvPicPr>
            <a:picLocks noChangeAspect="1" noChangeArrowheads="1"/>
          </p:cNvPicPr>
          <p:nvPr/>
        </p:nvPicPr>
        <p:blipFill>
          <a:blip r:embed="rId3" cstate="print"/>
          <a:srcRect/>
          <a:stretch>
            <a:fillRect/>
          </a:stretch>
        </p:blipFill>
        <p:spPr bwMode="auto">
          <a:xfrm>
            <a:off x="8775996" y="316572"/>
            <a:ext cx="2439913" cy="1029559"/>
          </a:xfrm>
          <a:prstGeom prst="rect">
            <a:avLst/>
          </a:prstGeom>
          <a:noFill/>
          <a:ln w="9525">
            <a:noFill/>
            <a:miter lim="800000"/>
            <a:headEnd/>
            <a:tailEnd/>
          </a:ln>
        </p:spPr>
      </p:pic>
      <p:pic>
        <p:nvPicPr>
          <p:cNvPr id="12" name="Picture 10" descr="Image result for SGT-800">
            <a:extLst>
              <a:ext uri="{FF2B5EF4-FFF2-40B4-BE49-F238E27FC236}">
                <a16:creationId xmlns:a16="http://schemas.microsoft.com/office/drawing/2014/main" id="{BC7988DD-4C98-481C-AE23-9D7A459E8577}"/>
              </a:ext>
            </a:extLst>
          </p:cNvPr>
          <p:cNvPicPr>
            <a:picLocks noChangeAspect="1" noChangeArrowheads="1"/>
          </p:cNvPicPr>
          <p:nvPr/>
        </p:nvPicPr>
        <p:blipFill>
          <a:blip r:embed="rId4" cstate="print"/>
          <a:srcRect/>
          <a:stretch>
            <a:fillRect/>
          </a:stretch>
        </p:blipFill>
        <p:spPr bwMode="auto">
          <a:xfrm>
            <a:off x="8664721" y="3633017"/>
            <a:ext cx="2669032" cy="1501629"/>
          </a:xfrm>
          <a:prstGeom prst="rect">
            <a:avLst/>
          </a:prstGeom>
          <a:noFill/>
        </p:spPr>
      </p:pic>
      <p:pic>
        <p:nvPicPr>
          <p:cNvPr id="13" name="Picture 12" descr="Image result for SGT-800">
            <a:extLst>
              <a:ext uri="{FF2B5EF4-FFF2-40B4-BE49-F238E27FC236}">
                <a16:creationId xmlns:a16="http://schemas.microsoft.com/office/drawing/2014/main" id="{6643A76E-2C6F-4989-A804-994F13CB1EC8}"/>
              </a:ext>
            </a:extLst>
          </p:cNvPr>
          <p:cNvPicPr>
            <a:picLocks noChangeAspect="1" noChangeArrowheads="1"/>
          </p:cNvPicPr>
          <p:nvPr/>
        </p:nvPicPr>
        <p:blipFill>
          <a:blip r:embed="rId5" cstate="print"/>
          <a:srcRect/>
          <a:stretch>
            <a:fillRect/>
          </a:stretch>
        </p:blipFill>
        <p:spPr bwMode="auto">
          <a:xfrm>
            <a:off x="8664719" y="1564268"/>
            <a:ext cx="2662465" cy="1553516"/>
          </a:xfrm>
          <a:prstGeom prst="rect">
            <a:avLst/>
          </a:prstGeom>
          <a:noFill/>
        </p:spPr>
      </p:pic>
    </p:spTree>
    <p:extLst>
      <p:ext uri="{BB962C8B-B14F-4D97-AF65-F5344CB8AC3E}">
        <p14:creationId xmlns:p14="http://schemas.microsoft.com/office/powerpoint/2010/main" val="367788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C6407F-74ED-4648-A341-0170D94416A4}"/>
              </a:ext>
            </a:extLst>
          </p:cNvPr>
          <p:cNvSpPr>
            <a:spLocks noGrp="1"/>
          </p:cNvSpPr>
          <p:nvPr>
            <p:ph type="dt" sz="half" idx="10"/>
          </p:nvPr>
        </p:nvSpPr>
        <p:spPr/>
        <p:txBody>
          <a:bodyPr/>
          <a:lstStyle/>
          <a:p>
            <a:fld id="{7923B427-1173-4B1A-A3A0-C0E97A6E6070}" type="datetime4">
              <a:rPr lang="en-GB" smtClean="0"/>
              <a:t>02 May 2022</a:t>
            </a:fld>
            <a:endParaRPr lang="en-GB"/>
          </a:p>
        </p:txBody>
      </p:sp>
      <p:sp>
        <p:nvSpPr>
          <p:cNvPr id="3" name="Slide Number Placeholder 2">
            <a:extLst>
              <a:ext uri="{FF2B5EF4-FFF2-40B4-BE49-F238E27FC236}">
                <a16:creationId xmlns:a16="http://schemas.microsoft.com/office/drawing/2014/main" id="{2C00F161-9B3F-4AC5-80EC-74E8C8A349FC}"/>
              </a:ext>
            </a:extLst>
          </p:cNvPr>
          <p:cNvSpPr>
            <a:spLocks noGrp="1"/>
          </p:cNvSpPr>
          <p:nvPr>
            <p:ph type="sldNum" sz="quarter" idx="12"/>
          </p:nvPr>
        </p:nvSpPr>
        <p:spPr/>
        <p:txBody>
          <a:bodyPr/>
          <a:lstStyle/>
          <a:p>
            <a:fld id="{240553F3-40B0-4BFA-8684-D942AF6EAA45}" type="slidenum">
              <a:rPr lang="en-GB" smtClean="0"/>
              <a:t>3</a:t>
            </a:fld>
            <a:endParaRPr lang="en-GB"/>
          </a:p>
        </p:txBody>
      </p:sp>
      <p:sp>
        <p:nvSpPr>
          <p:cNvPr id="4" name="Title 3">
            <a:extLst>
              <a:ext uri="{FF2B5EF4-FFF2-40B4-BE49-F238E27FC236}">
                <a16:creationId xmlns:a16="http://schemas.microsoft.com/office/drawing/2014/main" id="{C982F1C7-ED50-4C46-98FE-9437F6DF4957}"/>
              </a:ext>
            </a:extLst>
          </p:cNvPr>
          <p:cNvSpPr>
            <a:spLocks noGrp="1"/>
          </p:cNvSpPr>
          <p:nvPr>
            <p:ph type="title"/>
          </p:nvPr>
        </p:nvSpPr>
        <p:spPr/>
        <p:txBody>
          <a:bodyPr/>
          <a:lstStyle/>
          <a:p>
            <a:r>
              <a:rPr lang="en-GB" dirty="0"/>
              <a:t>Why </a:t>
            </a:r>
            <a:r>
              <a:rPr lang="en-GB" dirty="0" err="1"/>
              <a:t>VibroSmart</a:t>
            </a:r>
            <a:r>
              <a:rPr lang="en-GB" dirty="0"/>
              <a:t>?</a:t>
            </a:r>
            <a:endParaRPr lang="en-IN" dirty="0"/>
          </a:p>
        </p:txBody>
      </p:sp>
      <p:sp>
        <p:nvSpPr>
          <p:cNvPr id="6" name="Rectangle 5">
            <a:extLst>
              <a:ext uri="{FF2B5EF4-FFF2-40B4-BE49-F238E27FC236}">
                <a16:creationId xmlns:a16="http://schemas.microsoft.com/office/drawing/2014/main" id="{A546BBD0-971D-4695-915D-F83DA2EE1523}"/>
              </a:ext>
            </a:extLst>
          </p:cNvPr>
          <p:cNvSpPr/>
          <p:nvPr/>
        </p:nvSpPr>
        <p:spPr>
          <a:xfrm>
            <a:off x="479425" y="945821"/>
            <a:ext cx="11460938" cy="1107996"/>
          </a:xfrm>
          <a:prstGeom prst="rect">
            <a:avLst/>
          </a:prstGeom>
        </p:spPr>
        <p:txBody>
          <a:bodyPr wrap="square">
            <a:spAutoFit/>
          </a:bodyPr>
          <a:lstStyle/>
          <a:p>
            <a:pPr algn="just"/>
            <a:r>
              <a:rPr lang="en-US" sz="1600" b="1" dirty="0" err="1">
                <a:solidFill>
                  <a:srgbClr val="333F48"/>
                </a:solidFill>
              </a:rPr>
              <a:t>VibroSmart</a:t>
            </a:r>
            <a:r>
              <a:rPr lang="en-US" sz="1600" b="1" baseline="30000" dirty="0">
                <a:solidFill>
                  <a:srgbClr val="333F48"/>
                </a:solidFill>
              </a:rPr>
              <a:t>®</a:t>
            </a:r>
            <a:r>
              <a:rPr lang="en-US" sz="1600" dirty="0">
                <a:solidFill>
                  <a:srgbClr val="333F48"/>
                </a:solidFill>
              </a:rPr>
              <a:t> fulfils the </a:t>
            </a:r>
            <a:r>
              <a:rPr lang="en-US" sz="1600" b="1" dirty="0">
                <a:solidFill>
                  <a:srgbClr val="333F48"/>
                </a:solidFill>
              </a:rPr>
              <a:t>protection and monitoring </a:t>
            </a:r>
            <a:r>
              <a:rPr lang="en-US" sz="1600" dirty="0">
                <a:solidFill>
                  <a:srgbClr val="333F48"/>
                </a:solidFill>
              </a:rPr>
              <a:t>needs of any plant machinery in a cost-effective way – </a:t>
            </a:r>
            <a:r>
              <a:rPr lang="en-US" sz="1600" b="1" dirty="0">
                <a:solidFill>
                  <a:srgbClr val="333F48"/>
                </a:solidFill>
              </a:rPr>
              <a:t>enhancing machine safety,</a:t>
            </a:r>
            <a:r>
              <a:rPr lang="en-US" sz="1600" dirty="0">
                <a:solidFill>
                  <a:srgbClr val="333F48"/>
                </a:solidFill>
              </a:rPr>
              <a:t> enabling </a:t>
            </a:r>
            <a:r>
              <a:rPr lang="en-US" sz="1600" b="1" dirty="0">
                <a:solidFill>
                  <a:srgbClr val="333F48"/>
                </a:solidFill>
              </a:rPr>
              <a:t>machine</a:t>
            </a:r>
            <a:r>
              <a:rPr lang="en-US" sz="1600" dirty="0">
                <a:solidFill>
                  <a:srgbClr val="333F48"/>
                </a:solidFill>
              </a:rPr>
              <a:t> </a:t>
            </a:r>
            <a:r>
              <a:rPr lang="en-US" sz="1600" b="1" dirty="0">
                <a:solidFill>
                  <a:srgbClr val="333F48"/>
                </a:solidFill>
              </a:rPr>
              <a:t>condition monitoring </a:t>
            </a:r>
            <a:r>
              <a:rPr lang="en-US" sz="1600" dirty="0">
                <a:solidFill>
                  <a:srgbClr val="333F48"/>
                </a:solidFill>
              </a:rPr>
              <a:t>for improved asset management and </a:t>
            </a:r>
            <a:r>
              <a:rPr lang="en-US" sz="1600" b="1" dirty="0">
                <a:solidFill>
                  <a:srgbClr val="333F48"/>
                </a:solidFill>
              </a:rPr>
              <a:t>reducing maintenance costs through predictive maintenance.</a:t>
            </a:r>
          </a:p>
          <a:p>
            <a:endParaRPr lang="en-GB" dirty="0">
              <a:solidFill>
                <a:srgbClr val="333F48"/>
              </a:solidFill>
            </a:endParaRPr>
          </a:p>
        </p:txBody>
      </p:sp>
      <p:pic>
        <p:nvPicPr>
          <p:cNvPr id="7" name="Picture 2" descr="C:\Users\mnik\Pictures\Market photos\OnG_pipelines_refinery_SS_570368662 medium size.jpg">
            <a:extLst>
              <a:ext uri="{FF2B5EF4-FFF2-40B4-BE49-F238E27FC236}">
                <a16:creationId xmlns:a16="http://schemas.microsoft.com/office/drawing/2014/main" id="{8245E7D5-633B-4A55-B558-E128A1F408CE}"/>
              </a:ext>
            </a:extLst>
          </p:cNvPr>
          <p:cNvPicPr>
            <a:picLocks noChangeAspect="1" noChangeArrowheads="1"/>
          </p:cNvPicPr>
          <p:nvPr/>
        </p:nvPicPr>
        <p:blipFill rotWithShape="1">
          <a:blip r:embed="rId3" cstate="print">
            <a:grayscl/>
          </a:blip>
          <a:srcRect l="27749" r="4780"/>
          <a:stretch/>
        </p:blipFill>
        <p:spPr bwMode="auto">
          <a:xfrm>
            <a:off x="8200518" y="2053817"/>
            <a:ext cx="2006091" cy="1984492"/>
          </a:xfrm>
          <a:prstGeom prst="rect">
            <a:avLst/>
          </a:prstGeom>
          <a:noFill/>
        </p:spPr>
      </p:pic>
      <p:pic>
        <p:nvPicPr>
          <p:cNvPr id="8" name="Picture 2" descr="https://meggittsensing.com/wp-content/uploads/2017/01/Natural_Gas-Markets.jpg">
            <a:extLst>
              <a:ext uri="{FF2B5EF4-FFF2-40B4-BE49-F238E27FC236}">
                <a16:creationId xmlns:a16="http://schemas.microsoft.com/office/drawing/2014/main" id="{5DE25F59-D6FE-43C1-82BC-3C2EA9916DAC}"/>
              </a:ext>
            </a:extLst>
          </p:cNvPr>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4057100" y="2053817"/>
            <a:ext cx="1984492" cy="19844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meggittsensing.com/wp-content/uploads/2017/01/Hydropower-Markets.jpg">
            <a:extLst>
              <a:ext uri="{FF2B5EF4-FFF2-40B4-BE49-F238E27FC236}">
                <a16:creationId xmlns:a16="http://schemas.microsoft.com/office/drawing/2014/main" id="{CFFFE244-54DC-4D66-8850-C27D902D7C55}"/>
              </a:ext>
            </a:extLst>
          </p:cNvPr>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1985391" y="2053817"/>
            <a:ext cx="1984492" cy="198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meggittsensing.com/wp-content/uploads/2017/01/Generators-Markets.jpg">
            <a:extLst>
              <a:ext uri="{FF2B5EF4-FFF2-40B4-BE49-F238E27FC236}">
                <a16:creationId xmlns:a16="http://schemas.microsoft.com/office/drawing/2014/main" id="{22BF27F8-2F9C-4021-BB88-09D236D5581C}"/>
              </a:ext>
            </a:extLst>
          </p:cNvPr>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6128809" y="2053817"/>
            <a:ext cx="1984492" cy="19844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86515D-4251-409B-B155-BE957E280695}"/>
              </a:ext>
            </a:extLst>
          </p:cNvPr>
          <p:cNvSpPr txBox="1"/>
          <p:nvPr/>
        </p:nvSpPr>
        <p:spPr>
          <a:xfrm>
            <a:off x="479425" y="4294572"/>
            <a:ext cx="11712575" cy="1631216"/>
          </a:xfrm>
          <a:prstGeom prst="rect">
            <a:avLst/>
          </a:prstGeom>
          <a:noFill/>
        </p:spPr>
        <p:txBody>
          <a:bodyPr wrap="square">
            <a:spAutoFit/>
          </a:bodyPr>
          <a:lstStyle/>
          <a:p>
            <a:pPr marL="285750" indent="-285750">
              <a:spcAft>
                <a:spcPts val="600"/>
              </a:spcAft>
              <a:buClr>
                <a:srgbClr val="C4D600"/>
              </a:buClr>
              <a:buFont typeface="Century Gothic" panose="020B0502020202020204" pitchFamily="34" charset="0"/>
              <a:buChar char="•"/>
            </a:pPr>
            <a:r>
              <a:rPr lang="en-GB" sz="1600" dirty="0">
                <a:solidFill>
                  <a:srgbClr val="333F48"/>
                </a:solidFill>
              </a:rPr>
              <a:t>One solution for all rotating machinery (</a:t>
            </a:r>
            <a:r>
              <a:rPr lang="en-US" sz="1600" dirty="0">
                <a:solidFill>
                  <a:srgbClr val="333F48"/>
                </a:solidFill>
              </a:rPr>
              <a:t>small and large machines</a:t>
            </a:r>
            <a:r>
              <a:rPr lang="en-GB" sz="1600" dirty="0">
                <a:solidFill>
                  <a:srgbClr val="333F48"/>
                </a:solidFill>
              </a:rPr>
              <a:t>)</a:t>
            </a:r>
          </a:p>
          <a:p>
            <a:pPr marL="285750" indent="-285750">
              <a:spcAft>
                <a:spcPts val="600"/>
              </a:spcAft>
              <a:buClr>
                <a:srgbClr val="C4D600"/>
              </a:buClr>
              <a:buFont typeface="Century Gothic" panose="020B0502020202020204" pitchFamily="34" charset="0"/>
              <a:buChar char="•"/>
            </a:pPr>
            <a:r>
              <a:rPr lang="en-GB" sz="1600" dirty="0">
                <a:solidFill>
                  <a:srgbClr val="333F48"/>
                </a:solidFill>
              </a:rPr>
              <a:t>Provides machinery protection and/or condition monitoring</a:t>
            </a:r>
          </a:p>
          <a:p>
            <a:pPr marL="285750" indent="-285750">
              <a:spcAft>
                <a:spcPts val="600"/>
              </a:spcAft>
              <a:buClr>
                <a:srgbClr val="C4D600"/>
              </a:buClr>
              <a:buFont typeface="Century Gothic" panose="020B0502020202020204" pitchFamily="34" charset="0"/>
              <a:buChar char="•"/>
            </a:pPr>
            <a:r>
              <a:rPr lang="en-GB" sz="1600" dirty="0">
                <a:solidFill>
                  <a:srgbClr val="333F48"/>
                </a:solidFill>
              </a:rPr>
              <a:t>Flexible, scalable, highly reliable and cost effective</a:t>
            </a:r>
          </a:p>
          <a:p>
            <a:pPr marL="285750" indent="-285750">
              <a:spcAft>
                <a:spcPts val="600"/>
              </a:spcAft>
              <a:buClr>
                <a:srgbClr val="C4D600"/>
              </a:buClr>
              <a:buFont typeface="Century Gothic" panose="020B0502020202020204" pitchFamily="34" charset="0"/>
              <a:buChar char="•"/>
            </a:pPr>
            <a:r>
              <a:rPr lang="en-GB" sz="1600" dirty="0">
                <a:solidFill>
                  <a:srgbClr val="333F48"/>
                </a:solidFill>
              </a:rPr>
              <a:t>Easy integration with plant DCS, PLC, SCADA, etc.</a:t>
            </a:r>
          </a:p>
          <a:p>
            <a:pPr marL="285750" indent="-285750">
              <a:spcAft>
                <a:spcPts val="600"/>
              </a:spcAft>
              <a:buClr>
                <a:srgbClr val="C4D600"/>
              </a:buClr>
              <a:buFont typeface="Century Gothic" panose="020B0502020202020204" pitchFamily="34" charset="0"/>
              <a:buChar char="•"/>
            </a:pPr>
            <a:r>
              <a:rPr lang="en-GB" sz="1600" dirty="0" err="1">
                <a:solidFill>
                  <a:srgbClr val="333F48"/>
                </a:solidFill>
              </a:rPr>
              <a:t>VibroSight</a:t>
            </a:r>
            <a:r>
              <a:rPr lang="en-GB" sz="1600" baseline="30000" dirty="0">
                <a:solidFill>
                  <a:srgbClr val="333F48"/>
                </a:solidFill>
              </a:rPr>
              <a:t>®</a:t>
            </a:r>
            <a:r>
              <a:rPr lang="en-GB" sz="1600" dirty="0">
                <a:solidFill>
                  <a:srgbClr val="333F48"/>
                </a:solidFill>
              </a:rPr>
              <a:t> software with application specific packages for hydro, combustion, data import and mathematics</a:t>
            </a:r>
          </a:p>
        </p:txBody>
      </p:sp>
    </p:spTree>
    <p:extLst>
      <p:ext uri="{BB962C8B-B14F-4D97-AF65-F5344CB8AC3E}">
        <p14:creationId xmlns:p14="http://schemas.microsoft.com/office/powerpoint/2010/main" val="30469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C:\Users\mnik\Pictures\Market photos\pump_shutterstock_483141763 square.jpg">
            <a:extLst>
              <a:ext uri="{FF2B5EF4-FFF2-40B4-BE49-F238E27FC236}">
                <a16:creationId xmlns:a16="http://schemas.microsoft.com/office/drawing/2014/main" id="{2F9587A6-AF8C-49F5-ACC1-EF1E4AECFFD6}"/>
              </a:ext>
            </a:extLst>
          </p:cNvPr>
          <p:cNvPicPr>
            <a:picLocks noChangeAspect="1" noChangeArrowheads="1"/>
          </p:cNvPicPr>
          <p:nvPr/>
        </p:nvPicPr>
        <p:blipFill>
          <a:blip r:embed="rId3" cstate="print"/>
          <a:srcRect/>
          <a:stretch>
            <a:fillRect/>
          </a:stretch>
        </p:blipFill>
        <p:spPr bwMode="auto">
          <a:xfrm>
            <a:off x="9791895" y="3897033"/>
            <a:ext cx="1515965" cy="1347849"/>
          </a:xfrm>
          <a:prstGeom prst="rect">
            <a:avLst/>
          </a:prstGeom>
          <a:noFill/>
        </p:spPr>
      </p:pic>
      <p:pic>
        <p:nvPicPr>
          <p:cNvPr id="12" name="Picture 2" descr="L:\Marketing\06_IMAGES &amp; PHOTOS\01_PURCHASED PHOTOS\09_TURBINES\soaxx201421-01_300dpi-Siemens_industrial gas turbine square.jpg">
            <a:extLst>
              <a:ext uri="{FF2B5EF4-FFF2-40B4-BE49-F238E27FC236}">
                <a16:creationId xmlns:a16="http://schemas.microsoft.com/office/drawing/2014/main" id="{C5C68BEF-CCEA-4BD8-A47A-0C93E0C6E4FD}"/>
              </a:ext>
            </a:extLst>
          </p:cNvPr>
          <p:cNvPicPr>
            <a:picLocks noChangeAspect="1" noChangeArrowheads="1"/>
          </p:cNvPicPr>
          <p:nvPr/>
        </p:nvPicPr>
        <p:blipFill>
          <a:blip r:embed="rId4" cstate="print"/>
          <a:srcRect t="5000"/>
          <a:stretch>
            <a:fillRect/>
          </a:stretch>
        </p:blipFill>
        <p:spPr bwMode="auto">
          <a:xfrm>
            <a:off x="8767371" y="2825031"/>
            <a:ext cx="1515966" cy="1440169"/>
          </a:xfrm>
          <a:prstGeom prst="rect">
            <a:avLst/>
          </a:prstGeom>
          <a:noFill/>
        </p:spPr>
      </p:pic>
      <p:sp>
        <p:nvSpPr>
          <p:cNvPr id="3" name="Date Placeholder 2">
            <a:extLst>
              <a:ext uri="{FF2B5EF4-FFF2-40B4-BE49-F238E27FC236}">
                <a16:creationId xmlns:a16="http://schemas.microsoft.com/office/drawing/2014/main" id="{EC8D76E6-3498-48FE-A772-2C0A59C7C88E}"/>
              </a:ext>
            </a:extLst>
          </p:cNvPr>
          <p:cNvSpPr>
            <a:spLocks noGrp="1"/>
          </p:cNvSpPr>
          <p:nvPr>
            <p:ph type="dt" sz="half" idx="10"/>
          </p:nvPr>
        </p:nvSpPr>
        <p:spPr/>
        <p:txBody>
          <a:bodyPr/>
          <a:lstStyle/>
          <a:p>
            <a:fld id="{D90B1B9F-1F2C-4C66-9BBD-12014F96A499}" type="datetime4">
              <a:rPr lang="en-GB" smtClean="0"/>
              <a:t>02 May 2022</a:t>
            </a:fld>
            <a:endParaRPr lang="en-GB"/>
          </a:p>
        </p:txBody>
      </p:sp>
      <p:sp>
        <p:nvSpPr>
          <p:cNvPr id="4" name="Slide Number Placeholder 3">
            <a:extLst>
              <a:ext uri="{FF2B5EF4-FFF2-40B4-BE49-F238E27FC236}">
                <a16:creationId xmlns:a16="http://schemas.microsoft.com/office/drawing/2014/main" id="{830011D1-F2AB-4834-A4BD-6192C1E24BA4}"/>
              </a:ext>
            </a:extLst>
          </p:cNvPr>
          <p:cNvSpPr>
            <a:spLocks noGrp="1"/>
          </p:cNvSpPr>
          <p:nvPr>
            <p:ph type="sldNum" sz="quarter" idx="12"/>
          </p:nvPr>
        </p:nvSpPr>
        <p:spPr/>
        <p:txBody>
          <a:bodyPr/>
          <a:lstStyle/>
          <a:p>
            <a:fld id="{240553F3-40B0-4BFA-8684-D942AF6EAA45}" type="slidenum">
              <a:rPr lang="en-GB" smtClean="0"/>
              <a:t>30</a:t>
            </a:fld>
            <a:endParaRPr lang="en-GB"/>
          </a:p>
        </p:txBody>
      </p:sp>
      <p:sp>
        <p:nvSpPr>
          <p:cNvPr id="7" name="Title 6">
            <a:extLst>
              <a:ext uri="{FF2B5EF4-FFF2-40B4-BE49-F238E27FC236}">
                <a16:creationId xmlns:a16="http://schemas.microsoft.com/office/drawing/2014/main" id="{7A5C0237-E95C-48AA-BD58-9082BE0BB760}"/>
              </a:ext>
            </a:extLst>
          </p:cNvPr>
          <p:cNvSpPr>
            <a:spLocks noGrp="1"/>
          </p:cNvSpPr>
          <p:nvPr>
            <p:ph type="title"/>
          </p:nvPr>
        </p:nvSpPr>
        <p:spPr/>
        <p:txBody>
          <a:bodyPr/>
          <a:lstStyle/>
          <a:p>
            <a:r>
              <a:rPr lang="en-IN" dirty="0"/>
              <a:t>Conclusion</a:t>
            </a:r>
          </a:p>
        </p:txBody>
      </p:sp>
      <p:sp>
        <p:nvSpPr>
          <p:cNvPr id="8" name="Text Placeholder 7">
            <a:extLst>
              <a:ext uri="{FF2B5EF4-FFF2-40B4-BE49-F238E27FC236}">
                <a16:creationId xmlns:a16="http://schemas.microsoft.com/office/drawing/2014/main" id="{94D30340-AC9E-40C9-8EEF-B1C58634DAAA}"/>
              </a:ext>
            </a:extLst>
          </p:cNvPr>
          <p:cNvSpPr>
            <a:spLocks noGrp="1"/>
          </p:cNvSpPr>
          <p:nvPr>
            <p:ph type="body" sz="half" idx="2"/>
          </p:nvPr>
        </p:nvSpPr>
        <p:spPr/>
        <p:txBody>
          <a:bodyPr/>
          <a:lstStyle/>
          <a:p>
            <a:r>
              <a:rPr lang="en-IN" dirty="0" err="1"/>
              <a:t>Vibrosmart</a:t>
            </a:r>
            <a:r>
              <a:rPr lang="en-IN" dirty="0"/>
              <a:t> solutions</a:t>
            </a:r>
          </a:p>
        </p:txBody>
      </p:sp>
      <p:sp>
        <p:nvSpPr>
          <p:cNvPr id="10" name="TextBox 9">
            <a:extLst>
              <a:ext uri="{FF2B5EF4-FFF2-40B4-BE49-F238E27FC236}">
                <a16:creationId xmlns:a16="http://schemas.microsoft.com/office/drawing/2014/main" id="{D02E1427-85AF-4D76-A7E9-1BCD4D4CE3F7}"/>
              </a:ext>
            </a:extLst>
          </p:cNvPr>
          <p:cNvSpPr txBox="1"/>
          <p:nvPr/>
        </p:nvSpPr>
        <p:spPr>
          <a:xfrm>
            <a:off x="431925" y="1674450"/>
            <a:ext cx="7377797" cy="3970318"/>
          </a:xfrm>
          <a:prstGeom prst="rect">
            <a:avLst/>
          </a:prstGeom>
          <a:noFill/>
        </p:spPr>
        <p:txBody>
          <a:bodyPr wrap="square">
            <a:spAutoFit/>
          </a:bodyPr>
          <a:lstStyle/>
          <a:p>
            <a:pPr marL="285750" indent="-285750">
              <a:buClr>
                <a:srgbClr val="C4D600"/>
              </a:buClr>
              <a:buFont typeface="Century Gothic" panose="020B0502020202020204" pitchFamily="34" charset="0"/>
              <a:buChar char="•"/>
            </a:pPr>
            <a:r>
              <a:rPr lang="en-US" sz="1400" dirty="0"/>
              <a:t>Allows cost-effective monitoring of more of your assets, across more plants, with no compromise on performance</a:t>
            </a:r>
          </a:p>
          <a:p>
            <a:pPr marL="285750" indent="-285750">
              <a:buClr>
                <a:srgbClr val="C4D600"/>
              </a:buClr>
              <a:buFont typeface="Century Gothic" panose="020B0502020202020204" pitchFamily="34" charset="0"/>
              <a:buChar char="•"/>
            </a:pPr>
            <a:endParaRPr lang="en-US" sz="1400" dirty="0"/>
          </a:p>
          <a:p>
            <a:pPr marL="285750" indent="-285750">
              <a:buClr>
                <a:srgbClr val="C4D600"/>
              </a:buClr>
              <a:buFont typeface="Century Gothic" panose="020B0502020202020204" pitchFamily="34" charset="0"/>
              <a:buChar char="•"/>
            </a:pPr>
            <a:r>
              <a:rPr lang="en-US" sz="1400" dirty="0"/>
              <a:t>Priced by channel so assets with lower channel-counts can be monitored</a:t>
            </a:r>
            <a:br>
              <a:rPr lang="en-US" sz="1400" dirty="0"/>
            </a:br>
            <a:r>
              <a:rPr lang="en-US" sz="1400" dirty="0"/>
              <a:t>for less investment</a:t>
            </a:r>
          </a:p>
          <a:p>
            <a:pPr marL="285750" indent="-285750">
              <a:buClr>
                <a:srgbClr val="C4D600"/>
              </a:buClr>
              <a:buFont typeface="Century Gothic" panose="020B0502020202020204" pitchFamily="34" charset="0"/>
              <a:buChar char="•"/>
            </a:pPr>
            <a:endParaRPr lang="en-US" sz="1400" dirty="0"/>
          </a:p>
          <a:p>
            <a:pPr marL="285750" indent="-285750">
              <a:buClr>
                <a:srgbClr val="C4D600"/>
              </a:buClr>
              <a:buFont typeface="Century Gothic" panose="020B0502020202020204" pitchFamily="34" charset="0"/>
              <a:buChar char="•"/>
            </a:pPr>
            <a:r>
              <a:rPr lang="en-GB" sz="1400" dirty="0"/>
              <a:t>Easily scalable due to modular design</a:t>
            </a:r>
          </a:p>
          <a:p>
            <a:pPr marL="742950" lvl="1" indent="-285750">
              <a:buClr>
                <a:srgbClr val="C4D600"/>
              </a:buClr>
              <a:buFont typeface="Century Gothic" panose="020B0502020202020204" pitchFamily="34" charset="0"/>
              <a:buChar char="•"/>
            </a:pPr>
            <a:r>
              <a:rPr lang="en-US" sz="1400" dirty="0"/>
              <a:t>From a standalone system for machinery protection (MPS) to a</a:t>
            </a:r>
            <a:br>
              <a:rPr lang="en-US" sz="1400" dirty="0"/>
            </a:br>
            <a:r>
              <a:rPr lang="en-US" sz="1400" dirty="0"/>
              <a:t>complete condition monitoring (CMS) solution </a:t>
            </a:r>
          </a:p>
          <a:p>
            <a:pPr marL="742950" lvl="1" indent="-285750">
              <a:buClr>
                <a:srgbClr val="C4D600"/>
              </a:buClr>
              <a:buFont typeface="Century Gothic" panose="020B0502020202020204" pitchFamily="34" charset="0"/>
              <a:buChar char="•"/>
            </a:pPr>
            <a:r>
              <a:rPr lang="en-US" sz="1400" dirty="0"/>
              <a:t>Straightforward upgrade from 3300 series monitoring systems and CMS systems</a:t>
            </a:r>
          </a:p>
          <a:p>
            <a:pPr marL="742950" lvl="1" indent="-285750">
              <a:buClr>
                <a:srgbClr val="C4D600"/>
              </a:buClr>
              <a:buFont typeface="Century Gothic" panose="020B0502020202020204" pitchFamily="34" charset="0"/>
              <a:buChar char="•"/>
            </a:pPr>
            <a:r>
              <a:rPr lang="en-US" sz="1400" dirty="0"/>
              <a:t>Better asset management decisions through advanced prognostics</a:t>
            </a:r>
          </a:p>
          <a:p>
            <a:pPr marL="742950" lvl="1" indent="-285750">
              <a:buClr>
                <a:srgbClr val="C4D600"/>
              </a:buClr>
              <a:buFont typeface="Century Gothic" panose="020B0502020202020204" pitchFamily="34" charset="0"/>
              <a:buChar char="•"/>
            </a:pPr>
            <a:endParaRPr lang="en-US" sz="1400" dirty="0"/>
          </a:p>
          <a:p>
            <a:pPr marL="285750" indent="-285750">
              <a:buClr>
                <a:srgbClr val="C4D600"/>
              </a:buClr>
              <a:buFont typeface="Century Gothic" panose="020B0502020202020204" pitchFamily="34" charset="0"/>
              <a:buChar char="•"/>
            </a:pPr>
            <a:r>
              <a:rPr lang="en-US" sz="1400" dirty="0"/>
              <a:t>Real-time networking features for critical assets</a:t>
            </a:r>
          </a:p>
          <a:p>
            <a:pPr marL="285750" indent="-285750">
              <a:buClr>
                <a:srgbClr val="C4D600"/>
              </a:buClr>
              <a:buFont typeface="Century Gothic" panose="020B0502020202020204" pitchFamily="34" charset="0"/>
              <a:buChar char="•"/>
            </a:pPr>
            <a:endParaRPr lang="en-US" sz="1400" dirty="0"/>
          </a:p>
          <a:p>
            <a:pPr marL="285750" indent="-285750">
              <a:buClr>
                <a:srgbClr val="C4D600"/>
              </a:buClr>
              <a:buFont typeface="Century Gothic" panose="020B0502020202020204" pitchFamily="34" charset="0"/>
              <a:buChar char="•"/>
            </a:pPr>
            <a:r>
              <a:rPr lang="en-US" sz="1400" dirty="0"/>
              <a:t>Condition monitoring with </a:t>
            </a:r>
            <a:r>
              <a:rPr lang="en-US" sz="1400" dirty="0" err="1"/>
              <a:t>VibroSight</a:t>
            </a:r>
            <a:r>
              <a:rPr lang="en-US" sz="1400" dirty="0"/>
              <a:t> supports efficient predictive maintenance</a:t>
            </a:r>
          </a:p>
          <a:p>
            <a:pPr marL="285750" indent="-285750">
              <a:buClr>
                <a:srgbClr val="C4D600"/>
              </a:buClr>
              <a:buFont typeface="Century Gothic" panose="020B0502020202020204" pitchFamily="34" charset="0"/>
              <a:buChar char="•"/>
            </a:pPr>
            <a:endParaRPr lang="fr-CH" sz="1400" dirty="0"/>
          </a:p>
          <a:p>
            <a:pPr marL="742950" lvl="1" indent="-285750" eaLnBrk="1" hangingPunct="1">
              <a:buClr>
                <a:srgbClr val="C4D600"/>
              </a:buClr>
              <a:buFont typeface="Century Gothic" panose="020B0502020202020204" pitchFamily="34" charset="0"/>
              <a:buChar char="•"/>
            </a:pPr>
            <a:endParaRPr lang="en-US" sz="1400" dirty="0"/>
          </a:p>
        </p:txBody>
      </p:sp>
      <p:pic>
        <p:nvPicPr>
          <p:cNvPr id="11" name="Picture 6" descr="C:\Users\mnik\Pictures\Market photos\Technician on the phone shutterstock_210380425 lowres.jpg">
            <a:extLst>
              <a:ext uri="{FF2B5EF4-FFF2-40B4-BE49-F238E27FC236}">
                <a16:creationId xmlns:a16="http://schemas.microsoft.com/office/drawing/2014/main" id="{1E633C05-3996-489E-8935-20AC536C1431}"/>
              </a:ext>
            </a:extLst>
          </p:cNvPr>
          <p:cNvPicPr>
            <a:picLocks noChangeAspect="1" noChangeArrowheads="1"/>
          </p:cNvPicPr>
          <p:nvPr/>
        </p:nvPicPr>
        <p:blipFill>
          <a:blip r:embed="rId5" cstate="print"/>
          <a:srcRect/>
          <a:stretch>
            <a:fillRect/>
          </a:stretch>
        </p:blipFill>
        <p:spPr bwMode="auto">
          <a:xfrm>
            <a:off x="7742848" y="1674450"/>
            <a:ext cx="1512168" cy="1341967"/>
          </a:xfrm>
          <a:prstGeom prst="rect">
            <a:avLst/>
          </a:prstGeom>
          <a:noFill/>
        </p:spPr>
      </p:pic>
    </p:spTree>
    <p:extLst>
      <p:ext uri="{BB962C8B-B14F-4D97-AF65-F5344CB8AC3E}">
        <p14:creationId xmlns:p14="http://schemas.microsoft.com/office/powerpoint/2010/main" val="310533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1201" y="1455739"/>
            <a:ext cx="5968751" cy="2071430"/>
          </a:xfrm>
        </p:spPr>
        <p:txBody>
          <a:bodyPr>
            <a:normAutofit/>
          </a:bodyPr>
          <a:lstStyle/>
          <a:p>
            <a:pPr algn="ctr"/>
            <a:r>
              <a:rPr lang="en-US" sz="6000" dirty="0"/>
              <a:t>Thank you</a:t>
            </a:r>
          </a:p>
        </p:txBody>
      </p:sp>
      <p:sp>
        <p:nvSpPr>
          <p:cNvPr id="3" name="Date Placeholder 2"/>
          <p:cNvSpPr>
            <a:spLocks noGrp="1"/>
          </p:cNvSpPr>
          <p:nvPr>
            <p:ph type="dt" sz="half" idx="4294967295"/>
          </p:nvPr>
        </p:nvSpPr>
        <p:spPr>
          <a:xfrm>
            <a:off x="180181" y="6547876"/>
            <a:ext cx="1079500" cy="122237"/>
          </a:xfrm>
        </p:spPr>
        <p:txBody>
          <a:bodyPr/>
          <a:lstStyle/>
          <a:p>
            <a:fld id="{6737EBD5-A093-442C-BDA9-84FFD1E9DC6D}" type="datetime4">
              <a:rPr lang="en-GB" smtClean="0"/>
              <a:t>02 May 2022</a:t>
            </a:fld>
            <a:endParaRPr lang="en-GB"/>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31</a:t>
            </a:fld>
            <a:endParaRPr lang="en-GB"/>
          </a:p>
        </p:txBody>
      </p:sp>
    </p:spTree>
    <p:extLst>
      <p:ext uri="{BB962C8B-B14F-4D97-AF65-F5344CB8AC3E}">
        <p14:creationId xmlns:p14="http://schemas.microsoft.com/office/powerpoint/2010/main" val="7048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C0BC2C-56C1-42B7-A124-629427CF0EFD}"/>
              </a:ext>
            </a:extLst>
          </p:cNvPr>
          <p:cNvSpPr>
            <a:spLocks noGrp="1"/>
          </p:cNvSpPr>
          <p:nvPr>
            <p:ph type="title"/>
          </p:nvPr>
        </p:nvSpPr>
        <p:spPr/>
        <p:txBody>
          <a:bodyPr/>
          <a:lstStyle/>
          <a:p>
            <a:r>
              <a:rPr lang="en-GB" dirty="0"/>
              <a:t>Disclaimer</a:t>
            </a:r>
          </a:p>
        </p:txBody>
      </p:sp>
      <p:sp>
        <p:nvSpPr>
          <p:cNvPr id="8" name="Content Placeholder 7">
            <a:extLst>
              <a:ext uri="{FF2B5EF4-FFF2-40B4-BE49-F238E27FC236}">
                <a16:creationId xmlns:a16="http://schemas.microsoft.com/office/drawing/2014/main" id="{2C2FD05E-2280-4F2E-AB4A-362D2875BBC5}"/>
              </a:ext>
            </a:extLst>
          </p:cNvPr>
          <p:cNvSpPr>
            <a:spLocks noGrp="1"/>
          </p:cNvSpPr>
          <p:nvPr>
            <p:ph idx="1"/>
          </p:nvPr>
        </p:nvSpPr>
        <p:spPr/>
        <p:txBody>
          <a:bodyPr>
            <a:normAutofit/>
          </a:bodyPr>
          <a:lstStyle/>
          <a:p>
            <a:r>
              <a:rPr lang="en-GB" sz="1400" b="0" dirty="0"/>
              <a:t>Business legal entity, Business address</a:t>
            </a:r>
          </a:p>
          <a:p>
            <a:r>
              <a:rPr lang="en-GB" sz="1400" b="0" dirty="0"/>
              <a:t>Legal entity registration information as appropriate</a:t>
            </a:r>
          </a:p>
          <a:p>
            <a:endParaRPr lang="en-GB" sz="1400" b="0" dirty="0"/>
          </a:p>
          <a:p>
            <a:r>
              <a:rPr lang="en-GB" sz="1400" b="0" dirty="0"/>
              <a:t>Information contained in this document may be subject to export control regulations of the United Kingdom, European Union, United States or other national jurisdictions, including the US International Traffic in Arms Regulations and/or Export Administration Regulations. </a:t>
            </a:r>
          </a:p>
          <a:p>
            <a:r>
              <a:rPr lang="en-GB" sz="1400" b="0" dirty="0"/>
              <a:t>Each recipient of this document is responsible for ensuring that transfer or use of any information contained herein complies with all relevant Export Control Regulations.</a:t>
            </a:r>
          </a:p>
          <a:p>
            <a:r>
              <a:rPr lang="en-GB" sz="1400" b="0" dirty="0"/>
              <a:t>Copyright</a:t>
            </a:r>
            <a:r>
              <a:rPr lang="en-GB" sz="1400" b="0" dirty="0">
                <a:latin typeface="Calibri" panose="020F0502020204030204" pitchFamily="34" charset="0"/>
                <a:cs typeface="Calibri" panose="020F0502020204030204" pitchFamily="34" charset="0"/>
              </a:rPr>
              <a:t> </a:t>
            </a:r>
            <a:r>
              <a:rPr lang="en-GB" sz="1400" b="0" dirty="0"/>
              <a:t>© 2022 </a:t>
            </a:r>
            <a:r>
              <a:rPr lang="en-GB" sz="1400" b="0" dirty="0" err="1"/>
              <a:t>Meggitt</a:t>
            </a:r>
            <a:r>
              <a:rPr lang="en-GB" sz="1400" b="0" dirty="0"/>
              <a:t> SA. All rights reserved.</a:t>
            </a:r>
          </a:p>
          <a:p>
            <a:endParaRPr lang="en-GB" sz="1400" dirty="0"/>
          </a:p>
        </p:txBody>
      </p:sp>
      <p:sp>
        <p:nvSpPr>
          <p:cNvPr id="16" name="Text Placeholder 15"/>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745EA70A-DE70-4788-9C80-AF9481614FD3}"/>
              </a:ext>
            </a:extLst>
          </p:cNvPr>
          <p:cNvSpPr>
            <a:spLocks noGrp="1"/>
          </p:cNvSpPr>
          <p:nvPr>
            <p:ph type="sldNum" sz="quarter" idx="12"/>
          </p:nvPr>
        </p:nvSpPr>
        <p:spPr/>
        <p:txBody>
          <a:bodyPr/>
          <a:lstStyle/>
          <a:p>
            <a:r>
              <a:rPr lang="en-GB" dirty="0"/>
              <a:t> - </a:t>
            </a:r>
            <a:fld id="{240553F3-40B0-4BFA-8684-D942AF6EAA45}" type="slidenum">
              <a:rPr lang="en-GB" smtClean="0"/>
              <a:t>32</a:t>
            </a:fld>
            <a:r>
              <a:rPr lang="en-GB" dirty="0"/>
              <a:t> -</a:t>
            </a:r>
          </a:p>
        </p:txBody>
      </p:sp>
      <p:sp>
        <p:nvSpPr>
          <p:cNvPr id="9" name="Date Placeholder 2">
            <a:extLst>
              <a:ext uri="{FF2B5EF4-FFF2-40B4-BE49-F238E27FC236}">
                <a16:creationId xmlns:a16="http://schemas.microsoft.com/office/drawing/2014/main" id="{C085524C-6875-4F6C-816E-0353AAEC1067}"/>
              </a:ext>
            </a:extLst>
          </p:cNvPr>
          <p:cNvSpPr txBox="1">
            <a:spLocks/>
          </p:cNvSpPr>
          <p:nvPr/>
        </p:nvSpPr>
        <p:spPr>
          <a:xfrm>
            <a:off x="180181" y="6547876"/>
            <a:ext cx="1079500" cy="122237"/>
          </a:xfrm>
          <a:prstGeom prst="rect">
            <a:avLst/>
          </a:prstGeom>
        </p:spPr>
        <p:txBody>
          <a:bodyPr vert="horz" lIns="0" tIns="0" rIns="0" bIns="0" rtlCol="0" anchor="ctr">
            <a:spAutoFit/>
          </a:bodyP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7EBD5-A093-442C-BDA9-84FFD1E9DC6D}" type="datetime4">
              <a:rPr lang="en-GB" smtClean="0"/>
              <a:pPr/>
              <a:t>02 May 2022</a:t>
            </a:fld>
            <a:endParaRPr lang="en-GB"/>
          </a:p>
        </p:txBody>
      </p:sp>
    </p:spTree>
    <p:extLst>
      <p:ext uri="{BB962C8B-B14F-4D97-AF65-F5344CB8AC3E}">
        <p14:creationId xmlns:p14="http://schemas.microsoft.com/office/powerpoint/2010/main" val="39830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5CE4D20-E308-7202-53FE-1AB5B08A6D46}"/>
              </a:ext>
            </a:extLst>
          </p:cNvPr>
          <p:cNvPicPr>
            <a:picLocks noChangeAspect="1"/>
          </p:cNvPicPr>
          <p:nvPr/>
        </p:nvPicPr>
        <p:blipFill>
          <a:blip r:embed="rId3"/>
          <a:stretch>
            <a:fillRect/>
          </a:stretch>
        </p:blipFill>
        <p:spPr>
          <a:xfrm>
            <a:off x="6895401" y="1779389"/>
            <a:ext cx="1506019" cy="3927861"/>
          </a:xfrm>
          <a:prstGeom prst="rect">
            <a:avLst/>
          </a:prstGeom>
        </p:spPr>
      </p:pic>
      <p:sp>
        <p:nvSpPr>
          <p:cNvPr id="22" name="Rectangle 21">
            <a:extLst>
              <a:ext uri="{FF2B5EF4-FFF2-40B4-BE49-F238E27FC236}">
                <a16:creationId xmlns:a16="http://schemas.microsoft.com/office/drawing/2014/main" id="{4DD90A0B-E312-470A-A5BF-049B7174E8E4}"/>
              </a:ext>
            </a:extLst>
          </p:cNvPr>
          <p:cNvSpPr/>
          <p:nvPr/>
        </p:nvSpPr>
        <p:spPr>
          <a:xfrm>
            <a:off x="9944904" y="3429000"/>
            <a:ext cx="36004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3808460-F560-416F-987F-A58ED78B8AB6}"/>
              </a:ext>
            </a:extLst>
          </p:cNvPr>
          <p:cNvSpPr/>
          <p:nvPr/>
        </p:nvSpPr>
        <p:spPr>
          <a:xfrm>
            <a:off x="790659" y="3306726"/>
            <a:ext cx="546167" cy="5291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024EDFB-17F9-413E-9783-58691B46D12B}"/>
              </a:ext>
            </a:extLst>
          </p:cNvPr>
          <p:cNvSpPr/>
          <p:nvPr/>
        </p:nvSpPr>
        <p:spPr>
          <a:xfrm>
            <a:off x="5097611" y="3306726"/>
            <a:ext cx="546167" cy="5291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e Placeholder 1">
            <a:extLst>
              <a:ext uri="{FF2B5EF4-FFF2-40B4-BE49-F238E27FC236}">
                <a16:creationId xmlns:a16="http://schemas.microsoft.com/office/drawing/2014/main" id="{9ACD3857-C4E4-4760-911C-CF185367EFA2}"/>
              </a:ext>
            </a:extLst>
          </p:cNvPr>
          <p:cNvSpPr>
            <a:spLocks noGrp="1"/>
          </p:cNvSpPr>
          <p:nvPr>
            <p:ph type="dt" sz="half" idx="10"/>
          </p:nvPr>
        </p:nvSpPr>
        <p:spPr/>
        <p:txBody>
          <a:bodyPr/>
          <a:lstStyle/>
          <a:p>
            <a:fld id="{7923B427-1173-4B1A-A3A0-C0E97A6E6070}" type="datetime4">
              <a:rPr lang="en-GB" smtClean="0"/>
              <a:t>02 May 2022</a:t>
            </a:fld>
            <a:endParaRPr lang="en-GB"/>
          </a:p>
        </p:txBody>
      </p:sp>
      <p:sp>
        <p:nvSpPr>
          <p:cNvPr id="3" name="Slide Number Placeholder 2">
            <a:extLst>
              <a:ext uri="{FF2B5EF4-FFF2-40B4-BE49-F238E27FC236}">
                <a16:creationId xmlns:a16="http://schemas.microsoft.com/office/drawing/2014/main" id="{50E89B47-2C94-4986-8AD1-ACED8A5BEA0D}"/>
              </a:ext>
            </a:extLst>
          </p:cNvPr>
          <p:cNvSpPr>
            <a:spLocks noGrp="1"/>
          </p:cNvSpPr>
          <p:nvPr>
            <p:ph type="sldNum" sz="quarter" idx="12"/>
          </p:nvPr>
        </p:nvSpPr>
        <p:spPr/>
        <p:txBody>
          <a:bodyPr/>
          <a:lstStyle/>
          <a:p>
            <a:fld id="{240553F3-40B0-4BFA-8684-D942AF6EAA45}" type="slidenum">
              <a:rPr lang="en-GB" smtClean="0"/>
              <a:t>4</a:t>
            </a:fld>
            <a:endParaRPr lang="en-GB"/>
          </a:p>
        </p:txBody>
      </p:sp>
      <p:sp>
        <p:nvSpPr>
          <p:cNvPr id="4" name="Title 3">
            <a:extLst>
              <a:ext uri="{FF2B5EF4-FFF2-40B4-BE49-F238E27FC236}">
                <a16:creationId xmlns:a16="http://schemas.microsoft.com/office/drawing/2014/main" id="{4673F9B2-EE5B-4338-8CDD-71E58D72F8BE}"/>
              </a:ext>
            </a:extLst>
          </p:cNvPr>
          <p:cNvSpPr>
            <a:spLocks noGrp="1"/>
          </p:cNvSpPr>
          <p:nvPr>
            <p:ph type="title"/>
          </p:nvPr>
        </p:nvSpPr>
        <p:spPr/>
        <p:txBody>
          <a:bodyPr/>
          <a:lstStyle/>
          <a:p>
            <a:r>
              <a:rPr lang="en-GB" dirty="0" err="1"/>
              <a:t>VibroSmart</a:t>
            </a:r>
            <a:r>
              <a:rPr lang="en-GB" dirty="0"/>
              <a:t> at a glance</a:t>
            </a:r>
            <a:endParaRPr lang="en-IN" dirty="0"/>
          </a:p>
        </p:txBody>
      </p:sp>
      <p:pic>
        <p:nvPicPr>
          <p:cNvPr id="6" name="Picture 5" descr="A picture containing watch&#10;&#10;Description automatically generated">
            <a:extLst>
              <a:ext uri="{FF2B5EF4-FFF2-40B4-BE49-F238E27FC236}">
                <a16:creationId xmlns:a16="http://schemas.microsoft.com/office/drawing/2014/main" id="{94944B69-E0B1-4CEF-98F9-C714DBFFD7F5}"/>
              </a:ext>
            </a:extLst>
          </p:cNvPr>
          <p:cNvPicPr>
            <a:picLocks noChangeAspect="1"/>
          </p:cNvPicPr>
          <p:nvPr/>
        </p:nvPicPr>
        <p:blipFill>
          <a:blip r:embed="rId4"/>
          <a:stretch>
            <a:fillRect/>
          </a:stretch>
        </p:blipFill>
        <p:spPr>
          <a:xfrm>
            <a:off x="2344849" y="1585428"/>
            <a:ext cx="4267298" cy="4267298"/>
          </a:xfrm>
          <a:prstGeom prst="rect">
            <a:avLst/>
          </a:prstGeom>
        </p:spPr>
      </p:pic>
      <p:pic>
        <p:nvPicPr>
          <p:cNvPr id="7" name="Picture 6" descr="A picture containing watch&#10;&#10;Description automatically generated">
            <a:extLst>
              <a:ext uri="{FF2B5EF4-FFF2-40B4-BE49-F238E27FC236}">
                <a16:creationId xmlns:a16="http://schemas.microsoft.com/office/drawing/2014/main" id="{840619A6-5E7A-438F-BD2E-F7D3CC88D3AF}"/>
              </a:ext>
            </a:extLst>
          </p:cNvPr>
          <p:cNvPicPr>
            <a:picLocks noChangeAspect="1"/>
          </p:cNvPicPr>
          <p:nvPr/>
        </p:nvPicPr>
        <p:blipFill>
          <a:blip r:embed="rId4"/>
          <a:stretch>
            <a:fillRect/>
          </a:stretch>
        </p:blipFill>
        <p:spPr>
          <a:xfrm>
            <a:off x="1120803" y="1585429"/>
            <a:ext cx="4267297" cy="4267297"/>
          </a:xfrm>
          <a:prstGeom prst="rect">
            <a:avLst/>
          </a:prstGeom>
        </p:spPr>
      </p:pic>
      <p:pic>
        <p:nvPicPr>
          <p:cNvPr id="8" name="Picture 7" descr="A picture containing watch&#10;&#10;Description automatically generated">
            <a:extLst>
              <a:ext uri="{FF2B5EF4-FFF2-40B4-BE49-F238E27FC236}">
                <a16:creationId xmlns:a16="http://schemas.microsoft.com/office/drawing/2014/main" id="{F51474FF-984B-4DD5-B785-FC7344AA767A}"/>
              </a:ext>
            </a:extLst>
          </p:cNvPr>
          <p:cNvPicPr>
            <a:picLocks noChangeAspect="1"/>
          </p:cNvPicPr>
          <p:nvPr/>
        </p:nvPicPr>
        <p:blipFill>
          <a:blip r:embed="rId4"/>
          <a:stretch>
            <a:fillRect/>
          </a:stretch>
        </p:blipFill>
        <p:spPr>
          <a:xfrm>
            <a:off x="-103244" y="1585430"/>
            <a:ext cx="4267297" cy="4267297"/>
          </a:xfrm>
          <a:prstGeom prst="rect">
            <a:avLst/>
          </a:prstGeom>
        </p:spPr>
      </p:pic>
      <p:pic>
        <p:nvPicPr>
          <p:cNvPr id="10" name="Picture 9" descr="A picture containing watch&#10;&#10;Description automatically generated">
            <a:extLst>
              <a:ext uri="{FF2B5EF4-FFF2-40B4-BE49-F238E27FC236}">
                <a16:creationId xmlns:a16="http://schemas.microsoft.com/office/drawing/2014/main" id="{61414AD4-889F-49C3-8525-883245527443}"/>
              </a:ext>
            </a:extLst>
          </p:cNvPr>
          <p:cNvPicPr>
            <a:picLocks noChangeAspect="1"/>
          </p:cNvPicPr>
          <p:nvPr/>
        </p:nvPicPr>
        <p:blipFill>
          <a:blip r:embed="rId4"/>
          <a:stretch>
            <a:fillRect/>
          </a:stretch>
        </p:blipFill>
        <p:spPr>
          <a:xfrm>
            <a:off x="4144359" y="1585427"/>
            <a:ext cx="4267298" cy="4267298"/>
          </a:xfrm>
          <a:prstGeom prst="rect">
            <a:avLst/>
          </a:prstGeom>
        </p:spPr>
      </p:pic>
      <p:pic>
        <p:nvPicPr>
          <p:cNvPr id="19" name="Picture 18" descr="A picture containing text, electronics, screenshot&#10;&#10;Description automatically generated">
            <a:extLst>
              <a:ext uri="{FF2B5EF4-FFF2-40B4-BE49-F238E27FC236}">
                <a16:creationId xmlns:a16="http://schemas.microsoft.com/office/drawing/2014/main" id="{2FC1C85B-CA3A-4528-9180-2FCF4A7F9DD0}"/>
              </a:ext>
            </a:extLst>
          </p:cNvPr>
          <p:cNvPicPr>
            <a:picLocks noChangeAspect="1"/>
          </p:cNvPicPr>
          <p:nvPr/>
        </p:nvPicPr>
        <p:blipFill>
          <a:blip r:embed="rId5"/>
          <a:stretch>
            <a:fillRect/>
          </a:stretch>
        </p:blipFill>
        <p:spPr>
          <a:xfrm>
            <a:off x="7104886" y="1982724"/>
            <a:ext cx="3621321" cy="3621321"/>
          </a:xfrm>
          <a:prstGeom prst="rect">
            <a:avLst/>
          </a:prstGeom>
        </p:spPr>
      </p:pic>
      <p:pic>
        <p:nvPicPr>
          <p:cNvPr id="21" name="Picture 20" descr="Graphical user interface, application&#10;&#10;Description automatically generated">
            <a:extLst>
              <a:ext uri="{FF2B5EF4-FFF2-40B4-BE49-F238E27FC236}">
                <a16:creationId xmlns:a16="http://schemas.microsoft.com/office/drawing/2014/main" id="{849DECD7-2B1A-428C-91B2-FFCB5A316895}"/>
              </a:ext>
            </a:extLst>
          </p:cNvPr>
          <p:cNvPicPr>
            <a:picLocks noChangeAspect="1"/>
          </p:cNvPicPr>
          <p:nvPr/>
        </p:nvPicPr>
        <p:blipFill>
          <a:blip r:embed="rId6"/>
          <a:stretch>
            <a:fillRect/>
          </a:stretch>
        </p:blipFill>
        <p:spPr>
          <a:xfrm>
            <a:off x="7961736" y="2049230"/>
            <a:ext cx="3176317" cy="3176317"/>
          </a:xfrm>
          <a:prstGeom prst="rect">
            <a:avLst/>
          </a:prstGeom>
        </p:spPr>
      </p:pic>
      <p:cxnSp>
        <p:nvCxnSpPr>
          <p:cNvPr id="28" name="Connector: Elbow 27">
            <a:extLst>
              <a:ext uri="{FF2B5EF4-FFF2-40B4-BE49-F238E27FC236}">
                <a16:creationId xmlns:a16="http://schemas.microsoft.com/office/drawing/2014/main" id="{2B318391-2D44-40E2-B0AC-8D07CF29AE15}"/>
              </a:ext>
            </a:extLst>
          </p:cNvPr>
          <p:cNvCxnSpPr>
            <a:cxnSpLocks/>
          </p:cNvCxnSpPr>
          <p:nvPr/>
        </p:nvCxnSpPr>
        <p:spPr>
          <a:xfrm>
            <a:off x="905575" y="1472132"/>
            <a:ext cx="5431426" cy="209474"/>
          </a:xfrm>
          <a:prstGeom prst="bentConnector3">
            <a:avLst>
              <a:gd name="adj1" fmla="val 99918"/>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0182891-E8A5-4141-B5AD-58C7E5B0AF97}"/>
              </a:ext>
            </a:extLst>
          </p:cNvPr>
          <p:cNvCxnSpPr>
            <a:cxnSpLocks/>
          </p:cNvCxnSpPr>
          <p:nvPr/>
        </p:nvCxnSpPr>
        <p:spPr>
          <a:xfrm>
            <a:off x="4404472" y="1459002"/>
            <a:ext cx="0" cy="252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B996C81-E733-4761-AA0F-0AECB7A62809}"/>
              </a:ext>
            </a:extLst>
          </p:cNvPr>
          <p:cNvCxnSpPr>
            <a:cxnSpLocks/>
          </p:cNvCxnSpPr>
          <p:nvPr/>
        </p:nvCxnSpPr>
        <p:spPr>
          <a:xfrm>
            <a:off x="3238436" y="1462540"/>
            <a:ext cx="0" cy="252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69CED1B-5B98-40A9-ADE4-A1466085B6E2}"/>
              </a:ext>
            </a:extLst>
          </p:cNvPr>
          <p:cNvCxnSpPr>
            <a:cxnSpLocks/>
          </p:cNvCxnSpPr>
          <p:nvPr/>
        </p:nvCxnSpPr>
        <p:spPr>
          <a:xfrm>
            <a:off x="2047584" y="1451912"/>
            <a:ext cx="0" cy="252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2AAD18F-AF25-4459-8513-470D0ED9D25D}"/>
              </a:ext>
            </a:extLst>
          </p:cNvPr>
          <p:cNvCxnSpPr>
            <a:cxnSpLocks/>
          </p:cNvCxnSpPr>
          <p:nvPr/>
        </p:nvCxnSpPr>
        <p:spPr>
          <a:xfrm flipV="1">
            <a:off x="7794138" y="1490901"/>
            <a:ext cx="2842424" cy="13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815DDBF-030C-4BF8-9C28-4CC120CD6F1A}"/>
              </a:ext>
            </a:extLst>
          </p:cNvPr>
          <p:cNvCxnSpPr>
            <a:cxnSpLocks/>
          </p:cNvCxnSpPr>
          <p:nvPr/>
        </p:nvCxnSpPr>
        <p:spPr>
          <a:xfrm>
            <a:off x="7799817" y="1483812"/>
            <a:ext cx="0" cy="252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035A4D1-2BF1-4BBF-93F6-0650E377124B}"/>
              </a:ext>
            </a:extLst>
          </p:cNvPr>
          <p:cNvCxnSpPr>
            <a:cxnSpLocks/>
          </p:cNvCxnSpPr>
          <p:nvPr/>
        </p:nvCxnSpPr>
        <p:spPr>
          <a:xfrm flipV="1">
            <a:off x="8876519" y="5803628"/>
            <a:ext cx="1562606" cy="6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F63B8CD-F67B-43BB-98E8-86B05B4B167B}"/>
              </a:ext>
            </a:extLst>
          </p:cNvPr>
          <p:cNvCxnSpPr>
            <a:cxnSpLocks/>
          </p:cNvCxnSpPr>
          <p:nvPr/>
        </p:nvCxnSpPr>
        <p:spPr>
          <a:xfrm flipV="1">
            <a:off x="8887887" y="5604045"/>
            <a:ext cx="0" cy="200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68CEF2C-A7A3-4D8A-BF21-2E27823CD8DE}"/>
              </a:ext>
            </a:extLst>
          </p:cNvPr>
          <p:cNvCxnSpPr>
            <a:cxnSpLocks/>
          </p:cNvCxnSpPr>
          <p:nvPr/>
        </p:nvCxnSpPr>
        <p:spPr>
          <a:xfrm flipV="1">
            <a:off x="2030405" y="5846160"/>
            <a:ext cx="5920514" cy="6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980C389-5AA4-4A92-BE27-C0E4AB034C3B}"/>
              </a:ext>
            </a:extLst>
          </p:cNvPr>
          <p:cNvCxnSpPr>
            <a:cxnSpLocks/>
          </p:cNvCxnSpPr>
          <p:nvPr/>
        </p:nvCxnSpPr>
        <p:spPr>
          <a:xfrm flipV="1">
            <a:off x="7945132" y="5660748"/>
            <a:ext cx="0" cy="200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66B7FAC-BBB3-4C28-A8E4-EB492A14A015}"/>
              </a:ext>
            </a:extLst>
          </p:cNvPr>
          <p:cNvCxnSpPr>
            <a:cxnSpLocks/>
          </p:cNvCxnSpPr>
          <p:nvPr/>
        </p:nvCxnSpPr>
        <p:spPr>
          <a:xfrm flipV="1">
            <a:off x="6307710" y="5671394"/>
            <a:ext cx="0" cy="200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5FC6B73-D124-4C1E-8055-23C5D4CB6B50}"/>
              </a:ext>
            </a:extLst>
          </p:cNvPr>
          <p:cNvCxnSpPr>
            <a:cxnSpLocks/>
          </p:cNvCxnSpPr>
          <p:nvPr/>
        </p:nvCxnSpPr>
        <p:spPr>
          <a:xfrm flipV="1">
            <a:off x="4450552" y="5664299"/>
            <a:ext cx="0" cy="200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208AB3A-EDAB-4709-B2A1-F0CC9A4B954A}"/>
              </a:ext>
            </a:extLst>
          </p:cNvPr>
          <p:cNvCxnSpPr>
            <a:cxnSpLocks/>
          </p:cNvCxnSpPr>
          <p:nvPr/>
        </p:nvCxnSpPr>
        <p:spPr>
          <a:xfrm flipV="1">
            <a:off x="3238440" y="5653655"/>
            <a:ext cx="0" cy="200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73050E24-57D0-45A7-985E-6193A61C71A2}"/>
              </a:ext>
            </a:extLst>
          </p:cNvPr>
          <p:cNvCxnSpPr>
            <a:cxnSpLocks/>
          </p:cNvCxnSpPr>
          <p:nvPr/>
        </p:nvCxnSpPr>
        <p:spPr>
          <a:xfrm flipV="1">
            <a:off x="2036958" y="5653655"/>
            <a:ext cx="0" cy="200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C507EC3B-D22A-4493-A946-F20300321DAC}"/>
              </a:ext>
            </a:extLst>
          </p:cNvPr>
          <p:cNvSpPr txBox="1"/>
          <p:nvPr/>
        </p:nvSpPr>
        <p:spPr>
          <a:xfrm>
            <a:off x="2063092" y="5814916"/>
            <a:ext cx="6391661" cy="338554"/>
          </a:xfrm>
          <a:prstGeom prst="rect">
            <a:avLst/>
          </a:prstGeom>
          <a:noFill/>
        </p:spPr>
        <p:txBody>
          <a:bodyPr wrap="square">
            <a:spAutoFit/>
          </a:bodyPr>
          <a:lstStyle/>
          <a:p>
            <a:pPr algn="ctr"/>
            <a:r>
              <a:rPr lang="en-GB" sz="1600" b="1" dirty="0">
                <a:solidFill>
                  <a:srgbClr val="333F48"/>
                </a:solidFill>
              </a:rPr>
              <a:t>Real-time Ethernet</a:t>
            </a:r>
          </a:p>
        </p:txBody>
      </p:sp>
      <p:sp>
        <p:nvSpPr>
          <p:cNvPr id="75" name="TextBox 74">
            <a:extLst>
              <a:ext uri="{FF2B5EF4-FFF2-40B4-BE49-F238E27FC236}">
                <a16:creationId xmlns:a16="http://schemas.microsoft.com/office/drawing/2014/main" id="{A26BA408-CB4C-466E-A8B6-382779BE9E53}"/>
              </a:ext>
            </a:extLst>
          </p:cNvPr>
          <p:cNvSpPr txBox="1"/>
          <p:nvPr/>
        </p:nvSpPr>
        <p:spPr>
          <a:xfrm>
            <a:off x="8648394" y="5860892"/>
            <a:ext cx="2282191" cy="338554"/>
          </a:xfrm>
          <a:prstGeom prst="rect">
            <a:avLst/>
          </a:prstGeom>
          <a:noFill/>
        </p:spPr>
        <p:txBody>
          <a:bodyPr wrap="square">
            <a:spAutoFit/>
          </a:bodyPr>
          <a:lstStyle/>
          <a:p>
            <a:r>
              <a:rPr lang="en-GB" sz="1600" b="1" dirty="0">
                <a:solidFill>
                  <a:srgbClr val="333F48"/>
                </a:solidFill>
              </a:rPr>
              <a:t>Standard Ethernet</a:t>
            </a:r>
          </a:p>
        </p:txBody>
      </p:sp>
      <p:sp>
        <p:nvSpPr>
          <p:cNvPr id="76" name="TextBox 75">
            <a:extLst>
              <a:ext uri="{FF2B5EF4-FFF2-40B4-BE49-F238E27FC236}">
                <a16:creationId xmlns:a16="http://schemas.microsoft.com/office/drawing/2014/main" id="{1C54A16B-2248-4A14-A3AE-C0681C7BA9A3}"/>
              </a:ext>
            </a:extLst>
          </p:cNvPr>
          <p:cNvSpPr txBox="1"/>
          <p:nvPr/>
        </p:nvSpPr>
        <p:spPr>
          <a:xfrm>
            <a:off x="10752340" y="5633925"/>
            <a:ext cx="1144312" cy="338554"/>
          </a:xfrm>
          <a:prstGeom prst="rect">
            <a:avLst/>
          </a:prstGeom>
          <a:noFill/>
        </p:spPr>
        <p:txBody>
          <a:bodyPr wrap="square">
            <a:spAutoFit/>
          </a:bodyPr>
          <a:lstStyle/>
          <a:p>
            <a:r>
              <a:rPr lang="en-GB" sz="1600" b="1" dirty="0">
                <a:solidFill>
                  <a:srgbClr val="333F48"/>
                </a:solidFill>
              </a:rPr>
              <a:t>Plant LAN</a:t>
            </a:r>
          </a:p>
        </p:txBody>
      </p:sp>
      <p:sp>
        <p:nvSpPr>
          <p:cNvPr id="77" name="TextBox 76">
            <a:extLst>
              <a:ext uri="{FF2B5EF4-FFF2-40B4-BE49-F238E27FC236}">
                <a16:creationId xmlns:a16="http://schemas.microsoft.com/office/drawing/2014/main" id="{A6B33AE7-0E98-45AD-A079-A1992BB2744C}"/>
              </a:ext>
            </a:extLst>
          </p:cNvPr>
          <p:cNvSpPr txBox="1"/>
          <p:nvPr/>
        </p:nvSpPr>
        <p:spPr>
          <a:xfrm>
            <a:off x="10686471" y="1166614"/>
            <a:ext cx="1048124" cy="584775"/>
          </a:xfrm>
          <a:prstGeom prst="rect">
            <a:avLst/>
          </a:prstGeom>
          <a:noFill/>
        </p:spPr>
        <p:txBody>
          <a:bodyPr wrap="square">
            <a:spAutoFit/>
          </a:bodyPr>
          <a:lstStyle/>
          <a:p>
            <a:r>
              <a:rPr lang="en-GB" sz="1600" b="1" dirty="0">
                <a:solidFill>
                  <a:srgbClr val="333F48"/>
                </a:solidFill>
              </a:rPr>
              <a:t>Control</a:t>
            </a:r>
            <a:br>
              <a:rPr lang="en-GB" sz="1600" b="1" dirty="0">
                <a:solidFill>
                  <a:srgbClr val="333F48"/>
                </a:solidFill>
              </a:rPr>
            </a:br>
            <a:r>
              <a:rPr lang="en-GB" sz="1600" b="1" dirty="0">
                <a:solidFill>
                  <a:srgbClr val="333F48"/>
                </a:solidFill>
              </a:rPr>
              <a:t>system</a:t>
            </a:r>
          </a:p>
        </p:txBody>
      </p:sp>
      <p:sp>
        <p:nvSpPr>
          <p:cNvPr id="78" name="TextBox 77">
            <a:extLst>
              <a:ext uri="{FF2B5EF4-FFF2-40B4-BE49-F238E27FC236}">
                <a16:creationId xmlns:a16="http://schemas.microsoft.com/office/drawing/2014/main" id="{36EA3DA4-F177-46A8-91C9-1714EBE611AD}"/>
              </a:ext>
            </a:extLst>
          </p:cNvPr>
          <p:cNvSpPr txBox="1"/>
          <p:nvPr/>
        </p:nvSpPr>
        <p:spPr>
          <a:xfrm>
            <a:off x="1457324" y="1129483"/>
            <a:ext cx="5355479" cy="338554"/>
          </a:xfrm>
          <a:prstGeom prst="rect">
            <a:avLst/>
          </a:prstGeom>
          <a:noFill/>
        </p:spPr>
        <p:txBody>
          <a:bodyPr wrap="square">
            <a:spAutoFit/>
          </a:bodyPr>
          <a:lstStyle/>
          <a:p>
            <a:pPr algn="ctr"/>
            <a:r>
              <a:rPr lang="en-GB" sz="1600" b="1" dirty="0">
                <a:solidFill>
                  <a:srgbClr val="333F48"/>
                </a:solidFill>
              </a:rPr>
              <a:t>From sensors / measurement chains</a:t>
            </a:r>
          </a:p>
        </p:txBody>
      </p:sp>
      <p:sp>
        <p:nvSpPr>
          <p:cNvPr id="79" name="TextBox 78">
            <a:extLst>
              <a:ext uri="{FF2B5EF4-FFF2-40B4-BE49-F238E27FC236}">
                <a16:creationId xmlns:a16="http://schemas.microsoft.com/office/drawing/2014/main" id="{CA2B367D-172B-4C92-AA34-9A1C7B7DA80A}"/>
              </a:ext>
            </a:extLst>
          </p:cNvPr>
          <p:cNvSpPr txBox="1"/>
          <p:nvPr/>
        </p:nvSpPr>
        <p:spPr>
          <a:xfrm>
            <a:off x="7783980" y="1150749"/>
            <a:ext cx="1781054" cy="338554"/>
          </a:xfrm>
          <a:prstGeom prst="rect">
            <a:avLst/>
          </a:prstGeom>
          <a:noFill/>
        </p:spPr>
        <p:txBody>
          <a:bodyPr wrap="square">
            <a:spAutoFit/>
          </a:bodyPr>
          <a:lstStyle/>
          <a:p>
            <a:r>
              <a:rPr lang="en-GB" sz="1600" b="1" dirty="0">
                <a:solidFill>
                  <a:srgbClr val="333F48"/>
                </a:solidFill>
              </a:rPr>
              <a:t>Relays, fieldbus</a:t>
            </a:r>
          </a:p>
        </p:txBody>
      </p:sp>
      <p:sp>
        <p:nvSpPr>
          <p:cNvPr id="81" name="TextBox 80">
            <a:extLst>
              <a:ext uri="{FF2B5EF4-FFF2-40B4-BE49-F238E27FC236}">
                <a16:creationId xmlns:a16="http://schemas.microsoft.com/office/drawing/2014/main" id="{12D2113A-72D0-456B-939F-1207B06A5B6F}"/>
              </a:ext>
            </a:extLst>
          </p:cNvPr>
          <p:cNvSpPr txBox="1"/>
          <p:nvPr/>
        </p:nvSpPr>
        <p:spPr>
          <a:xfrm>
            <a:off x="10285896" y="3484134"/>
            <a:ext cx="932887" cy="338554"/>
          </a:xfrm>
          <a:prstGeom prst="rect">
            <a:avLst/>
          </a:prstGeom>
          <a:noFill/>
        </p:spPr>
        <p:txBody>
          <a:bodyPr wrap="square">
            <a:spAutoFit/>
          </a:bodyPr>
          <a:lstStyle/>
          <a:p>
            <a:r>
              <a:rPr lang="en-GB" sz="1600" b="1" dirty="0">
                <a:solidFill>
                  <a:srgbClr val="333F48"/>
                </a:solidFill>
              </a:rPr>
              <a:t>DIN-rail</a:t>
            </a:r>
          </a:p>
        </p:txBody>
      </p:sp>
      <p:cxnSp>
        <p:nvCxnSpPr>
          <p:cNvPr id="37" name="Straight Arrow Connector 36">
            <a:extLst>
              <a:ext uri="{FF2B5EF4-FFF2-40B4-BE49-F238E27FC236}">
                <a16:creationId xmlns:a16="http://schemas.microsoft.com/office/drawing/2014/main" id="{2E51C058-010E-6A5F-3927-CADF9A3A6319}"/>
              </a:ext>
            </a:extLst>
          </p:cNvPr>
          <p:cNvCxnSpPr>
            <a:cxnSpLocks/>
          </p:cNvCxnSpPr>
          <p:nvPr/>
        </p:nvCxnSpPr>
        <p:spPr>
          <a:xfrm>
            <a:off x="6686946" y="1487353"/>
            <a:ext cx="0" cy="215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3E6DDF-5634-450F-37D3-731C5C4E531C}"/>
              </a:ext>
            </a:extLst>
          </p:cNvPr>
          <p:cNvCxnSpPr>
            <a:cxnSpLocks/>
          </p:cNvCxnSpPr>
          <p:nvPr/>
        </p:nvCxnSpPr>
        <p:spPr>
          <a:xfrm>
            <a:off x="6676444" y="1501537"/>
            <a:ext cx="1138965" cy="24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99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756D10-A879-45DD-B535-17C75C1FA4EE}"/>
              </a:ext>
            </a:extLst>
          </p:cNvPr>
          <p:cNvSpPr>
            <a:spLocks noGrp="1"/>
          </p:cNvSpPr>
          <p:nvPr>
            <p:ph type="dt" sz="half" idx="10"/>
          </p:nvPr>
        </p:nvSpPr>
        <p:spPr/>
        <p:txBody>
          <a:bodyPr/>
          <a:lstStyle/>
          <a:p>
            <a:fld id="{7923B427-1173-4B1A-A3A0-C0E97A6E6070}" type="datetime4">
              <a:rPr lang="en-GB" smtClean="0"/>
              <a:t>02 May 2022</a:t>
            </a:fld>
            <a:endParaRPr lang="en-GB"/>
          </a:p>
        </p:txBody>
      </p:sp>
      <p:sp>
        <p:nvSpPr>
          <p:cNvPr id="3" name="Slide Number Placeholder 2">
            <a:extLst>
              <a:ext uri="{FF2B5EF4-FFF2-40B4-BE49-F238E27FC236}">
                <a16:creationId xmlns:a16="http://schemas.microsoft.com/office/drawing/2014/main" id="{89AE3C8F-EC18-4E95-BDE6-F16D4BA218D5}"/>
              </a:ext>
            </a:extLst>
          </p:cNvPr>
          <p:cNvSpPr>
            <a:spLocks noGrp="1"/>
          </p:cNvSpPr>
          <p:nvPr>
            <p:ph type="sldNum" sz="quarter" idx="12"/>
          </p:nvPr>
        </p:nvSpPr>
        <p:spPr/>
        <p:txBody>
          <a:bodyPr/>
          <a:lstStyle/>
          <a:p>
            <a:fld id="{240553F3-40B0-4BFA-8684-D942AF6EAA45}" type="slidenum">
              <a:rPr lang="en-GB" smtClean="0"/>
              <a:t>5</a:t>
            </a:fld>
            <a:endParaRPr lang="en-GB"/>
          </a:p>
        </p:txBody>
      </p:sp>
      <p:sp>
        <p:nvSpPr>
          <p:cNvPr id="4" name="Title 3">
            <a:extLst>
              <a:ext uri="{FF2B5EF4-FFF2-40B4-BE49-F238E27FC236}">
                <a16:creationId xmlns:a16="http://schemas.microsoft.com/office/drawing/2014/main" id="{934BAFB8-9C4B-40C9-B50B-BFA6AB562FAC}"/>
              </a:ext>
            </a:extLst>
          </p:cNvPr>
          <p:cNvSpPr>
            <a:spLocks noGrp="1"/>
          </p:cNvSpPr>
          <p:nvPr>
            <p:ph type="title"/>
          </p:nvPr>
        </p:nvSpPr>
        <p:spPr/>
        <p:txBody>
          <a:bodyPr/>
          <a:lstStyle/>
          <a:p>
            <a:r>
              <a:rPr lang="en-GB" dirty="0" err="1"/>
              <a:t>VibroSmart</a:t>
            </a:r>
            <a:r>
              <a:rPr lang="en-GB" dirty="0"/>
              <a:t> at a glance</a:t>
            </a:r>
            <a:endParaRPr lang="en-IN" dirty="0"/>
          </a:p>
        </p:txBody>
      </p:sp>
      <p:sp>
        <p:nvSpPr>
          <p:cNvPr id="5" name="Text Placeholder 4">
            <a:extLst>
              <a:ext uri="{FF2B5EF4-FFF2-40B4-BE49-F238E27FC236}">
                <a16:creationId xmlns:a16="http://schemas.microsoft.com/office/drawing/2014/main" id="{1ADA6A72-80D2-41EF-AAD7-6B04106F1484}"/>
              </a:ext>
            </a:extLst>
          </p:cNvPr>
          <p:cNvSpPr>
            <a:spLocks noGrp="1"/>
          </p:cNvSpPr>
          <p:nvPr>
            <p:ph type="body" sz="half" idx="2"/>
          </p:nvPr>
        </p:nvSpPr>
        <p:spPr/>
        <p:txBody>
          <a:bodyPr/>
          <a:lstStyle/>
          <a:p>
            <a:r>
              <a:rPr lang="en-IN" dirty="0"/>
              <a:t>Modules and key features</a:t>
            </a:r>
          </a:p>
        </p:txBody>
      </p:sp>
      <p:sp>
        <p:nvSpPr>
          <p:cNvPr id="7" name="TextBox 6">
            <a:extLst>
              <a:ext uri="{FF2B5EF4-FFF2-40B4-BE49-F238E27FC236}">
                <a16:creationId xmlns:a16="http://schemas.microsoft.com/office/drawing/2014/main" id="{E805EF84-D109-4DFE-8D17-E1CBEA6A4D9F}"/>
              </a:ext>
            </a:extLst>
          </p:cNvPr>
          <p:cNvSpPr txBox="1"/>
          <p:nvPr/>
        </p:nvSpPr>
        <p:spPr>
          <a:xfrm>
            <a:off x="539999" y="1367641"/>
            <a:ext cx="10845177" cy="4625882"/>
          </a:xfrm>
          <a:prstGeom prst="rect">
            <a:avLst/>
          </a:prstGeom>
          <a:noFill/>
        </p:spPr>
        <p:txBody>
          <a:bodyPr wrap="square">
            <a:spAutoFit/>
          </a:bodyPr>
          <a:lstStyle/>
          <a:p>
            <a:pPr marL="285750" indent="-285750">
              <a:lnSpc>
                <a:spcPct val="120000"/>
              </a:lnSpc>
              <a:spcAft>
                <a:spcPts val="1200"/>
              </a:spcAft>
              <a:buClr>
                <a:srgbClr val="C4D600"/>
              </a:buClr>
              <a:buFont typeface="Century Gothic" panose="020B0502020202020204" pitchFamily="34" charset="0"/>
              <a:buChar char="•"/>
            </a:pPr>
            <a:r>
              <a:rPr lang="en-US" sz="1600" b="1" dirty="0">
                <a:solidFill>
                  <a:srgbClr val="333F48"/>
                </a:solidFill>
              </a:rPr>
              <a:t>VSV301 + VSB300 monitoring module</a:t>
            </a:r>
            <a:br>
              <a:rPr lang="en-US" sz="1600" dirty="0">
                <a:solidFill>
                  <a:srgbClr val="333F48"/>
                </a:solidFill>
              </a:rPr>
            </a:br>
            <a:r>
              <a:rPr lang="en-US" sz="1600" dirty="0">
                <a:solidFill>
                  <a:srgbClr val="333F48"/>
                </a:solidFill>
              </a:rPr>
              <a:t>A single VSV301 module for all machinery protection and condition monitoring requirements, with analog (current or voltage) and relay outputs</a:t>
            </a:r>
          </a:p>
          <a:p>
            <a:pPr marL="285750" indent="-285750">
              <a:lnSpc>
                <a:spcPct val="120000"/>
              </a:lnSpc>
              <a:spcAft>
                <a:spcPts val="1200"/>
              </a:spcAft>
              <a:buClr>
                <a:srgbClr val="C4D600"/>
              </a:buClr>
              <a:buFont typeface="Century Gothic" panose="020B0502020202020204" pitchFamily="34" charset="0"/>
              <a:buChar char="•"/>
            </a:pPr>
            <a:r>
              <a:rPr lang="en-US" sz="1600" b="1" dirty="0">
                <a:solidFill>
                  <a:srgbClr val="333F48"/>
                </a:solidFill>
              </a:rPr>
              <a:t>VSI010 + VSB010 communications interface module</a:t>
            </a:r>
            <a:br>
              <a:rPr lang="en-US" sz="1600" dirty="0">
                <a:solidFill>
                  <a:srgbClr val="333F48"/>
                </a:solidFill>
              </a:rPr>
            </a:br>
            <a:r>
              <a:rPr lang="en-US" sz="1600" dirty="0">
                <a:solidFill>
                  <a:srgbClr val="333F48"/>
                </a:solidFill>
              </a:rPr>
              <a:t>A single VSI0101 module supporting industry standard fieldbuses (Modbus RTU/TCP, PROFIBUS DP and GOOSE (IEC 61850)), with additional relay outputs</a:t>
            </a:r>
          </a:p>
          <a:p>
            <a:pPr marL="285750" indent="-285750">
              <a:lnSpc>
                <a:spcPct val="120000"/>
              </a:lnSpc>
              <a:spcAft>
                <a:spcPts val="1200"/>
              </a:spcAft>
              <a:buClr>
                <a:srgbClr val="C4D600"/>
              </a:buClr>
              <a:buFont typeface="Century Gothic" panose="020B0502020202020204" pitchFamily="34" charset="0"/>
              <a:buChar char="•"/>
            </a:pPr>
            <a:r>
              <a:rPr lang="en-US" sz="1600" b="1" dirty="0">
                <a:solidFill>
                  <a:srgbClr val="333F48"/>
                </a:solidFill>
              </a:rPr>
              <a:t>VSN010 real-time Ethernet switch</a:t>
            </a:r>
            <a:br>
              <a:rPr lang="en-US" sz="1600" dirty="0">
                <a:solidFill>
                  <a:srgbClr val="333F48"/>
                </a:solidFill>
              </a:rPr>
            </a:br>
            <a:r>
              <a:rPr lang="en-US" sz="1600" dirty="0">
                <a:solidFill>
                  <a:srgbClr val="333F48"/>
                </a:solidFill>
              </a:rPr>
              <a:t>Adds enhanced network functionality such as communications gateway (real-time to standard Ethernet), fault-tolerant redundant networks, and sub-millisecond data </a:t>
            </a:r>
            <a:r>
              <a:rPr lang="en-US" sz="1600" dirty="0" err="1">
                <a:solidFill>
                  <a:srgbClr val="333F48"/>
                </a:solidFill>
              </a:rPr>
              <a:t>synchronisation</a:t>
            </a:r>
            <a:r>
              <a:rPr lang="en-US" sz="1600" dirty="0">
                <a:solidFill>
                  <a:srgbClr val="333F48"/>
                </a:solidFill>
              </a:rPr>
              <a:t> between modules</a:t>
            </a:r>
          </a:p>
          <a:p>
            <a:pPr marL="285750" indent="-285750">
              <a:lnSpc>
                <a:spcPct val="120000"/>
              </a:lnSpc>
              <a:spcAft>
                <a:spcPts val="600"/>
              </a:spcAft>
              <a:buClr>
                <a:srgbClr val="C4D600"/>
              </a:buClr>
              <a:buFont typeface="Century Gothic" panose="020B0502020202020204" pitchFamily="34" charset="0"/>
              <a:buChar char="•"/>
            </a:pPr>
            <a:r>
              <a:rPr lang="en-US" sz="1600" dirty="0">
                <a:solidFill>
                  <a:srgbClr val="333F48"/>
                </a:solidFill>
              </a:rPr>
              <a:t>Robustness and reliability:</a:t>
            </a:r>
          </a:p>
          <a:p>
            <a:pPr marL="742950" lvl="1" indent="-285750">
              <a:lnSpc>
                <a:spcPct val="120000"/>
              </a:lnSpc>
              <a:spcAft>
                <a:spcPts val="600"/>
              </a:spcAft>
              <a:buClr>
                <a:srgbClr val="C4D600"/>
              </a:buClr>
              <a:buFont typeface="Century Gothic" panose="020B0502020202020204" pitchFamily="34" charset="0"/>
              <a:buChar char="•"/>
            </a:pPr>
            <a:r>
              <a:rPr lang="en-US" sz="1600" dirty="0">
                <a:solidFill>
                  <a:srgbClr val="333F48"/>
                </a:solidFill>
              </a:rPr>
              <a:t>Designed to be installed directly onto machines</a:t>
            </a:r>
          </a:p>
          <a:p>
            <a:pPr marL="742950" lvl="1" indent="-285750">
              <a:lnSpc>
                <a:spcPct val="120000"/>
              </a:lnSpc>
              <a:spcAft>
                <a:spcPts val="600"/>
              </a:spcAft>
              <a:buClr>
                <a:srgbClr val="C4D600"/>
              </a:buClr>
              <a:buFont typeface="Century Gothic" panose="020B0502020202020204" pitchFamily="34" charset="0"/>
              <a:buChar char="•"/>
            </a:pPr>
            <a:r>
              <a:rPr lang="en-US" sz="1600" dirty="0">
                <a:solidFill>
                  <a:srgbClr val="333F48"/>
                </a:solidFill>
              </a:rPr>
              <a:t>Redundant 24 V</a:t>
            </a:r>
            <a:r>
              <a:rPr lang="en-US" sz="1600" baseline="-25000" dirty="0">
                <a:solidFill>
                  <a:srgbClr val="333F48"/>
                </a:solidFill>
              </a:rPr>
              <a:t>DC</a:t>
            </a:r>
            <a:r>
              <a:rPr lang="en-US" sz="1600" dirty="0">
                <a:solidFill>
                  <a:srgbClr val="333F48"/>
                </a:solidFill>
              </a:rPr>
              <a:t> power supply inputs, Ex certifications and high MTBF</a:t>
            </a:r>
          </a:p>
          <a:p>
            <a:pPr marL="285750" indent="-285750">
              <a:lnSpc>
                <a:spcPct val="120000"/>
              </a:lnSpc>
              <a:spcAft>
                <a:spcPts val="600"/>
              </a:spcAft>
              <a:buClr>
                <a:srgbClr val="C4D600"/>
              </a:buClr>
              <a:buFont typeface="Century Gothic" panose="020B0502020202020204" pitchFamily="34" charset="0"/>
              <a:buChar char="•"/>
            </a:pPr>
            <a:r>
              <a:rPr lang="en-US" sz="1600" dirty="0">
                <a:solidFill>
                  <a:srgbClr val="333F48"/>
                </a:solidFill>
              </a:rPr>
              <a:t>Fully meets requirements for the Power Generation, Oil &amp; Gas and Process industries</a:t>
            </a:r>
          </a:p>
        </p:txBody>
      </p:sp>
    </p:spTree>
    <p:extLst>
      <p:ext uri="{BB962C8B-B14F-4D97-AF65-F5344CB8AC3E}">
        <p14:creationId xmlns:p14="http://schemas.microsoft.com/office/powerpoint/2010/main" val="360938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CDC44-E830-448C-B3C5-D9994FF04DF6}"/>
              </a:ext>
            </a:extLst>
          </p:cNvPr>
          <p:cNvSpPr>
            <a:spLocks noGrp="1"/>
          </p:cNvSpPr>
          <p:nvPr>
            <p:ph type="dt" sz="half" idx="10"/>
          </p:nvPr>
        </p:nvSpPr>
        <p:spPr/>
        <p:txBody>
          <a:bodyPr/>
          <a:lstStyle/>
          <a:p>
            <a:fld id="{7923B427-1173-4B1A-A3A0-C0E97A6E6070}" type="datetime4">
              <a:rPr lang="en-GB" smtClean="0"/>
              <a:t>02 May 2022</a:t>
            </a:fld>
            <a:endParaRPr lang="en-GB"/>
          </a:p>
        </p:txBody>
      </p:sp>
      <p:sp>
        <p:nvSpPr>
          <p:cNvPr id="3" name="Slide Number Placeholder 2">
            <a:extLst>
              <a:ext uri="{FF2B5EF4-FFF2-40B4-BE49-F238E27FC236}">
                <a16:creationId xmlns:a16="http://schemas.microsoft.com/office/drawing/2014/main" id="{FFD1E3AC-2FAA-4628-AEA8-8094BF03ECBB}"/>
              </a:ext>
            </a:extLst>
          </p:cNvPr>
          <p:cNvSpPr>
            <a:spLocks noGrp="1"/>
          </p:cNvSpPr>
          <p:nvPr>
            <p:ph type="sldNum" sz="quarter" idx="12"/>
          </p:nvPr>
        </p:nvSpPr>
        <p:spPr/>
        <p:txBody>
          <a:bodyPr/>
          <a:lstStyle/>
          <a:p>
            <a:fld id="{240553F3-40B0-4BFA-8684-D942AF6EAA45}" type="slidenum">
              <a:rPr lang="en-GB" smtClean="0"/>
              <a:t>6</a:t>
            </a:fld>
            <a:endParaRPr lang="en-GB"/>
          </a:p>
        </p:txBody>
      </p:sp>
      <p:sp>
        <p:nvSpPr>
          <p:cNvPr id="4" name="Title 3">
            <a:extLst>
              <a:ext uri="{FF2B5EF4-FFF2-40B4-BE49-F238E27FC236}">
                <a16:creationId xmlns:a16="http://schemas.microsoft.com/office/drawing/2014/main" id="{5E0B44E8-52FC-4261-A005-AC955B1365EF}"/>
              </a:ext>
            </a:extLst>
          </p:cNvPr>
          <p:cNvSpPr>
            <a:spLocks noGrp="1"/>
          </p:cNvSpPr>
          <p:nvPr>
            <p:ph type="title"/>
          </p:nvPr>
        </p:nvSpPr>
        <p:spPr/>
        <p:txBody>
          <a:bodyPr/>
          <a:lstStyle/>
          <a:p>
            <a:r>
              <a:rPr lang="en-GB" dirty="0" err="1"/>
              <a:t>VibroSmart</a:t>
            </a:r>
            <a:r>
              <a:rPr lang="en-GB" dirty="0"/>
              <a:t> product overview</a:t>
            </a:r>
            <a:endParaRPr lang="en-IN" dirty="0"/>
          </a:p>
        </p:txBody>
      </p:sp>
      <p:sp>
        <p:nvSpPr>
          <p:cNvPr id="5" name="Text Placeholder 4">
            <a:extLst>
              <a:ext uri="{FF2B5EF4-FFF2-40B4-BE49-F238E27FC236}">
                <a16:creationId xmlns:a16="http://schemas.microsoft.com/office/drawing/2014/main" id="{A79FC203-4DA0-4E5E-9302-CF308AF6C074}"/>
              </a:ext>
            </a:extLst>
          </p:cNvPr>
          <p:cNvSpPr>
            <a:spLocks noGrp="1"/>
          </p:cNvSpPr>
          <p:nvPr>
            <p:ph type="body" sz="half" idx="2"/>
          </p:nvPr>
        </p:nvSpPr>
        <p:spPr/>
        <p:txBody>
          <a:bodyPr/>
          <a:lstStyle/>
          <a:p>
            <a:r>
              <a:rPr lang="en-GB" dirty="0"/>
              <a:t>Flexible …</a:t>
            </a:r>
            <a:endParaRPr lang="en-IN" dirty="0"/>
          </a:p>
        </p:txBody>
      </p:sp>
      <p:sp>
        <p:nvSpPr>
          <p:cNvPr id="8" name="TextBox 7">
            <a:extLst>
              <a:ext uri="{FF2B5EF4-FFF2-40B4-BE49-F238E27FC236}">
                <a16:creationId xmlns:a16="http://schemas.microsoft.com/office/drawing/2014/main" id="{60BC52BE-B7AE-401A-9BF4-AD79DE6DCFDC}"/>
              </a:ext>
            </a:extLst>
          </p:cNvPr>
          <p:cNvSpPr txBox="1"/>
          <p:nvPr/>
        </p:nvSpPr>
        <p:spPr>
          <a:xfrm>
            <a:off x="591221" y="1155014"/>
            <a:ext cx="9600529" cy="2492990"/>
          </a:xfrm>
          <a:prstGeom prst="rect">
            <a:avLst/>
          </a:prstGeom>
          <a:noFill/>
        </p:spPr>
        <p:txBody>
          <a:bodyPr wrap="square">
            <a:spAutoFit/>
          </a:bodyPr>
          <a:lstStyle/>
          <a:p>
            <a:pPr marL="285750" indent="-285750" fontAlgn="base">
              <a:spcAft>
                <a:spcPts val="600"/>
              </a:spcAft>
              <a:buClr>
                <a:srgbClr val="C4D600"/>
              </a:buClr>
              <a:buSzPct val="75000"/>
              <a:buFont typeface="Century Gothic" panose="020B0502020202020204" pitchFamily="34" charset="0"/>
              <a:buChar char="•"/>
            </a:pPr>
            <a:r>
              <a:rPr lang="en-US" sz="1400" b="1" dirty="0">
                <a:solidFill>
                  <a:srgbClr val="000000"/>
                </a:solidFill>
              </a:rPr>
              <a:t>Flexible:</a:t>
            </a:r>
            <a:r>
              <a:rPr lang="en-US" sz="1400" dirty="0">
                <a:solidFill>
                  <a:srgbClr val="000000"/>
                </a:solidFill>
              </a:rPr>
              <a:t> </a:t>
            </a:r>
            <a:r>
              <a:rPr lang="en-US" sz="1400" b="1" dirty="0">
                <a:solidFill>
                  <a:srgbClr val="000000"/>
                </a:solidFill>
              </a:rPr>
              <a:t>All measurements in one module!</a:t>
            </a:r>
            <a:br>
              <a:rPr lang="en-US" sz="1400" dirty="0">
                <a:solidFill>
                  <a:srgbClr val="000000"/>
                </a:solidFill>
              </a:rPr>
            </a:br>
            <a:r>
              <a:rPr lang="en-US" sz="1400" dirty="0">
                <a:solidFill>
                  <a:srgbClr val="000000"/>
                </a:solidFill>
              </a:rPr>
              <a:t>The same VSV301 module can be used to protect and monitor all of the machines in your plant, including:</a:t>
            </a:r>
          </a:p>
          <a:p>
            <a:pPr marL="720000" lvl="1" indent="-342000" algn="l">
              <a:spcAft>
                <a:spcPts val="600"/>
              </a:spcAft>
              <a:buClr>
                <a:srgbClr val="C4D600"/>
              </a:buClr>
              <a:buSzPct val="75000"/>
              <a:buFont typeface="Century Gothic" panose="020B0502020202020204" pitchFamily="34" charset="0"/>
              <a:buChar char="•"/>
            </a:pPr>
            <a:r>
              <a:rPr lang="en-US" sz="1400" dirty="0">
                <a:solidFill>
                  <a:srgbClr val="000000"/>
                </a:solidFill>
              </a:rPr>
              <a:t>Critical machinery such as turbines and generators</a:t>
            </a:r>
          </a:p>
          <a:p>
            <a:pPr marL="720000" lvl="1" indent="-342000">
              <a:spcAft>
                <a:spcPts val="1200"/>
              </a:spcAft>
              <a:buClr>
                <a:srgbClr val="C4D600"/>
              </a:buClr>
              <a:buSzPct val="75000"/>
              <a:buFont typeface="Century Gothic" panose="020B0502020202020204" pitchFamily="34" charset="0"/>
              <a:buChar char="•"/>
            </a:pPr>
            <a:r>
              <a:rPr lang="en-US" sz="1400" dirty="0">
                <a:solidFill>
                  <a:srgbClr val="000000"/>
                </a:solidFill>
              </a:rPr>
              <a:t>Auxiliary (</a:t>
            </a:r>
            <a:r>
              <a:rPr lang="en-US" sz="1400" dirty="0" err="1">
                <a:solidFill>
                  <a:srgbClr val="000000"/>
                </a:solidFill>
              </a:rPr>
              <a:t>BoP</a:t>
            </a:r>
            <a:r>
              <a:rPr lang="en-US" sz="1400" dirty="0">
                <a:solidFill>
                  <a:srgbClr val="000000"/>
                </a:solidFill>
              </a:rPr>
              <a:t>) equipment</a:t>
            </a:r>
          </a:p>
          <a:p>
            <a:pPr marL="342900" indent="-342900">
              <a:spcAft>
                <a:spcPts val="1200"/>
              </a:spcAft>
              <a:buClr>
                <a:srgbClr val="C4D600"/>
              </a:buClr>
              <a:buSzPct val="75000"/>
              <a:buFont typeface="Century Gothic" panose="020B0502020202020204" pitchFamily="34" charset="0"/>
              <a:buChar char="•"/>
            </a:pPr>
            <a:r>
              <a:rPr lang="en-US" sz="1400" b="1" dirty="0">
                <a:solidFill>
                  <a:srgbClr val="000000"/>
                </a:solidFill>
              </a:rPr>
              <a:t>Modular:</a:t>
            </a:r>
            <a:r>
              <a:rPr lang="en-US" sz="1400" dirty="0">
                <a:solidFill>
                  <a:srgbClr val="000000"/>
                </a:solidFill>
              </a:rPr>
              <a:t> A single VSV301 module is a complete protection and monitoring system with 2 dynamic channels and 1 auxiliary channel (speed/</a:t>
            </a:r>
            <a:r>
              <a:rPr lang="en-US" sz="1400" dirty="0" err="1">
                <a:solidFill>
                  <a:srgbClr val="000000"/>
                </a:solidFill>
              </a:rPr>
              <a:t>tacho</a:t>
            </a:r>
            <a:r>
              <a:rPr lang="en-US" sz="1400" dirty="0">
                <a:solidFill>
                  <a:srgbClr val="000000"/>
                </a:solidFill>
              </a:rPr>
              <a:t> or DC). For higher channel-counts, modules can be combined as required</a:t>
            </a:r>
          </a:p>
          <a:p>
            <a:pPr marL="342900" indent="-342900">
              <a:spcAft>
                <a:spcPts val="1200"/>
              </a:spcAft>
              <a:buClr>
                <a:srgbClr val="C4D600"/>
              </a:buClr>
              <a:buSzPct val="75000"/>
              <a:buFont typeface="Century Gothic" panose="020B0502020202020204" pitchFamily="34" charset="0"/>
              <a:buChar char="•"/>
            </a:pPr>
            <a:r>
              <a:rPr lang="en-US" sz="1400" b="1" dirty="0">
                <a:solidFill>
                  <a:srgbClr val="000000"/>
                </a:solidFill>
              </a:rPr>
              <a:t>Complete system: </a:t>
            </a:r>
            <a:r>
              <a:rPr lang="en-US" sz="1400" dirty="0">
                <a:solidFill>
                  <a:srgbClr val="000000"/>
                </a:solidFill>
              </a:rPr>
              <a:t>Sensor / measurement chain interfacing, signal processing (including FFT up to 1600 lines), outputs, alarms, analog and relay outputs (all in one module)</a:t>
            </a:r>
          </a:p>
        </p:txBody>
      </p:sp>
      <p:sp>
        <p:nvSpPr>
          <p:cNvPr id="9" name="Text Placeholder 4">
            <a:extLst>
              <a:ext uri="{FF2B5EF4-FFF2-40B4-BE49-F238E27FC236}">
                <a16:creationId xmlns:a16="http://schemas.microsoft.com/office/drawing/2014/main" id="{02BB2E01-8795-49F8-918A-90DB0C2D40F6}"/>
              </a:ext>
            </a:extLst>
          </p:cNvPr>
          <p:cNvSpPr txBox="1">
            <a:spLocks/>
          </p:cNvSpPr>
          <p:nvPr/>
        </p:nvSpPr>
        <p:spPr>
          <a:xfrm>
            <a:off x="692399" y="4003919"/>
            <a:ext cx="11172576"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dirty="0"/>
              <a:t>Versatile …</a:t>
            </a:r>
            <a:endParaRPr lang="en-IN" dirty="0"/>
          </a:p>
        </p:txBody>
      </p:sp>
      <p:sp>
        <p:nvSpPr>
          <p:cNvPr id="11" name="TextBox 10">
            <a:extLst>
              <a:ext uri="{FF2B5EF4-FFF2-40B4-BE49-F238E27FC236}">
                <a16:creationId xmlns:a16="http://schemas.microsoft.com/office/drawing/2014/main" id="{F5D471A0-9D6A-4375-A274-019AAFC96C5F}"/>
              </a:ext>
            </a:extLst>
          </p:cNvPr>
          <p:cNvSpPr txBox="1"/>
          <p:nvPr/>
        </p:nvSpPr>
        <p:spPr>
          <a:xfrm>
            <a:off x="692399" y="4288171"/>
            <a:ext cx="9775576" cy="1477328"/>
          </a:xfrm>
          <a:prstGeom prst="rect">
            <a:avLst/>
          </a:prstGeom>
          <a:noFill/>
        </p:spPr>
        <p:txBody>
          <a:bodyPr wrap="square">
            <a:spAutoFit/>
          </a:bodyPr>
          <a:lstStyle/>
          <a:p>
            <a:pPr marL="342900" indent="-342900" algn="l" fontAlgn="base">
              <a:spcAft>
                <a:spcPts val="600"/>
              </a:spcAft>
              <a:buClr>
                <a:srgbClr val="C4D600"/>
              </a:buClr>
              <a:buSzPct val="75000"/>
              <a:buFont typeface="Century Gothic" panose="020B0502020202020204" pitchFamily="34" charset="0"/>
              <a:buChar char="•"/>
            </a:pPr>
            <a:r>
              <a:rPr lang="en-US" sz="1400" b="1" dirty="0">
                <a:solidFill>
                  <a:srgbClr val="000000"/>
                </a:solidFill>
              </a:rPr>
              <a:t>Versatile:</a:t>
            </a:r>
            <a:r>
              <a:rPr lang="en-US" sz="1400" dirty="0">
                <a:solidFill>
                  <a:srgbClr val="000000"/>
                </a:solidFill>
              </a:rPr>
              <a:t> Compatible with all sensor types:</a:t>
            </a:r>
          </a:p>
          <a:p>
            <a:pPr marL="720000" lvl="1" indent="-342900" algn="l">
              <a:spcAft>
                <a:spcPts val="600"/>
              </a:spcAft>
              <a:buClr>
                <a:srgbClr val="C4D600"/>
              </a:buClr>
              <a:buSzPct val="75000"/>
              <a:buFont typeface="Century Gothic" panose="020B0502020202020204" pitchFamily="34" charset="0"/>
              <a:buChar char="•"/>
            </a:pPr>
            <a:r>
              <a:rPr lang="en-US" sz="1400" dirty="0">
                <a:solidFill>
                  <a:srgbClr val="000000"/>
                </a:solidFill>
              </a:rPr>
              <a:t>Vibration, proximity, combustion, air-gap</a:t>
            </a:r>
          </a:p>
          <a:p>
            <a:pPr marL="720000" lvl="1" indent="-342900">
              <a:spcAft>
                <a:spcPts val="1200"/>
              </a:spcAft>
              <a:buClr>
                <a:srgbClr val="C4D600"/>
              </a:buClr>
              <a:buSzPct val="75000"/>
              <a:buFont typeface="Century Gothic" panose="020B0502020202020204" pitchFamily="34" charset="0"/>
              <a:buChar char="•"/>
            </a:pPr>
            <a:r>
              <a:rPr lang="en-US" sz="1400" dirty="0">
                <a:solidFill>
                  <a:srgbClr val="000000"/>
                </a:solidFill>
              </a:rPr>
              <a:t>Other common sensors (4-20 mA, 0-10 V, etc.)</a:t>
            </a:r>
          </a:p>
          <a:p>
            <a:pPr marL="342900" indent="-342900" fontAlgn="base">
              <a:spcAft>
                <a:spcPts val="1200"/>
              </a:spcAft>
              <a:buClr>
                <a:srgbClr val="C4D600"/>
              </a:buClr>
              <a:buSzPct val="75000"/>
              <a:buFont typeface="Century Gothic" panose="020B0502020202020204" pitchFamily="34" charset="0"/>
              <a:buChar char="•"/>
            </a:pPr>
            <a:r>
              <a:rPr lang="en-US" sz="1400" b="1" dirty="0">
                <a:solidFill>
                  <a:srgbClr val="000000"/>
                </a:solidFill>
              </a:rPr>
              <a:t>Configurable:</a:t>
            </a:r>
            <a:r>
              <a:rPr lang="en-US" sz="1400" dirty="0">
                <a:solidFill>
                  <a:srgbClr val="000000"/>
                </a:solidFill>
              </a:rPr>
              <a:t> </a:t>
            </a:r>
            <a:r>
              <a:rPr lang="en-US" sz="1400" dirty="0" err="1">
                <a:solidFill>
                  <a:srgbClr val="000000"/>
                </a:solidFill>
              </a:rPr>
              <a:t>VibroSmart</a:t>
            </a:r>
            <a:r>
              <a:rPr lang="en-US" sz="1400" baseline="30000" dirty="0">
                <a:solidFill>
                  <a:srgbClr val="000000"/>
                </a:solidFill>
              </a:rPr>
              <a:t>®</a:t>
            </a:r>
            <a:r>
              <a:rPr lang="en-US" sz="1400" dirty="0">
                <a:solidFill>
                  <a:srgbClr val="000000"/>
                </a:solidFill>
              </a:rPr>
              <a:t> modules can quickly, easily and safely configured or reconfigured to match changing system requirements (for example, additional channels, new sensors, alarm limits, etc.)</a:t>
            </a:r>
          </a:p>
        </p:txBody>
      </p:sp>
      <p:pic>
        <p:nvPicPr>
          <p:cNvPr id="16" name="Picture 15">
            <a:extLst>
              <a:ext uri="{FF2B5EF4-FFF2-40B4-BE49-F238E27FC236}">
                <a16:creationId xmlns:a16="http://schemas.microsoft.com/office/drawing/2014/main" id="{DB7700FC-50B2-4C22-AAA1-BAFEE011BF3A}"/>
              </a:ext>
            </a:extLst>
          </p:cNvPr>
          <p:cNvPicPr>
            <a:picLocks noChangeAspect="1"/>
          </p:cNvPicPr>
          <p:nvPr/>
        </p:nvPicPr>
        <p:blipFill>
          <a:blip r:embed="rId3"/>
          <a:stretch>
            <a:fillRect/>
          </a:stretch>
        </p:blipFill>
        <p:spPr>
          <a:xfrm rot="1052892">
            <a:off x="5626049" y="3690732"/>
            <a:ext cx="2003669" cy="2003669"/>
          </a:xfrm>
          <a:prstGeom prst="rect">
            <a:avLst/>
          </a:prstGeom>
        </p:spPr>
      </p:pic>
      <p:pic>
        <p:nvPicPr>
          <p:cNvPr id="17" name="Picture 16">
            <a:extLst>
              <a:ext uri="{FF2B5EF4-FFF2-40B4-BE49-F238E27FC236}">
                <a16:creationId xmlns:a16="http://schemas.microsoft.com/office/drawing/2014/main" id="{E16A190C-0765-486F-BF70-25D56CFA1BA3}"/>
              </a:ext>
            </a:extLst>
          </p:cNvPr>
          <p:cNvPicPr>
            <a:picLocks noChangeAspect="1"/>
          </p:cNvPicPr>
          <p:nvPr/>
        </p:nvPicPr>
        <p:blipFill>
          <a:blip r:embed="rId4"/>
          <a:stretch>
            <a:fillRect/>
          </a:stretch>
        </p:blipFill>
        <p:spPr>
          <a:xfrm>
            <a:off x="6572641" y="3386069"/>
            <a:ext cx="2809049" cy="2809049"/>
          </a:xfrm>
          <a:prstGeom prst="rect">
            <a:avLst/>
          </a:prstGeom>
        </p:spPr>
      </p:pic>
      <p:pic>
        <p:nvPicPr>
          <p:cNvPr id="1026" name="Picture 2">
            <a:extLst>
              <a:ext uri="{FF2B5EF4-FFF2-40B4-BE49-F238E27FC236}">
                <a16:creationId xmlns:a16="http://schemas.microsoft.com/office/drawing/2014/main" id="{064DE827-B3D9-40BE-99A5-E082339FCA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1132" y="4111592"/>
            <a:ext cx="1830485" cy="18304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E40EDC1-F9F1-D51A-F4A4-12B94A8995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6868" y="3207957"/>
            <a:ext cx="3216914" cy="321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4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2364F5-10CD-480A-977F-52AAADD4462F}"/>
              </a:ext>
            </a:extLst>
          </p:cNvPr>
          <p:cNvSpPr>
            <a:spLocks noGrp="1"/>
          </p:cNvSpPr>
          <p:nvPr>
            <p:ph type="dt" sz="half" idx="10"/>
          </p:nvPr>
        </p:nvSpPr>
        <p:spPr/>
        <p:txBody>
          <a:bodyPr/>
          <a:lstStyle/>
          <a:p>
            <a:fld id="{7923B427-1173-4B1A-A3A0-C0E97A6E6070}" type="datetime4">
              <a:rPr lang="en-GB" smtClean="0"/>
              <a:t>02 May 2022</a:t>
            </a:fld>
            <a:endParaRPr lang="en-GB"/>
          </a:p>
        </p:txBody>
      </p:sp>
      <p:sp>
        <p:nvSpPr>
          <p:cNvPr id="3" name="Slide Number Placeholder 2">
            <a:extLst>
              <a:ext uri="{FF2B5EF4-FFF2-40B4-BE49-F238E27FC236}">
                <a16:creationId xmlns:a16="http://schemas.microsoft.com/office/drawing/2014/main" id="{21A6B0FC-D2FB-4DFC-AA01-C5CC7ABF66D7}"/>
              </a:ext>
            </a:extLst>
          </p:cNvPr>
          <p:cNvSpPr>
            <a:spLocks noGrp="1"/>
          </p:cNvSpPr>
          <p:nvPr>
            <p:ph type="sldNum" sz="quarter" idx="12"/>
          </p:nvPr>
        </p:nvSpPr>
        <p:spPr/>
        <p:txBody>
          <a:bodyPr/>
          <a:lstStyle/>
          <a:p>
            <a:fld id="{240553F3-40B0-4BFA-8684-D942AF6EAA45}" type="slidenum">
              <a:rPr lang="en-GB" smtClean="0"/>
              <a:t>7</a:t>
            </a:fld>
            <a:endParaRPr lang="en-GB"/>
          </a:p>
        </p:txBody>
      </p:sp>
      <p:sp>
        <p:nvSpPr>
          <p:cNvPr id="4" name="Title 3">
            <a:extLst>
              <a:ext uri="{FF2B5EF4-FFF2-40B4-BE49-F238E27FC236}">
                <a16:creationId xmlns:a16="http://schemas.microsoft.com/office/drawing/2014/main" id="{B8FCA6BD-3594-4CE7-8266-8AED6051B191}"/>
              </a:ext>
            </a:extLst>
          </p:cNvPr>
          <p:cNvSpPr>
            <a:spLocks noGrp="1"/>
          </p:cNvSpPr>
          <p:nvPr>
            <p:ph type="title"/>
          </p:nvPr>
        </p:nvSpPr>
        <p:spPr/>
        <p:txBody>
          <a:bodyPr/>
          <a:lstStyle/>
          <a:p>
            <a:r>
              <a:rPr lang="en-GB" dirty="0" err="1"/>
              <a:t>VibroSmart</a:t>
            </a:r>
            <a:r>
              <a:rPr lang="en-GB" dirty="0"/>
              <a:t> product overview</a:t>
            </a:r>
            <a:endParaRPr lang="en-IN" dirty="0"/>
          </a:p>
        </p:txBody>
      </p:sp>
      <p:sp>
        <p:nvSpPr>
          <p:cNvPr id="5" name="Text Placeholder 4">
            <a:extLst>
              <a:ext uri="{FF2B5EF4-FFF2-40B4-BE49-F238E27FC236}">
                <a16:creationId xmlns:a16="http://schemas.microsoft.com/office/drawing/2014/main" id="{A67DD3D5-C70A-4BBB-A996-7B68051E17FB}"/>
              </a:ext>
            </a:extLst>
          </p:cNvPr>
          <p:cNvSpPr>
            <a:spLocks noGrp="1"/>
          </p:cNvSpPr>
          <p:nvPr>
            <p:ph type="body" sz="half" idx="2"/>
          </p:nvPr>
        </p:nvSpPr>
        <p:spPr>
          <a:xfrm>
            <a:off x="539133" y="3063026"/>
            <a:ext cx="11172576" cy="288000"/>
          </a:xfrm>
        </p:spPr>
        <p:txBody>
          <a:bodyPr/>
          <a:lstStyle/>
          <a:p>
            <a:r>
              <a:rPr lang="en-GB" dirty="0"/>
              <a:t>Cost-effective …</a:t>
            </a:r>
            <a:endParaRPr lang="en-IN" dirty="0"/>
          </a:p>
        </p:txBody>
      </p:sp>
      <p:sp>
        <p:nvSpPr>
          <p:cNvPr id="7" name="TextBox 6">
            <a:extLst>
              <a:ext uri="{FF2B5EF4-FFF2-40B4-BE49-F238E27FC236}">
                <a16:creationId xmlns:a16="http://schemas.microsoft.com/office/drawing/2014/main" id="{7FE0BA22-C527-43DF-852B-A6FC600AF7C8}"/>
              </a:ext>
            </a:extLst>
          </p:cNvPr>
          <p:cNvSpPr txBox="1"/>
          <p:nvPr/>
        </p:nvSpPr>
        <p:spPr>
          <a:xfrm>
            <a:off x="539133" y="3423014"/>
            <a:ext cx="10948476" cy="1292662"/>
          </a:xfrm>
          <a:prstGeom prst="rect">
            <a:avLst/>
          </a:prstGeom>
          <a:noFill/>
        </p:spPr>
        <p:txBody>
          <a:bodyPr wrap="square">
            <a:spAutoFit/>
          </a:bodyPr>
          <a:lstStyle/>
          <a:p>
            <a:pPr marL="342900" indent="-342900">
              <a:spcAft>
                <a:spcPts val="1200"/>
              </a:spcAft>
              <a:buClr>
                <a:srgbClr val="C4D600"/>
              </a:buClr>
              <a:buSzPct val="75000"/>
              <a:buFont typeface="Century Gothic" panose="020B0502020202020204" pitchFamily="34" charset="0"/>
              <a:buChar char="•"/>
            </a:pPr>
            <a:r>
              <a:rPr lang="en-US" sz="1200" b="1" dirty="0">
                <a:solidFill>
                  <a:srgbClr val="000000"/>
                </a:solidFill>
              </a:rPr>
              <a:t>Cost effective: </a:t>
            </a:r>
            <a:r>
              <a:rPr lang="en-US" sz="1200" dirty="0">
                <a:solidFill>
                  <a:srgbClr val="000000"/>
                </a:solidFill>
              </a:rPr>
              <a:t>You only pay for what is required in terms of protection and monitoring</a:t>
            </a:r>
          </a:p>
          <a:p>
            <a:pPr marL="342900" indent="-342900" fontAlgn="base">
              <a:spcAft>
                <a:spcPts val="1200"/>
              </a:spcAft>
              <a:buClr>
                <a:srgbClr val="C4D600"/>
              </a:buClr>
              <a:buSzPct val="75000"/>
              <a:buFont typeface="Century Gothic" panose="020B0502020202020204" pitchFamily="34" charset="0"/>
              <a:buChar char="•"/>
            </a:pPr>
            <a:r>
              <a:rPr lang="en-US" sz="1200" b="1" dirty="0">
                <a:solidFill>
                  <a:srgbClr val="000000"/>
                </a:solidFill>
              </a:rPr>
              <a:t>Save costs on spare parts: </a:t>
            </a:r>
            <a:r>
              <a:rPr lang="en-US" sz="1200" dirty="0">
                <a:solidFill>
                  <a:srgbClr val="000000"/>
                </a:solidFill>
              </a:rPr>
              <a:t>Simplified spare parts inventory management (one highly-configurable VSV301 module)</a:t>
            </a:r>
          </a:p>
          <a:p>
            <a:pPr marL="342900" indent="-342900" algn="l">
              <a:spcAft>
                <a:spcPts val="1200"/>
              </a:spcAft>
              <a:buClr>
                <a:srgbClr val="C4D600"/>
              </a:buClr>
              <a:buSzPct val="75000"/>
              <a:buFont typeface="Century Gothic" panose="020B0502020202020204" pitchFamily="34" charset="0"/>
              <a:buChar char="•"/>
            </a:pPr>
            <a:r>
              <a:rPr lang="en-US" sz="1200" b="1" dirty="0">
                <a:solidFill>
                  <a:srgbClr val="000000"/>
                </a:solidFill>
              </a:rPr>
              <a:t>Straightforward and easy to use: </a:t>
            </a:r>
            <a:r>
              <a:rPr lang="en-US" sz="1200" dirty="0">
                <a:solidFill>
                  <a:srgbClr val="000000"/>
                </a:solidFill>
              </a:rPr>
              <a:t>Training for all applications limited to a few modules only (VSV301 and VSI010)</a:t>
            </a:r>
          </a:p>
          <a:p>
            <a:pPr marL="342900" indent="-342900" algn="l">
              <a:spcAft>
                <a:spcPts val="1200"/>
              </a:spcAft>
              <a:buClr>
                <a:srgbClr val="C4D600"/>
              </a:buClr>
              <a:buSzPct val="75000"/>
              <a:buFont typeface="Century Gothic" panose="020B0502020202020204" pitchFamily="34" charset="0"/>
              <a:buChar char="•"/>
            </a:pPr>
            <a:r>
              <a:rPr lang="en-US" sz="1200" b="1" dirty="0">
                <a:solidFill>
                  <a:srgbClr val="000000"/>
                </a:solidFill>
              </a:rPr>
              <a:t>Hot swappable: </a:t>
            </a:r>
            <a:r>
              <a:rPr lang="en-US" sz="1200" dirty="0">
                <a:solidFill>
                  <a:srgbClr val="000000"/>
                </a:solidFill>
              </a:rPr>
              <a:t>Live insertion and removal of modules with automatic reconfiguration (short MTTR)</a:t>
            </a:r>
          </a:p>
        </p:txBody>
      </p:sp>
      <p:sp>
        <p:nvSpPr>
          <p:cNvPr id="8" name="Text Placeholder 4">
            <a:extLst>
              <a:ext uri="{FF2B5EF4-FFF2-40B4-BE49-F238E27FC236}">
                <a16:creationId xmlns:a16="http://schemas.microsoft.com/office/drawing/2014/main" id="{E9786604-8E60-4FEB-8BD2-B141EF2E523E}"/>
              </a:ext>
            </a:extLst>
          </p:cNvPr>
          <p:cNvSpPr txBox="1">
            <a:spLocks/>
          </p:cNvSpPr>
          <p:nvPr/>
        </p:nvSpPr>
        <p:spPr>
          <a:xfrm>
            <a:off x="539999" y="970768"/>
            <a:ext cx="11172576"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dirty="0"/>
              <a:t>Scalable …</a:t>
            </a:r>
            <a:endParaRPr lang="en-IN" dirty="0"/>
          </a:p>
        </p:txBody>
      </p:sp>
      <p:sp>
        <p:nvSpPr>
          <p:cNvPr id="10" name="TextBox 9">
            <a:extLst>
              <a:ext uri="{FF2B5EF4-FFF2-40B4-BE49-F238E27FC236}">
                <a16:creationId xmlns:a16="http://schemas.microsoft.com/office/drawing/2014/main" id="{1760E3DA-AEE2-47AC-883E-FFD96D0EE225}"/>
              </a:ext>
            </a:extLst>
          </p:cNvPr>
          <p:cNvSpPr txBox="1"/>
          <p:nvPr/>
        </p:nvSpPr>
        <p:spPr>
          <a:xfrm>
            <a:off x="539133" y="1295394"/>
            <a:ext cx="6458532" cy="1692771"/>
          </a:xfrm>
          <a:prstGeom prst="rect">
            <a:avLst/>
          </a:prstGeom>
          <a:noFill/>
        </p:spPr>
        <p:txBody>
          <a:bodyPr wrap="square">
            <a:spAutoFit/>
          </a:bodyPr>
          <a:lstStyle/>
          <a:p>
            <a:pPr marL="342900" indent="-342900" fontAlgn="base">
              <a:spcAft>
                <a:spcPts val="1200"/>
              </a:spcAft>
              <a:buClr>
                <a:srgbClr val="C4D600"/>
              </a:buClr>
              <a:buSzPct val="75000"/>
              <a:buFont typeface="Century Gothic" panose="020B0502020202020204" pitchFamily="34" charset="0"/>
              <a:buChar char="•"/>
            </a:pPr>
            <a:r>
              <a:rPr lang="en-US" sz="1200" b="1" dirty="0">
                <a:solidFill>
                  <a:srgbClr val="000000"/>
                </a:solidFill>
              </a:rPr>
              <a:t>Configurable:</a:t>
            </a:r>
            <a:r>
              <a:rPr lang="en-US" sz="1200" dirty="0">
                <a:solidFill>
                  <a:srgbClr val="000000"/>
                </a:solidFill>
              </a:rPr>
              <a:t> Suitable for small to large channel-count applications, from 1 to 256 dynamic channels, with different installation requirements (vibration, combustion, hydro, etc.)</a:t>
            </a:r>
          </a:p>
          <a:p>
            <a:pPr marL="342900" indent="-342900" algn="l">
              <a:spcAft>
                <a:spcPts val="1200"/>
              </a:spcAft>
              <a:buClr>
                <a:srgbClr val="C4D600"/>
              </a:buClr>
              <a:buSzPct val="75000"/>
              <a:buFont typeface="Century Gothic" panose="020B0502020202020204" pitchFamily="34" charset="0"/>
              <a:buChar char="•"/>
            </a:pPr>
            <a:r>
              <a:rPr lang="en-US" sz="1200" b="1" dirty="0">
                <a:solidFill>
                  <a:srgbClr val="000000"/>
                </a:solidFill>
              </a:rPr>
              <a:t>Distributed: </a:t>
            </a:r>
            <a:r>
              <a:rPr lang="en-US" sz="1200" dirty="0">
                <a:solidFill>
                  <a:srgbClr val="000000"/>
                </a:solidFill>
              </a:rPr>
              <a:t>Modules can be installed in close proximity of the machine, reducing cabling requirements</a:t>
            </a:r>
          </a:p>
          <a:p>
            <a:pPr marL="342900" indent="-342900" algn="l" fontAlgn="base">
              <a:spcAft>
                <a:spcPts val="1200"/>
              </a:spcAft>
              <a:buClr>
                <a:srgbClr val="C4D600"/>
              </a:buClr>
              <a:buSzPct val="75000"/>
              <a:buFont typeface="Century Gothic" panose="020B0502020202020204" pitchFamily="34" charset="0"/>
              <a:buChar char="•"/>
            </a:pPr>
            <a:r>
              <a:rPr lang="en-US" sz="1200" b="1" dirty="0">
                <a:solidFill>
                  <a:srgbClr val="000000"/>
                </a:solidFill>
              </a:rPr>
              <a:t>Scalable:</a:t>
            </a:r>
            <a:r>
              <a:rPr lang="en-US" sz="1200" dirty="0">
                <a:solidFill>
                  <a:srgbClr val="000000"/>
                </a:solidFill>
              </a:rPr>
              <a:t> Need additional measurements or to monitor additional machinery? No problem, simply add more VSV301 modules to the system. </a:t>
            </a:r>
          </a:p>
        </p:txBody>
      </p:sp>
      <p:pic>
        <p:nvPicPr>
          <p:cNvPr id="11" name="Picture 1" descr="C:\Users\mnik\Pictures\Market photos\Refinery_3D_drawing_shutterstock_569920510_small.jpg">
            <a:extLst>
              <a:ext uri="{FF2B5EF4-FFF2-40B4-BE49-F238E27FC236}">
                <a16:creationId xmlns:a16="http://schemas.microsoft.com/office/drawing/2014/main" id="{3001180D-9D19-4694-8C51-8B85A9BE5704}"/>
              </a:ext>
            </a:extLst>
          </p:cNvPr>
          <p:cNvPicPr>
            <a:picLocks noChangeAspect="1" noChangeArrowheads="1"/>
          </p:cNvPicPr>
          <p:nvPr/>
        </p:nvPicPr>
        <p:blipFill>
          <a:blip r:embed="rId3" cstate="print"/>
          <a:srcRect/>
          <a:stretch>
            <a:fillRect/>
          </a:stretch>
        </p:blipFill>
        <p:spPr bwMode="auto">
          <a:xfrm>
            <a:off x="7143551" y="3610895"/>
            <a:ext cx="5009232" cy="3003908"/>
          </a:xfrm>
          <a:prstGeom prst="rect">
            <a:avLst/>
          </a:prstGeom>
          <a:noFill/>
        </p:spPr>
      </p:pic>
      <p:grpSp>
        <p:nvGrpSpPr>
          <p:cNvPr id="12" name="Group 11">
            <a:extLst>
              <a:ext uri="{FF2B5EF4-FFF2-40B4-BE49-F238E27FC236}">
                <a16:creationId xmlns:a16="http://schemas.microsoft.com/office/drawing/2014/main" id="{5DA2B8F8-7B99-40AA-A3CF-032A8C54153A}"/>
              </a:ext>
            </a:extLst>
          </p:cNvPr>
          <p:cNvGrpSpPr/>
          <p:nvPr/>
        </p:nvGrpSpPr>
        <p:grpSpPr>
          <a:xfrm>
            <a:off x="10934967" y="3157911"/>
            <a:ext cx="432048" cy="2088232"/>
            <a:chOff x="7596336" y="2636912"/>
            <a:chExt cx="432048" cy="2088232"/>
          </a:xfrm>
        </p:grpSpPr>
        <p:pic>
          <p:nvPicPr>
            <p:cNvPr id="13" name="Picture 1" descr="L:\Product_MGMT\Product Launch\01 Future launch\03 - VibroSmart DMS\Images\Professional photos\CShutz_photos\VibroSmart-Photos_all-final-CSchutz\VibroSmart-images_low_res\2422.jpg">
              <a:extLst>
                <a:ext uri="{FF2B5EF4-FFF2-40B4-BE49-F238E27FC236}">
                  <a16:creationId xmlns:a16="http://schemas.microsoft.com/office/drawing/2014/main" id="{FB22E772-DD6C-45F1-8214-20460280ABD7}"/>
                </a:ext>
              </a:extLst>
            </p:cNvPr>
            <p:cNvPicPr>
              <a:picLocks noChangeAspect="1" noChangeArrowheads="1"/>
            </p:cNvPicPr>
            <p:nvPr/>
          </p:nvPicPr>
          <p:blipFill>
            <a:blip r:embed="rId4" cstate="print"/>
            <a:srcRect r="5302"/>
            <a:stretch>
              <a:fillRect/>
            </a:stretch>
          </p:blipFill>
          <p:spPr bwMode="auto">
            <a:xfrm>
              <a:off x="7740352" y="2708920"/>
              <a:ext cx="196459" cy="308968"/>
            </a:xfrm>
            <a:prstGeom prst="rect">
              <a:avLst/>
            </a:prstGeom>
            <a:noFill/>
          </p:spPr>
        </p:pic>
        <p:sp>
          <p:nvSpPr>
            <p:cNvPr id="14" name="Oval 13">
              <a:extLst>
                <a:ext uri="{FF2B5EF4-FFF2-40B4-BE49-F238E27FC236}">
                  <a16:creationId xmlns:a16="http://schemas.microsoft.com/office/drawing/2014/main" id="{1AFE3BAE-8D80-439F-B130-CBBB900D8885}"/>
                </a:ext>
              </a:extLst>
            </p:cNvPr>
            <p:cNvSpPr/>
            <p:nvPr/>
          </p:nvSpPr>
          <p:spPr>
            <a:xfrm>
              <a:off x="7596336" y="2636912"/>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ED79A645-A1A8-4473-9F5D-E065B1C9AA6E}"/>
                </a:ext>
              </a:extLst>
            </p:cNvPr>
            <p:cNvCxnSpPr>
              <a:stCxn id="14" idx="4"/>
            </p:cNvCxnSpPr>
            <p:nvPr/>
          </p:nvCxnSpPr>
          <p:spPr>
            <a:xfrm>
              <a:off x="7812360" y="3068960"/>
              <a:ext cx="0" cy="1656184"/>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D82BA2EC-1B46-45B7-B5CB-CC66F972D385}"/>
              </a:ext>
            </a:extLst>
          </p:cNvPr>
          <p:cNvGrpSpPr/>
          <p:nvPr/>
        </p:nvGrpSpPr>
        <p:grpSpPr>
          <a:xfrm>
            <a:off x="10430911" y="3445943"/>
            <a:ext cx="432048" cy="1368152"/>
            <a:chOff x="7092280" y="2924944"/>
            <a:chExt cx="432048" cy="1368152"/>
          </a:xfrm>
        </p:grpSpPr>
        <p:pic>
          <p:nvPicPr>
            <p:cNvPr id="17" name="Picture 1" descr="L:\Product_MGMT\Product Launch\01 Future launch\03 - VibroSmart DMS\Images\Professional photos\CShutz_photos\VibroSmart-Photos_all-final-CSchutz\VibroSmart-images_low_res\2422.jpg">
              <a:extLst>
                <a:ext uri="{FF2B5EF4-FFF2-40B4-BE49-F238E27FC236}">
                  <a16:creationId xmlns:a16="http://schemas.microsoft.com/office/drawing/2014/main" id="{51B1BA81-CC3A-4C4A-B235-513F38A8A378}"/>
                </a:ext>
              </a:extLst>
            </p:cNvPr>
            <p:cNvPicPr>
              <a:picLocks noChangeAspect="1" noChangeArrowheads="1"/>
            </p:cNvPicPr>
            <p:nvPr/>
          </p:nvPicPr>
          <p:blipFill>
            <a:blip r:embed="rId4" cstate="print"/>
            <a:srcRect r="5302"/>
            <a:stretch>
              <a:fillRect/>
            </a:stretch>
          </p:blipFill>
          <p:spPr bwMode="auto">
            <a:xfrm>
              <a:off x="7236296" y="2996952"/>
              <a:ext cx="196459" cy="308968"/>
            </a:xfrm>
            <a:prstGeom prst="rect">
              <a:avLst/>
            </a:prstGeom>
            <a:noFill/>
          </p:spPr>
        </p:pic>
        <p:sp>
          <p:nvSpPr>
            <p:cNvPr id="18" name="Oval 17">
              <a:extLst>
                <a:ext uri="{FF2B5EF4-FFF2-40B4-BE49-F238E27FC236}">
                  <a16:creationId xmlns:a16="http://schemas.microsoft.com/office/drawing/2014/main" id="{ED8EB05E-7CDC-4866-A028-33927429C825}"/>
                </a:ext>
              </a:extLst>
            </p:cNvPr>
            <p:cNvSpPr/>
            <p:nvPr/>
          </p:nvSpPr>
          <p:spPr>
            <a:xfrm>
              <a:off x="7092280" y="2924944"/>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4737F759-7A77-4935-A11D-2284783F38B0}"/>
                </a:ext>
              </a:extLst>
            </p:cNvPr>
            <p:cNvCxnSpPr>
              <a:stCxn id="18" idx="4"/>
            </p:cNvCxnSpPr>
            <p:nvPr/>
          </p:nvCxnSpPr>
          <p:spPr>
            <a:xfrm>
              <a:off x="7308304" y="3356992"/>
              <a:ext cx="0" cy="936104"/>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AB3C1899-C019-4FAE-829D-90C6CF3E65BE}"/>
              </a:ext>
            </a:extLst>
          </p:cNvPr>
          <p:cNvGrpSpPr/>
          <p:nvPr/>
        </p:nvGrpSpPr>
        <p:grpSpPr>
          <a:xfrm>
            <a:off x="9998863" y="2725863"/>
            <a:ext cx="432048" cy="2160240"/>
            <a:chOff x="6660232" y="2204864"/>
            <a:chExt cx="432048" cy="2160240"/>
          </a:xfrm>
        </p:grpSpPr>
        <p:pic>
          <p:nvPicPr>
            <p:cNvPr id="21" name="Picture 1" descr="L:\Product_MGMT\Product Launch\01 Future launch\03 - VibroSmart DMS\Images\Professional photos\CShutz_photos\VibroSmart-Photos_all-final-CSchutz\VibroSmart-images_low_res\2422.jpg">
              <a:extLst>
                <a:ext uri="{FF2B5EF4-FFF2-40B4-BE49-F238E27FC236}">
                  <a16:creationId xmlns:a16="http://schemas.microsoft.com/office/drawing/2014/main" id="{1466C7D2-B974-4D0D-932D-6F33926F4E8E}"/>
                </a:ext>
              </a:extLst>
            </p:cNvPr>
            <p:cNvPicPr>
              <a:picLocks noChangeAspect="1" noChangeArrowheads="1"/>
            </p:cNvPicPr>
            <p:nvPr/>
          </p:nvPicPr>
          <p:blipFill>
            <a:blip r:embed="rId4" cstate="print"/>
            <a:srcRect r="5302"/>
            <a:stretch>
              <a:fillRect/>
            </a:stretch>
          </p:blipFill>
          <p:spPr bwMode="auto">
            <a:xfrm>
              <a:off x="6804248" y="2276872"/>
              <a:ext cx="196459" cy="308968"/>
            </a:xfrm>
            <a:prstGeom prst="rect">
              <a:avLst/>
            </a:prstGeom>
            <a:noFill/>
          </p:spPr>
        </p:pic>
        <p:sp>
          <p:nvSpPr>
            <p:cNvPr id="22" name="Oval 21">
              <a:extLst>
                <a:ext uri="{FF2B5EF4-FFF2-40B4-BE49-F238E27FC236}">
                  <a16:creationId xmlns:a16="http://schemas.microsoft.com/office/drawing/2014/main" id="{EBE5AC5A-7EFD-4177-B2C9-FF5744764DE1}"/>
                </a:ext>
              </a:extLst>
            </p:cNvPr>
            <p:cNvSpPr/>
            <p:nvPr/>
          </p:nvSpPr>
          <p:spPr>
            <a:xfrm>
              <a:off x="6660232" y="2204864"/>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3D36DA9C-1677-4B53-ABA6-0AB5533DC7D5}"/>
                </a:ext>
              </a:extLst>
            </p:cNvPr>
            <p:cNvCxnSpPr>
              <a:stCxn id="22" idx="4"/>
            </p:cNvCxnSpPr>
            <p:nvPr/>
          </p:nvCxnSpPr>
          <p:spPr>
            <a:xfrm>
              <a:off x="6876256" y="2636912"/>
              <a:ext cx="0" cy="172819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A5B558C-FD9A-4AF8-A293-BE11A5E3FB32}"/>
              </a:ext>
            </a:extLst>
          </p:cNvPr>
          <p:cNvGrpSpPr/>
          <p:nvPr/>
        </p:nvGrpSpPr>
        <p:grpSpPr>
          <a:xfrm>
            <a:off x="9494807" y="3229919"/>
            <a:ext cx="432048" cy="1872208"/>
            <a:chOff x="6156176" y="2708920"/>
            <a:chExt cx="432048" cy="1872208"/>
          </a:xfrm>
        </p:grpSpPr>
        <p:pic>
          <p:nvPicPr>
            <p:cNvPr id="25" name="Picture 1" descr="L:\Product_MGMT\Product Launch\01 Future launch\03 - VibroSmart DMS\Images\Professional photos\CShutz_photos\VibroSmart-Photos_all-final-CSchutz\VibroSmart-images_low_res\2422.jpg">
              <a:extLst>
                <a:ext uri="{FF2B5EF4-FFF2-40B4-BE49-F238E27FC236}">
                  <a16:creationId xmlns:a16="http://schemas.microsoft.com/office/drawing/2014/main" id="{CF7BDFCE-7303-4E09-9C99-AA2E02C1E9DB}"/>
                </a:ext>
              </a:extLst>
            </p:cNvPr>
            <p:cNvPicPr>
              <a:picLocks noChangeAspect="1" noChangeArrowheads="1"/>
            </p:cNvPicPr>
            <p:nvPr/>
          </p:nvPicPr>
          <p:blipFill>
            <a:blip r:embed="rId4" cstate="print"/>
            <a:srcRect r="5302"/>
            <a:stretch>
              <a:fillRect/>
            </a:stretch>
          </p:blipFill>
          <p:spPr bwMode="auto">
            <a:xfrm>
              <a:off x="6300192" y="2780928"/>
              <a:ext cx="196459" cy="308968"/>
            </a:xfrm>
            <a:prstGeom prst="rect">
              <a:avLst/>
            </a:prstGeom>
            <a:noFill/>
          </p:spPr>
        </p:pic>
        <p:sp>
          <p:nvSpPr>
            <p:cNvPr id="26" name="Oval 25">
              <a:extLst>
                <a:ext uri="{FF2B5EF4-FFF2-40B4-BE49-F238E27FC236}">
                  <a16:creationId xmlns:a16="http://schemas.microsoft.com/office/drawing/2014/main" id="{13C0175C-E3AE-4D8A-9329-DB54C8775ACA}"/>
                </a:ext>
              </a:extLst>
            </p:cNvPr>
            <p:cNvSpPr/>
            <p:nvPr/>
          </p:nvSpPr>
          <p:spPr>
            <a:xfrm>
              <a:off x="6156176" y="2708920"/>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a:extLst>
                <a:ext uri="{FF2B5EF4-FFF2-40B4-BE49-F238E27FC236}">
                  <a16:creationId xmlns:a16="http://schemas.microsoft.com/office/drawing/2014/main" id="{03DF2D5B-5C92-459B-ADEE-D139AD2C9E1C}"/>
                </a:ext>
              </a:extLst>
            </p:cNvPr>
            <p:cNvCxnSpPr>
              <a:stCxn id="26" idx="4"/>
            </p:cNvCxnSpPr>
            <p:nvPr/>
          </p:nvCxnSpPr>
          <p:spPr>
            <a:xfrm>
              <a:off x="6372200" y="3140968"/>
              <a:ext cx="0" cy="144016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75AF25B2-7220-41D0-BEC0-A67490B061C4}"/>
              </a:ext>
            </a:extLst>
          </p:cNvPr>
          <p:cNvGrpSpPr/>
          <p:nvPr/>
        </p:nvGrpSpPr>
        <p:grpSpPr>
          <a:xfrm>
            <a:off x="9206775" y="2581847"/>
            <a:ext cx="432048" cy="2376264"/>
            <a:chOff x="5868144" y="2060848"/>
            <a:chExt cx="432048" cy="2376264"/>
          </a:xfrm>
        </p:grpSpPr>
        <p:pic>
          <p:nvPicPr>
            <p:cNvPr id="29" name="Picture 1" descr="L:\Product_MGMT\Product Launch\01 Future launch\03 - VibroSmart DMS\Images\Professional photos\CShutz_photos\VibroSmart-Photos_all-final-CSchutz\VibroSmart-images_low_res\2422.jpg">
              <a:extLst>
                <a:ext uri="{FF2B5EF4-FFF2-40B4-BE49-F238E27FC236}">
                  <a16:creationId xmlns:a16="http://schemas.microsoft.com/office/drawing/2014/main" id="{AAE7CE74-896C-407F-803B-3F250CC545E1}"/>
                </a:ext>
              </a:extLst>
            </p:cNvPr>
            <p:cNvPicPr>
              <a:picLocks noChangeAspect="1" noChangeArrowheads="1"/>
            </p:cNvPicPr>
            <p:nvPr/>
          </p:nvPicPr>
          <p:blipFill>
            <a:blip r:embed="rId4" cstate="print"/>
            <a:srcRect r="5302"/>
            <a:stretch>
              <a:fillRect/>
            </a:stretch>
          </p:blipFill>
          <p:spPr bwMode="auto">
            <a:xfrm>
              <a:off x="6012160" y="2132856"/>
              <a:ext cx="196459" cy="308968"/>
            </a:xfrm>
            <a:prstGeom prst="rect">
              <a:avLst/>
            </a:prstGeom>
            <a:noFill/>
          </p:spPr>
        </p:pic>
        <p:sp>
          <p:nvSpPr>
            <p:cNvPr id="30" name="Oval 29">
              <a:extLst>
                <a:ext uri="{FF2B5EF4-FFF2-40B4-BE49-F238E27FC236}">
                  <a16:creationId xmlns:a16="http://schemas.microsoft.com/office/drawing/2014/main" id="{E8F3C299-6FF7-4157-916E-6D9499005632}"/>
                </a:ext>
              </a:extLst>
            </p:cNvPr>
            <p:cNvSpPr/>
            <p:nvPr/>
          </p:nvSpPr>
          <p:spPr>
            <a:xfrm>
              <a:off x="5868144" y="2060848"/>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Arrow Connector 30">
              <a:extLst>
                <a:ext uri="{FF2B5EF4-FFF2-40B4-BE49-F238E27FC236}">
                  <a16:creationId xmlns:a16="http://schemas.microsoft.com/office/drawing/2014/main" id="{7E81703C-890F-4E05-8EC5-D39BE56C3E45}"/>
                </a:ext>
              </a:extLst>
            </p:cNvPr>
            <p:cNvCxnSpPr>
              <a:stCxn id="30" idx="4"/>
            </p:cNvCxnSpPr>
            <p:nvPr/>
          </p:nvCxnSpPr>
          <p:spPr>
            <a:xfrm>
              <a:off x="6084168" y="2492896"/>
              <a:ext cx="0" cy="194421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32C12D68-74C9-42C7-84CB-3A4100ADFDD0}"/>
              </a:ext>
            </a:extLst>
          </p:cNvPr>
          <p:cNvGrpSpPr/>
          <p:nvPr/>
        </p:nvGrpSpPr>
        <p:grpSpPr>
          <a:xfrm>
            <a:off x="8702719" y="4238031"/>
            <a:ext cx="432048" cy="1152128"/>
            <a:chOff x="5364088" y="3717032"/>
            <a:chExt cx="432048" cy="1152128"/>
          </a:xfrm>
        </p:grpSpPr>
        <p:pic>
          <p:nvPicPr>
            <p:cNvPr id="33" name="Picture 1" descr="L:\Product_MGMT\Product Launch\01 Future launch\03 - VibroSmart DMS\Images\Professional photos\CShutz_photos\VibroSmart-Photos_all-final-CSchutz\VibroSmart-images_low_res\2422.jpg">
              <a:extLst>
                <a:ext uri="{FF2B5EF4-FFF2-40B4-BE49-F238E27FC236}">
                  <a16:creationId xmlns:a16="http://schemas.microsoft.com/office/drawing/2014/main" id="{93BDBE92-F1B4-419E-94B5-34417941E10A}"/>
                </a:ext>
              </a:extLst>
            </p:cNvPr>
            <p:cNvPicPr>
              <a:picLocks noChangeAspect="1" noChangeArrowheads="1"/>
            </p:cNvPicPr>
            <p:nvPr/>
          </p:nvPicPr>
          <p:blipFill>
            <a:blip r:embed="rId4" cstate="print"/>
            <a:srcRect r="5302"/>
            <a:stretch>
              <a:fillRect/>
            </a:stretch>
          </p:blipFill>
          <p:spPr bwMode="auto">
            <a:xfrm>
              <a:off x="5508104" y="3789040"/>
              <a:ext cx="196459" cy="308968"/>
            </a:xfrm>
            <a:prstGeom prst="rect">
              <a:avLst/>
            </a:prstGeom>
            <a:noFill/>
          </p:spPr>
        </p:pic>
        <p:sp>
          <p:nvSpPr>
            <p:cNvPr id="34" name="Oval 33">
              <a:extLst>
                <a:ext uri="{FF2B5EF4-FFF2-40B4-BE49-F238E27FC236}">
                  <a16:creationId xmlns:a16="http://schemas.microsoft.com/office/drawing/2014/main" id="{20DDFEAF-4F8C-46A0-B064-B8B53FA2E262}"/>
                </a:ext>
              </a:extLst>
            </p:cNvPr>
            <p:cNvSpPr/>
            <p:nvPr/>
          </p:nvSpPr>
          <p:spPr>
            <a:xfrm>
              <a:off x="5364088" y="3717032"/>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a:extLst>
                <a:ext uri="{FF2B5EF4-FFF2-40B4-BE49-F238E27FC236}">
                  <a16:creationId xmlns:a16="http://schemas.microsoft.com/office/drawing/2014/main" id="{0F4615B5-9C70-48F9-9C9D-B8DE5C84559F}"/>
                </a:ext>
              </a:extLst>
            </p:cNvPr>
            <p:cNvCxnSpPr>
              <a:stCxn id="34" idx="4"/>
            </p:cNvCxnSpPr>
            <p:nvPr/>
          </p:nvCxnSpPr>
          <p:spPr>
            <a:xfrm>
              <a:off x="5580112" y="4149080"/>
              <a:ext cx="0" cy="72008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0F10E9AB-B761-4465-B4E3-066E315A67FA}"/>
              </a:ext>
            </a:extLst>
          </p:cNvPr>
          <p:cNvSpPr txBox="1"/>
          <p:nvPr/>
        </p:nvSpPr>
        <p:spPr>
          <a:xfrm>
            <a:off x="539133" y="4693814"/>
            <a:ext cx="8909887" cy="1392689"/>
          </a:xfrm>
          <a:prstGeom prst="rect">
            <a:avLst/>
          </a:prstGeom>
          <a:noFill/>
        </p:spPr>
        <p:txBody>
          <a:bodyPr wrap="square">
            <a:spAutoFit/>
          </a:bodyPr>
          <a:lstStyle/>
          <a:p>
            <a:pPr marL="285750" indent="-285750">
              <a:spcAft>
                <a:spcPts val="300"/>
              </a:spcAft>
              <a:buClr>
                <a:srgbClr val="C4D600"/>
              </a:buClr>
              <a:buFont typeface="Century Gothic" panose="020B0502020202020204" pitchFamily="34" charset="0"/>
              <a:buChar char="•"/>
            </a:pPr>
            <a:r>
              <a:rPr lang="en-US" sz="1200" dirty="0"/>
              <a:t>Eliminates 30% of system installation costs by:</a:t>
            </a:r>
          </a:p>
          <a:p>
            <a:pPr marL="742950" lvl="1" indent="-285750">
              <a:spcAft>
                <a:spcPts val="300"/>
              </a:spcAft>
              <a:buClr>
                <a:srgbClr val="C4D600"/>
              </a:buClr>
              <a:buFont typeface="Century Gothic" panose="020B0502020202020204" pitchFamily="34" charset="0"/>
              <a:buChar char="•"/>
            </a:pPr>
            <a:r>
              <a:rPr lang="en-US" sz="1200" dirty="0"/>
              <a:t>Limiting the use/length of expensive low-noise cables running from/to sensors</a:t>
            </a:r>
          </a:p>
          <a:p>
            <a:pPr marL="742950" lvl="1" indent="-285750">
              <a:spcAft>
                <a:spcPts val="300"/>
              </a:spcAft>
              <a:buClr>
                <a:srgbClr val="C4D600"/>
              </a:buClr>
              <a:buFont typeface="Century Gothic" panose="020B0502020202020204" pitchFamily="34" charset="0"/>
              <a:buChar char="•"/>
            </a:pPr>
            <a:r>
              <a:rPr lang="en-US" sz="1200" dirty="0"/>
              <a:t>Mounting modules directly onto the equipment being monitored </a:t>
            </a:r>
          </a:p>
          <a:p>
            <a:pPr marL="742950" lvl="1" indent="-285750">
              <a:spcAft>
                <a:spcPts val="300"/>
              </a:spcAft>
              <a:buClr>
                <a:srgbClr val="C4D600"/>
              </a:buClr>
              <a:buFont typeface="Century Gothic" panose="020B0502020202020204" pitchFamily="34" charset="0"/>
              <a:buChar char="•"/>
            </a:pPr>
            <a:r>
              <a:rPr lang="en-US" sz="1200" dirty="0"/>
              <a:t>IP / NEMA protection rated enclosure(s), eliminating costly 19” cabinets</a:t>
            </a:r>
          </a:p>
          <a:p>
            <a:pPr marL="742950" lvl="1" indent="-285750">
              <a:spcAft>
                <a:spcPts val="300"/>
              </a:spcAft>
              <a:buClr>
                <a:srgbClr val="C4D600"/>
              </a:buClr>
              <a:buFont typeface="Century Gothic" panose="020B0502020202020204" pitchFamily="34" charset="0"/>
              <a:buChar char="•"/>
            </a:pPr>
            <a:r>
              <a:rPr lang="en-US" sz="1200" dirty="0"/>
              <a:t>Standard Ethernet cables from/to the control room</a:t>
            </a:r>
          </a:p>
          <a:p>
            <a:pPr marL="742950" lvl="1" indent="-285750">
              <a:spcAft>
                <a:spcPts val="300"/>
              </a:spcAft>
              <a:buClr>
                <a:srgbClr val="C4D600"/>
              </a:buClr>
              <a:buFont typeface="Century Gothic" panose="020B0502020202020204" pitchFamily="34" charset="0"/>
              <a:buChar char="•"/>
            </a:pPr>
            <a:r>
              <a:rPr lang="en-US" sz="1200" dirty="0"/>
              <a:t>Simple installation compared to rack-based systems</a:t>
            </a:r>
          </a:p>
        </p:txBody>
      </p:sp>
    </p:spTree>
    <p:extLst>
      <p:ext uri="{BB962C8B-B14F-4D97-AF65-F5344CB8AC3E}">
        <p14:creationId xmlns:p14="http://schemas.microsoft.com/office/powerpoint/2010/main" val="118191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2"/>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nodeType="afterEffect">
                                  <p:stCondLst>
                                    <p:cond delay="500"/>
                                  </p:stCondLst>
                                  <p:childTnLst>
                                    <p:set>
                                      <p:cBhvr>
                                        <p:cTn id="11" dur="1" fill="hold">
                                          <p:stCondLst>
                                            <p:cond delay="0"/>
                                          </p:stCondLst>
                                        </p:cTn>
                                        <p:tgtEl>
                                          <p:spTgt spid="28"/>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nodeType="afterEffect">
                                  <p:stCondLst>
                                    <p:cond delay="50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50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50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118">
            <a:extLst>
              <a:ext uri="{FF2B5EF4-FFF2-40B4-BE49-F238E27FC236}">
                <a16:creationId xmlns:a16="http://schemas.microsoft.com/office/drawing/2014/main" id="{1EEE9803-24CE-414D-B1DE-F6E480F296F6}"/>
              </a:ext>
            </a:extLst>
          </p:cNvPr>
          <p:cNvPicPr>
            <a:picLocks noChangeAspect="1"/>
          </p:cNvPicPr>
          <p:nvPr/>
        </p:nvPicPr>
        <p:blipFill>
          <a:blip r:embed="rId3"/>
          <a:stretch>
            <a:fillRect/>
          </a:stretch>
        </p:blipFill>
        <p:spPr>
          <a:xfrm>
            <a:off x="5277093" y="1857375"/>
            <a:ext cx="6716434" cy="3395110"/>
          </a:xfrm>
          <a:prstGeom prst="rect">
            <a:avLst/>
          </a:prstGeom>
        </p:spPr>
      </p:pic>
      <p:sp>
        <p:nvSpPr>
          <p:cNvPr id="2" name="Date Placeholder 1">
            <a:extLst>
              <a:ext uri="{FF2B5EF4-FFF2-40B4-BE49-F238E27FC236}">
                <a16:creationId xmlns:a16="http://schemas.microsoft.com/office/drawing/2014/main" id="{FBBA9ADB-A168-4C34-96C0-E10241417261}"/>
              </a:ext>
            </a:extLst>
          </p:cNvPr>
          <p:cNvSpPr>
            <a:spLocks noGrp="1"/>
          </p:cNvSpPr>
          <p:nvPr>
            <p:ph type="dt" sz="half" idx="10"/>
          </p:nvPr>
        </p:nvSpPr>
        <p:spPr>
          <a:xfrm>
            <a:off x="540000" y="6541428"/>
            <a:ext cx="1080000" cy="123111"/>
          </a:xfrm>
        </p:spPr>
        <p:txBody>
          <a:bodyPr vert="horz" lIns="0" tIns="0" rIns="0" bIns="0" rtlCol="0" anchor="ctr">
            <a:normAutofit/>
          </a:bodyPr>
          <a:lstStyle/>
          <a:p>
            <a:pPr>
              <a:spcAft>
                <a:spcPts val="600"/>
              </a:spcAft>
            </a:pPr>
            <a:fld id="{7923B427-1173-4B1A-A3A0-C0E97A6E6070}" type="datetime4">
              <a:rPr lang="en-GB" smtClean="0"/>
              <a:pPr>
                <a:spcAft>
                  <a:spcPts val="600"/>
                </a:spcAft>
              </a:pPr>
              <a:t>02 May 2022</a:t>
            </a:fld>
            <a:endParaRPr lang="en-GB"/>
          </a:p>
        </p:txBody>
      </p:sp>
      <p:sp>
        <p:nvSpPr>
          <p:cNvPr id="3" name="Slide Number Placeholder 2">
            <a:extLst>
              <a:ext uri="{FF2B5EF4-FFF2-40B4-BE49-F238E27FC236}">
                <a16:creationId xmlns:a16="http://schemas.microsoft.com/office/drawing/2014/main" id="{69C9B3A6-7336-43A1-82C8-A22A98F1745F}"/>
              </a:ext>
            </a:extLst>
          </p:cNvPr>
          <p:cNvSpPr>
            <a:spLocks noGrp="1"/>
          </p:cNvSpPr>
          <p:nvPr>
            <p:ph type="sldNum" sz="quarter" idx="12"/>
          </p:nvPr>
        </p:nvSpPr>
        <p:spPr>
          <a:xfrm>
            <a:off x="71925" y="6363316"/>
            <a:ext cx="360000" cy="123111"/>
          </a:xfrm>
        </p:spPr>
        <p:txBody>
          <a:bodyPr vert="horz" lIns="0" tIns="0" rIns="0" bIns="0" rtlCol="0" anchor="ctr">
            <a:normAutofit/>
          </a:bodyPr>
          <a:lstStyle/>
          <a:p>
            <a:pPr>
              <a:spcAft>
                <a:spcPts val="600"/>
              </a:spcAft>
            </a:pPr>
            <a:fld id="{240553F3-40B0-4BFA-8684-D942AF6EAA45}" type="slidenum">
              <a:rPr lang="en-GB" smtClean="0"/>
              <a:pPr>
                <a:spcAft>
                  <a:spcPts val="600"/>
                </a:spcAft>
              </a:pPr>
              <a:t>8</a:t>
            </a:fld>
            <a:endParaRPr lang="en-GB"/>
          </a:p>
        </p:txBody>
      </p:sp>
      <p:sp>
        <p:nvSpPr>
          <p:cNvPr id="7" name="TextBox 6">
            <a:extLst>
              <a:ext uri="{FF2B5EF4-FFF2-40B4-BE49-F238E27FC236}">
                <a16:creationId xmlns:a16="http://schemas.microsoft.com/office/drawing/2014/main" id="{F180E2D9-F85A-48E3-92DA-DB4886378A4E}"/>
              </a:ext>
            </a:extLst>
          </p:cNvPr>
          <p:cNvSpPr txBox="1"/>
          <p:nvPr/>
        </p:nvSpPr>
        <p:spPr>
          <a:xfrm>
            <a:off x="431925" y="4021106"/>
            <a:ext cx="4958783" cy="1707702"/>
          </a:xfrm>
          <a:prstGeom prst="rect">
            <a:avLst/>
          </a:prstGeom>
        </p:spPr>
        <p:txBody>
          <a:bodyPr vert="horz" lIns="0" tIns="0" rIns="0" bIns="0" rtlCol="0">
            <a:noAutofit/>
          </a:bodyPr>
          <a:lstStyle/>
          <a:p>
            <a:pPr marL="285750" indent="-285750">
              <a:lnSpc>
                <a:spcPct val="90000"/>
              </a:lnSpc>
              <a:spcAft>
                <a:spcPts val="600"/>
              </a:spcAft>
              <a:buClr>
                <a:srgbClr val="C4D600"/>
              </a:buClr>
              <a:buFont typeface="Century Gothic" panose="020B0502020202020204" pitchFamily="34" charset="0"/>
              <a:buChar char="•"/>
            </a:pPr>
            <a:r>
              <a:rPr lang="en-US" sz="1200" b="1" dirty="0"/>
              <a:t>Networking:</a:t>
            </a:r>
            <a:r>
              <a:rPr lang="en-US" sz="1200" dirty="0"/>
              <a:t> Standard or redundant (HSR ring) topologies</a:t>
            </a:r>
          </a:p>
          <a:p>
            <a:pPr marL="285750" indent="-285750">
              <a:lnSpc>
                <a:spcPct val="90000"/>
              </a:lnSpc>
              <a:spcAft>
                <a:spcPts val="300"/>
              </a:spcAft>
              <a:buClr>
                <a:srgbClr val="C4D600"/>
              </a:buClr>
              <a:buFont typeface="Century Gothic" panose="020B0502020202020204" pitchFamily="34" charset="0"/>
              <a:buChar char="•"/>
            </a:pPr>
            <a:r>
              <a:rPr lang="en-GB" sz="1200" b="1" dirty="0"/>
              <a:t>Real-time Ethernet technology</a:t>
            </a:r>
          </a:p>
          <a:p>
            <a:pPr marL="742950" lvl="1" indent="-285750">
              <a:lnSpc>
                <a:spcPct val="90000"/>
              </a:lnSpc>
              <a:spcAft>
                <a:spcPts val="300"/>
              </a:spcAft>
              <a:buClr>
                <a:srgbClr val="C4D600"/>
              </a:buClr>
              <a:buFont typeface="Century Gothic" panose="020B0502020202020204" pitchFamily="34" charset="0"/>
              <a:buChar char="•"/>
            </a:pPr>
            <a:r>
              <a:rPr lang="en-GB" sz="1200" dirty="0"/>
              <a:t>Digitally shares information such as tachometers, alarms, logical functions and statuses between modules </a:t>
            </a:r>
          </a:p>
          <a:p>
            <a:pPr marL="742950" lvl="1" indent="-285750">
              <a:lnSpc>
                <a:spcPct val="90000"/>
              </a:lnSpc>
              <a:spcAft>
                <a:spcPts val="600"/>
              </a:spcAft>
              <a:buClr>
                <a:srgbClr val="C4D600"/>
              </a:buClr>
              <a:buFont typeface="Century Gothic" panose="020B0502020202020204" pitchFamily="34" charset="0"/>
              <a:buChar char="•"/>
            </a:pPr>
            <a:r>
              <a:rPr lang="en-GB" sz="1200" dirty="0"/>
              <a:t>Installing modules onto machines replaces expensive sensor cabling with standard Ethernet cabling</a:t>
            </a:r>
          </a:p>
          <a:p>
            <a:pPr marL="742950" lvl="1" indent="-285750">
              <a:lnSpc>
                <a:spcPct val="90000"/>
              </a:lnSpc>
              <a:spcAft>
                <a:spcPts val="600"/>
              </a:spcAft>
              <a:buClr>
                <a:srgbClr val="C4D600"/>
              </a:buClr>
              <a:buFont typeface="Century Gothic" panose="020B0502020202020204" pitchFamily="34" charset="0"/>
              <a:buChar char="•"/>
            </a:pPr>
            <a:r>
              <a:rPr lang="en-GB" sz="1200" dirty="0"/>
              <a:t>Up to 100 m between modules</a:t>
            </a:r>
          </a:p>
          <a:p>
            <a:pPr marL="285750" indent="-285750">
              <a:lnSpc>
                <a:spcPct val="90000"/>
              </a:lnSpc>
              <a:spcAft>
                <a:spcPts val="600"/>
              </a:spcAft>
              <a:buClr>
                <a:srgbClr val="C4D600"/>
              </a:buClr>
              <a:buFont typeface="Century Gothic" panose="020B0502020202020204" pitchFamily="34" charset="0"/>
              <a:buChar char="•"/>
            </a:pPr>
            <a:r>
              <a:rPr lang="en-US" sz="1200" b="1" dirty="0"/>
              <a:t>Gateway:</a:t>
            </a:r>
            <a:r>
              <a:rPr lang="en-US" sz="1200" dirty="0"/>
              <a:t> VSN010 module acts as a gateway between a </a:t>
            </a:r>
            <a:r>
              <a:rPr lang="en-US" sz="1200" dirty="0" err="1"/>
              <a:t>VibroSmart</a:t>
            </a:r>
            <a:r>
              <a:rPr lang="en-US" sz="1200" baseline="30000" dirty="0"/>
              <a:t>®</a:t>
            </a:r>
            <a:r>
              <a:rPr lang="en-US" sz="1200" dirty="0"/>
              <a:t> real-time network and standard Ethernet network</a:t>
            </a:r>
          </a:p>
          <a:p>
            <a:pPr marL="285750" indent="-285750">
              <a:lnSpc>
                <a:spcPct val="90000"/>
              </a:lnSpc>
              <a:spcAft>
                <a:spcPts val="600"/>
              </a:spcAft>
              <a:buClr>
                <a:srgbClr val="C4D600"/>
              </a:buClr>
              <a:buFont typeface="Century Gothic" panose="020B0502020202020204" pitchFamily="34" charset="0"/>
              <a:buChar char="•"/>
            </a:pPr>
            <a:r>
              <a:rPr lang="en-US" sz="1200" b="1" dirty="0"/>
              <a:t>Guaranteed no single point of failure:</a:t>
            </a:r>
            <a:r>
              <a:rPr lang="en-US" sz="1200" dirty="0"/>
              <a:t> HSR ring using VSN010</a:t>
            </a:r>
          </a:p>
          <a:p>
            <a:pPr>
              <a:lnSpc>
                <a:spcPct val="90000"/>
              </a:lnSpc>
              <a:buClr>
                <a:srgbClr val="C4D600"/>
              </a:buClr>
            </a:pPr>
            <a:endParaRPr lang="en-US" sz="1200" dirty="0"/>
          </a:p>
        </p:txBody>
      </p:sp>
      <p:sp>
        <p:nvSpPr>
          <p:cNvPr id="4" name="Title 3">
            <a:extLst>
              <a:ext uri="{FF2B5EF4-FFF2-40B4-BE49-F238E27FC236}">
                <a16:creationId xmlns:a16="http://schemas.microsoft.com/office/drawing/2014/main" id="{63C65EA9-DAE1-4C40-83CB-C09B2AA6CA77}"/>
              </a:ext>
            </a:extLst>
          </p:cNvPr>
          <p:cNvSpPr>
            <a:spLocks noGrp="1"/>
          </p:cNvSpPr>
          <p:nvPr>
            <p:ph type="title"/>
          </p:nvPr>
        </p:nvSpPr>
        <p:spPr>
          <a:xfrm>
            <a:off x="539999" y="450000"/>
            <a:ext cx="11172576" cy="680400"/>
          </a:xfrm>
        </p:spPr>
        <p:txBody>
          <a:bodyPr vert="horz" lIns="0" tIns="0" rIns="0" bIns="0" rtlCol="0" anchor="t">
            <a:normAutofit/>
          </a:bodyPr>
          <a:lstStyle/>
          <a:p>
            <a:r>
              <a:rPr lang="en-US" b="1" kern="1200" dirty="0" err="1">
                <a:latin typeface="+mn-lt"/>
                <a:ea typeface="+mn-ea"/>
                <a:cs typeface="+mn-cs"/>
              </a:rPr>
              <a:t>Vibrosmar</a:t>
            </a:r>
            <a:r>
              <a:rPr lang="en-GB" dirty="0"/>
              <a:t>t</a:t>
            </a:r>
            <a:r>
              <a:rPr lang="en-US" b="1" kern="1200" dirty="0">
                <a:latin typeface="+mn-lt"/>
                <a:ea typeface="+mn-ea"/>
                <a:cs typeface="+mn-cs"/>
              </a:rPr>
              <a:t> networks</a:t>
            </a:r>
          </a:p>
        </p:txBody>
      </p:sp>
      <p:sp>
        <p:nvSpPr>
          <p:cNvPr id="5" name="Text Placeholder 4">
            <a:extLst>
              <a:ext uri="{FF2B5EF4-FFF2-40B4-BE49-F238E27FC236}">
                <a16:creationId xmlns:a16="http://schemas.microsoft.com/office/drawing/2014/main" id="{4C77BF9F-C653-4150-B5E0-06A632155A14}"/>
              </a:ext>
            </a:extLst>
          </p:cNvPr>
          <p:cNvSpPr>
            <a:spLocks noGrp="1"/>
          </p:cNvSpPr>
          <p:nvPr>
            <p:ph type="body" sz="half" idx="2"/>
          </p:nvPr>
        </p:nvSpPr>
        <p:spPr>
          <a:xfrm>
            <a:off x="539999" y="842400"/>
            <a:ext cx="11172576" cy="288000"/>
          </a:xfrm>
        </p:spPr>
        <p:txBody>
          <a:bodyPr vert="horz" lIns="0" tIns="0" rIns="0" bIns="0" rtlCol="0">
            <a:normAutofit/>
          </a:bodyPr>
          <a:lstStyle/>
          <a:p>
            <a:r>
              <a:rPr lang="en-US" b="1" kern="1200" dirty="0">
                <a:latin typeface="+mn-lt"/>
                <a:ea typeface="+mn-ea"/>
                <a:cs typeface="+mn-cs"/>
              </a:rPr>
              <a:t>Distributed and connected</a:t>
            </a:r>
          </a:p>
        </p:txBody>
      </p:sp>
      <p:pic>
        <p:nvPicPr>
          <p:cNvPr id="117" name="Picture 116">
            <a:extLst>
              <a:ext uri="{FF2B5EF4-FFF2-40B4-BE49-F238E27FC236}">
                <a16:creationId xmlns:a16="http://schemas.microsoft.com/office/drawing/2014/main" id="{27EC3FC7-3A69-4047-BACB-9FB4EA60E041}"/>
              </a:ext>
            </a:extLst>
          </p:cNvPr>
          <p:cNvPicPr>
            <a:picLocks noChangeAspect="1"/>
          </p:cNvPicPr>
          <p:nvPr/>
        </p:nvPicPr>
        <p:blipFill>
          <a:blip r:embed="rId4"/>
          <a:stretch>
            <a:fillRect/>
          </a:stretch>
        </p:blipFill>
        <p:spPr>
          <a:xfrm>
            <a:off x="1620000" y="1185831"/>
            <a:ext cx="2755494" cy="2747945"/>
          </a:xfrm>
          <a:prstGeom prst="rect">
            <a:avLst/>
          </a:prstGeom>
        </p:spPr>
      </p:pic>
      <p:sp>
        <p:nvSpPr>
          <p:cNvPr id="121" name="Text Placeholder 4">
            <a:extLst>
              <a:ext uri="{FF2B5EF4-FFF2-40B4-BE49-F238E27FC236}">
                <a16:creationId xmlns:a16="http://schemas.microsoft.com/office/drawing/2014/main" id="{9BDE20F2-1BD8-454E-AB14-230DDD5DFE4C}"/>
              </a:ext>
            </a:extLst>
          </p:cNvPr>
          <p:cNvSpPr txBox="1">
            <a:spLocks/>
          </p:cNvSpPr>
          <p:nvPr/>
        </p:nvSpPr>
        <p:spPr>
          <a:xfrm>
            <a:off x="7838438" y="913176"/>
            <a:ext cx="3622498" cy="14644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Distributed and integrated</a:t>
            </a:r>
          </a:p>
        </p:txBody>
      </p:sp>
    </p:spTree>
    <p:extLst>
      <p:ext uri="{BB962C8B-B14F-4D97-AF65-F5344CB8AC3E}">
        <p14:creationId xmlns:p14="http://schemas.microsoft.com/office/powerpoint/2010/main" val="153233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1E6A9B5-934D-4596-913C-7AAD4E0BF945}"/>
              </a:ext>
            </a:extLst>
          </p:cNvPr>
          <p:cNvSpPr>
            <a:spLocks noGrp="1"/>
          </p:cNvSpPr>
          <p:nvPr>
            <p:ph type="dt" sz="half" idx="10"/>
          </p:nvPr>
        </p:nvSpPr>
        <p:spPr/>
        <p:txBody>
          <a:bodyPr/>
          <a:lstStyle/>
          <a:p>
            <a:fld id="{7313587D-57FE-4486-AB17-6EFC288C6898}" type="datetime4">
              <a:rPr lang="en-GB" smtClean="0"/>
              <a:t>02 May 2022</a:t>
            </a:fld>
            <a:endParaRPr lang="en-GB"/>
          </a:p>
        </p:txBody>
      </p:sp>
      <p:sp>
        <p:nvSpPr>
          <p:cNvPr id="4" name="Slide Number Placeholder 3">
            <a:extLst>
              <a:ext uri="{FF2B5EF4-FFF2-40B4-BE49-F238E27FC236}">
                <a16:creationId xmlns:a16="http://schemas.microsoft.com/office/drawing/2014/main" id="{CD3244FD-0CCC-403B-B320-46006DB41769}"/>
              </a:ext>
            </a:extLst>
          </p:cNvPr>
          <p:cNvSpPr>
            <a:spLocks noGrp="1"/>
          </p:cNvSpPr>
          <p:nvPr>
            <p:ph type="sldNum" sz="quarter" idx="12"/>
          </p:nvPr>
        </p:nvSpPr>
        <p:spPr/>
        <p:txBody>
          <a:bodyPr/>
          <a:lstStyle/>
          <a:p>
            <a:fld id="{240553F3-40B0-4BFA-8684-D942AF6EAA45}" type="slidenum">
              <a:rPr lang="en-GB" smtClean="0"/>
              <a:t>9</a:t>
            </a:fld>
            <a:endParaRPr lang="en-GB"/>
          </a:p>
        </p:txBody>
      </p:sp>
      <p:sp>
        <p:nvSpPr>
          <p:cNvPr id="8" name="Title 7">
            <a:extLst>
              <a:ext uri="{FF2B5EF4-FFF2-40B4-BE49-F238E27FC236}">
                <a16:creationId xmlns:a16="http://schemas.microsoft.com/office/drawing/2014/main" id="{84CD73BD-BE11-4883-BE7B-272B4A16F815}"/>
              </a:ext>
            </a:extLst>
          </p:cNvPr>
          <p:cNvSpPr>
            <a:spLocks noGrp="1"/>
          </p:cNvSpPr>
          <p:nvPr>
            <p:ph type="title"/>
          </p:nvPr>
        </p:nvSpPr>
        <p:spPr/>
        <p:txBody>
          <a:bodyPr/>
          <a:lstStyle/>
          <a:p>
            <a:r>
              <a:rPr lang="en-IN" dirty="0" err="1"/>
              <a:t>VibroSmar</a:t>
            </a:r>
            <a:r>
              <a:rPr lang="en-GB" dirty="0"/>
              <a:t>t</a:t>
            </a:r>
            <a:r>
              <a:rPr lang="en-IN" dirty="0"/>
              <a:t> application environments</a:t>
            </a:r>
          </a:p>
        </p:txBody>
      </p:sp>
      <p:sp>
        <p:nvSpPr>
          <p:cNvPr id="9" name="Text Placeholder 8">
            <a:extLst>
              <a:ext uri="{FF2B5EF4-FFF2-40B4-BE49-F238E27FC236}">
                <a16:creationId xmlns:a16="http://schemas.microsoft.com/office/drawing/2014/main" id="{7F7CC721-34E6-4B98-9494-7DB211BDEABC}"/>
              </a:ext>
            </a:extLst>
          </p:cNvPr>
          <p:cNvSpPr>
            <a:spLocks noGrp="1"/>
          </p:cNvSpPr>
          <p:nvPr>
            <p:ph type="body" sz="half" idx="2"/>
          </p:nvPr>
        </p:nvSpPr>
        <p:spPr/>
        <p:txBody>
          <a:bodyPr/>
          <a:lstStyle/>
          <a:p>
            <a:r>
              <a:rPr lang="en-IN" dirty="0"/>
              <a:t>Designed for harsh industrial environments </a:t>
            </a:r>
          </a:p>
        </p:txBody>
      </p:sp>
      <p:sp>
        <p:nvSpPr>
          <p:cNvPr id="11" name="TextBox 10">
            <a:extLst>
              <a:ext uri="{FF2B5EF4-FFF2-40B4-BE49-F238E27FC236}">
                <a16:creationId xmlns:a16="http://schemas.microsoft.com/office/drawing/2014/main" id="{E9B40C3E-8F77-4BE4-BFF7-3882E004F5EA}"/>
              </a:ext>
            </a:extLst>
          </p:cNvPr>
          <p:cNvSpPr txBox="1"/>
          <p:nvPr/>
        </p:nvSpPr>
        <p:spPr>
          <a:xfrm>
            <a:off x="431924" y="4031819"/>
            <a:ext cx="9969375" cy="2028248"/>
          </a:xfrm>
          <a:prstGeom prst="rect">
            <a:avLst/>
          </a:prstGeom>
          <a:noFill/>
        </p:spPr>
        <p:txBody>
          <a:bodyPr wrap="square">
            <a:spAutoFit/>
          </a:bodyPr>
          <a:lstStyle/>
          <a:p>
            <a:pPr marL="285750" indent="-285750">
              <a:lnSpc>
                <a:spcPct val="120000"/>
              </a:lnSpc>
              <a:spcAft>
                <a:spcPts val="600"/>
              </a:spcAft>
              <a:buClr>
                <a:srgbClr val="C4D600"/>
              </a:buClr>
              <a:buFont typeface="Century Gothic" panose="020B0502020202020204" pitchFamily="34" charset="0"/>
              <a:buChar char="•"/>
            </a:pPr>
            <a:r>
              <a:rPr lang="en-GB" sz="1400" b="1" dirty="0">
                <a:solidFill>
                  <a:srgbClr val="333F48"/>
                </a:solidFill>
              </a:rPr>
              <a:t>Robust and reliable:</a:t>
            </a:r>
          </a:p>
          <a:p>
            <a:pPr marL="742950" lvl="1" indent="-285750">
              <a:lnSpc>
                <a:spcPct val="120000"/>
              </a:lnSpc>
              <a:spcAft>
                <a:spcPts val="600"/>
              </a:spcAft>
              <a:buClr>
                <a:srgbClr val="C4D600"/>
              </a:buClr>
              <a:buFont typeface="Century Gothic" panose="020B0502020202020204" pitchFamily="34" charset="0"/>
              <a:buChar char="•"/>
            </a:pPr>
            <a:r>
              <a:rPr lang="en-GB" sz="1400" dirty="0">
                <a:solidFill>
                  <a:srgbClr val="333F48"/>
                </a:solidFill>
              </a:rPr>
              <a:t>Robust enclosures with DIN-rail mounting adaptor</a:t>
            </a:r>
          </a:p>
          <a:p>
            <a:pPr marL="742950" lvl="1" indent="-285750">
              <a:lnSpc>
                <a:spcPct val="120000"/>
              </a:lnSpc>
              <a:spcAft>
                <a:spcPts val="1200"/>
              </a:spcAft>
              <a:buClr>
                <a:srgbClr val="C4D600"/>
              </a:buClr>
              <a:buFont typeface="Century Gothic" panose="020B0502020202020204" pitchFamily="34" charset="0"/>
              <a:buChar char="•"/>
            </a:pPr>
            <a:r>
              <a:rPr lang="en-GB" sz="1400" dirty="0">
                <a:solidFill>
                  <a:srgbClr val="333F48"/>
                </a:solidFill>
              </a:rPr>
              <a:t>Operating temperature range of −20 to 70°C (− 4 to 158°F)</a:t>
            </a:r>
          </a:p>
          <a:p>
            <a:pPr marL="285750" indent="-285750">
              <a:lnSpc>
                <a:spcPct val="120000"/>
              </a:lnSpc>
              <a:spcAft>
                <a:spcPts val="600"/>
              </a:spcAft>
              <a:buClr>
                <a:srgbClr val="C4D600"/>
              </a:buClr>
              <a:buFont typeface="Century Gothic" panose="020B0502020202020204" pitchFamily="34" charset="0"/>
              <a:buChar char="•"/>
            </a:pPr>
            <a:r>
              <a:rPr lang="en-GB" sz="1400" b="1" dirty="0">
                <a:solidFill>
                  <a:srgbClr val="333F48"/>
                </a:solidFill>
              </a:rPr>
              <a:t>Hazardous areas:</a:t>
            </a:r>
          </a:p>
          <a:p>
            <a:pPr marL="742950" lvl="1" indent="-285750">
              <a:lnSpc>
                <a:spcPct val="120000"/>
              </a:lnSpc>
              <a:spcAft>
                <a:spcPts val="600"/>
              </a:spcAft>
              <a:buClr>
                <a:srgbClr val="C4D600"/>
              </a:buClr>
              <a:buFont typeface="Century Gothic" panose="020B0502020202020204" pitchFamily="34" charset="0"/>
              <a:buChar char="•"/>
            </a:pPr>
            <a:r>
              <a:rPr lang="en-GB" sz="1400" dirty="0">
                <a:solidFill>
                  <a:srgbClr val="333F48"/>
                </a:solidFill>
              </a:rPr>
              <a:t>Ex certified for use in </a:t>
            </a:r>
            <a:r>
              <a:rPr lang="fr-CH" sz="1400" dirty="0" err="1">
                <a:solidFill>
                  <a:srgbClr val="333F48"/>
                </a:solidFill>
              </a:rPr>
              <a:t>potentially</a:t>
            </a:r>
            <a:r>
              <a:rPr lang="fr-CH" sz="1400" dirty="0">
                <a:solidFill>
                  <a:srgbClr val="333F48"/>
                </a:solidFill>
              </a:rPr>
              <a:t> explosive </a:t>
            </a:r>
            <a:r>
              <a:rPr lang="fr-CH" sz="1400" dirty="0" err="1">
                <a:solidFill>
                  <a:srgbClr val="333F48"/>
                </a:solidFill>
              </a:rPr>
              <a:t>atmospheres</a:t>
            </a:r>
            <a:br>
              <a:rPr lang="fr-CH" sz="1400" dirty="0">
                <a:solidFill>
                  <a:srgbClr val="333F48"/>
                </a:solidFill>
              </a:rPr>
            </a:br>
            <a:r>
              <a:rPr lang="fr-CH" sz="1400" dirty="0">
                <a:solidFill>
                  <a:srgbClr val="333F48"/>
                </a:solidFill>
              </a:rPr>
              <a:t>(Ex</a:t>
            </a:r>
            <a:r>
              <a:rPr lang="en-US" sz="1400" dirty="0">
                <a:solidFill>
                  <a:srgbClr val="333F48"/>
                </a:solidFill>
              </a:rPr>
              <a:t> Zone 2</a:t>
            </a:r>
            <a:r>
              <a:rPr lang="en-GB" sz="1400" dirty="0">
                <a:solidFill>
                  <a:srgbClr val="333F48"/>
                </a:solidFill>
              </a:rPr>
              <a:t> in accordance with </a:t>
            </a:r>
            <a:r>
              <a:rPr lang="en-US" sz="1400" dirty="0">
                <a:solidFill>
                  <a:srgbClr val="333F48"/>
                </a:solidFill>
              </a:rPr>
              <a:t>ATEX, </a:t>
            </a:r>
            <a:r>
              <a:rPr lang="en-US" sz="1400" dirty="0" err="1">
                <a:solidFill>
                  <a:srgbClr val="333F48"/>
                </a:solidFill>
              </a:rPr>
              <a:t>IECEx</a:t>
            </a:r>
            <a:r>
              <a:rPr lang="en-US" sz="1400" dirty="0">
                <a:solidFill>
                  <a:srgbClr val="333F48"/>
                </a:solidFill>
              </a:rPr>
              <a:t>, </a:t>
            </a:r>
            <a:r>
              <a:rPr lang="en-US" sz="1400" cap="small" dirty="0" err="1">
                <a:solidFill>
                  <a:srgbClr val="333F48"/>
                </a:solidFill>
              </a:rPr>
              <a:t>c</a:t>
            </a:r>
            <a:r>
              <a:rPr lang="en-US" sz="1400" dirty="0" err="1">
                <a:solidFill>
                  <a:srgbClr val="333F48"/>
                </a:solidFill>
              </a:rPr>
              <a:t>CSA</a:t>
            </a:r>
            <a:r>
              <a:rPr lang="en-US" sz="1400" cap="small" dirty="0" err="1">
                <a:solidFill>
                  <a:srgbClr val="333F48"/>
                </a:solidFill>
              </a:rPr>
              <a:t>us</a:t>
            </a:r>
            <a:r>
              <a:rPr lang="en-US" sz="1400" dirty="0">
                <a:solidFill>
                  <a:srgbClr val="333F48"/>
                </a:solidFill>
              </a:rPr>
              <a:t> and others</a:t>
            </a:r>
            <a:r>
              <a:rPr lang="fr-CH" sz="1400" dirty="0">
                <a:solidFill>
                  <a:srgbClr val="333F48"/>
                </a:solidFill>
              </a:rPr>
              <a:t>)</a:t>
            </a:r>
            <a:endParaRPr lang="en-GB" sz="1400" dirty="0">
              <a:solidFill>
                <a:srgbClr val="333F48"/>
              </a:solidFill>
            </a:endParaRPr>
          </a:p>
        </p:txBody>
      </p:sp>
      <p:sp>
        <p:nvSpPr>
          <p:cNvPr id="12" name="Text Box 109">
            <a:extLst>
              <a:ext uri="{FF2B5EF4-FFF2-40B4-BE49-F238E27FC236}">
                <a16:creationId xmlns:a16="http://schemas.microsoft.com/office/drawing/2014/main" id="{9A752179-1750-4E00-B8B9-165096736EAF}"/>
              </a:ext>
            </a:extLst>
          </p:cNvPr>
          <p:cNvSpPr txBox="1">
            <a:spLocks noChangeArrowheads="1"/>
          </p:cNvSpPr>
          <p:nvPr/>
        </p:nvSpPr>
        <p:spPr bwMode="auto">
          <a:xfrm>
            <a:off x="6317165" y="1375047"/>
            <a:ext cx="1236236" cy="430887"/>
          </a:xfrm>
          <a:prstGeom prst="rect">
            <a:avLst/>
          </a:prstGeom>
          <a:noFill/>
          <a:ln w="9525" algn="ctr">
            <a:noFill/>
            <a:miter lim="800000"/>
            <a:headEnd/>
            <a:tailEnd/>
          </a:ln>
        </p:spPr>
        <p:txBody>
          <a:bodyPr wrap="none">
            <a:spAutoFit/>
          </a:bodyPr>
          <a:lstStyle/>
          <a:p>
            <a:r>
              <a:rPr lang="en-US" sz="1100" b="1" dirty="0">
                <a:solidFill>
                  <a:schemeClr val="bg2">
                    <a:lumMod val="50000"/>
                  </a:schemeClr>
                </a:solidFill>
              </a:rPr>
              <a:t>Hazardous area</a:t>
            </a:r>
          </a:p>
          <a:p>
            <a:r>
              <a:rPr lang="en-US" sz="1100" b="1" dirty="0">
                <a:solidFill>
                  <a:schemeClr val="bg2">
                    <a:lumMod val="50000"/>
                  </a:schemeClr>
                </a:solidFill>
              </a:rPr>
              <a:t>Zone 2</a:t>
            </a:r>
          </a:p>
        </p:txBody>
      </p:sp>
      <p:pic>
        <p:nvPicPr>
          <p:cNvPr id="13" name="Picture 64">
            <a:extLst>
              <a:ext uri="{FF2B5EF4-FFF2-40B4-BE49-F238E27FC236}">
                <a16:creationId xmlns:a16="http://schemas.microsoft.com/office/drawing/2014/main" id="{CFBBFC99-18AD-4BE4-ABC7-B6F1F64C08EE}"/>
              </a:ext>
            </a:extLst>
          </p:cNvPr>
          <p:cNvPicPr>
            <a:picLocks noChangeAspect="1" noChangeArrowheads="1"/>
          </p:cNvPicPr>
          <p:nvPr/>
        </p:nvPicPr>
        <p:blipFill>
          <a:blip r:embed="rId3" cstate="print"/>
          <a:srcRect/>
          <a:stretch>
            <a:fillRect/>
          </a:stretch>
        </p:blipFill>
        <p:spPr bwMode="auto">
          <a:xfrm>
            <a:off x="2180714" y="2895639"/>
            <a:ext cx="1974468" cy="629191"/>
          </a:xfrm>
          <a:prstGeom prst="rect">
            <a:avLst/>
          </a:prstGeom>
          <a:noFill/>
          <a:ln w="9525" algn="ctr">
            <a:noFill/>
            <a:miter lim="800000"/>
            <a:headEnd/>
            <a:tailEnd/>
          </a:ln>
        </p:spPr>
      </p:pic>
      <p:pic>
        <p:nvPicPr>
          <p:cNvPr id="14" name="Picture 69">
            <a:extLst>
              <a:ext uri="{FF2B5EF4-FFF2-40B4-BE49-F238E27FC236}">
                <a16:creationId xmlns:a16="http://schemas.microsoft.com/office/drawing/2014/main" id="{00CB7747-E6D6-4792-8B57-2AF64396BCC9}"/>
              </a:ext>
            </a:extLst>
          </p:cNvPr>
          <p:cNvPicPr>
            <a:picLocks noChangeAspect="1" noChangeArrowheads="1"/>
          </p:cNvPicPr>
          <p:nvPr/>
        </p:nvPicPr>
        <p:blipFill>
          <a:blip r:embed="rId4" cstate="print"/>
          <a:srcRect/>
          <a:stretch>
            <a:fillRect/>
          </a:stretch>
        </p:blipFill>
        <p:spPr bwMode="auto">
          <a:xfrm>
            <a:off x="4648881" y="2963238"/>
            <a:ext cx="1010060" cy="817688"/>
          </a:xfrm>
          <a:prstGeom prst="rect">
            <a:avLst/>
          </a:prstGeom>
          <a:noFill/>
          <a:ln w="9525" algn="ctr">
            <a:noFill/>
            <a:miter lim="800000"/>
            <a:headEnd/>
            <a:tailEnd/>
          </a:ln>
        </p:spPr>
      </p:pic>
      <p:cxnSp>
        <p:nvCxnSpPr>
          <p:cNvPr id="15" name="AutoShape 70">
            <a:extLst>
              <a:ext uri="{FF2B5EF4-FFF2-40B4-BE49-F238E27FC236}">
                <a16:creationId xmlns:a16="http://schemas.microsoft.com/office/drawing/2014/main" id="{1743ADE1-A53D-424D-BE55-2A52623DF5E0}"/>
              </a:ext>
            </a:extLst>
          </p:cNvPr>
          <p:cNvCxnSpPr>
            <a:cxnSpLocks noChangeShapeType="1"/>
          </p:cNvCxnSpPr>
          <p:nvPr/>
        </p:nvCxnSpPr>
        <p:spPr bwMode="auto">
          <a:xfrm>
            <a:off x="4138063" y="3186834"/>
            <a:ext cx="510818" cy="0"/>
          </a:xfrm>
          <a:prstGeom prst="straightConnector1">
            <a:avLst/>
          </a:prstGeom>
          <a:noFill/>
          <a:ln w="9525">
            <a:solidFill>
              <a:srgbClr val="FF0000"/>
            </a:solidFill>
            <a:round/>
            <a:headEnd/>
            <a:tailEnd/>
          </a:ln>
        </p:spPr>
      </p:cxnSp>
      <p:cxnSp>
        <p:nvCxnSpPr>
          <p:cNvPr id="16" name="AutoShape 71">
            <a:extLst>
              <a:ext uri="{FF2B5EF4-FFF2-40B4-BE49-F238E27FC236}">
                <a16:creationId xmlns:a16="http://schemas.microsoft.com/office/drawing/2014/main" id="{8FCB0688-4C7C-4385-84F1-CABC7567E9D4}"/>
              </a:ext>
            </a:extLst>
          </p:cNvPr>
          <p:cNvCxnSpPr>
            <a:cxnSpLocks noChangeShapeType="1"/>
            <a:endCxn id="28" idx="1"/>
          </p:cNvCxnSpPr>
          <p:nvPr/>
        </p:nvCxnSpPr>
        <p:spPr bwMode="auto">
          <a:xfrm>
            <a:off x="5586933" y="3221289"/>
            <a:ext cx="864096" cy="9687"/>
          </a:xfrm>
          <a:prstGeom prst="straightConnector1">
            <a:avLst/>
          </a:prstGeom>
          <a:noFill/>
          <a:ln w="9525">
            <a:solidFill>
              <a:srgbClr val="FF0000"/>
            </a:solidFill>
            <a:round/>
            <a:headEnd/>
            <a:tailEnd/>
          </a:ln>
        </p:spPr>
      </p:cxnSp>
      <p:pic>
        <p:nvPicPr>
          <p:cNvPr id="17" name="Picture 72">
            <a:extLst>
              <a:ext uri="{FF2B5EF4-FFF2-40B4-BE49-F238E27FC236}">
                <a16:creationId xmlns:a16="http://schemas.microsoft.com/office/drawing/2014/main" id="{FAF0163C-61D1-4578-BC25-2C53DF37D475}"/>
              </a:ext>
            </a:extLst>
          </p:cNvPr>
          <p:cNvPicPr>
            <a:picLocks noChangeAspect="1" noChangeArrowheads="1"/>
          </p:cNvPicPr>
          <p:nvPr/>
        </p:nvPicPr>
        <p:blipFill>
          <a:blip r:embed="rId3" cstate="print"/>
          <a:srcRect/>
          <a:stretch>
            <a:fillRect/>
          </a:stretch>
        </p:blipFill>
        <p:spPr bwMode="auto">
          <a:xfrm>
            <a:off x="2194981" y="2027252"/>
            <a:ext cx="1974468" cy="629191"/>
          </a:xfrm>
          <a:prstGeom prst="rect">
            <a:avLst/>
          </a:prstGeom>
          <a:noFill/>
          <a:ln w="9525" algn="ctr">
            <a:noFill/>
            <a:miter lim="800000"/>
            <a:headEnd/>
            <a:tailEnd/>
          </a:ln>
        </p:spPr>
      </p:pic>
      <p:cxnSp>
        <p:nvCxnSpPr>
          <p:cNvPr id="18" name="AutoShape 75">
            <a:extLst>
              <a:ext uri="{FF2B5EF4-FFF2-40B4-BE49-F238E27FC236}">
                <a16:creationId xmlns:a16="http://schemas.microsoft.com/office/drawing/2014/main" id="{CC9E309B-A405-4E67-8B0F-B198518BD79C}"/>
              </a:ext>
            </a:extLst>
          </p:cNvPr>
          <p:cNvCxnSpPr>
            <a:cxnSpLocks noChangeShapeType="1"/>
          </p:cNvCxnSpPr>
          <p:nvPr/>
        </p:nvCxnSpPr>
        <p:spPr bwMode="auto">
          <a:xfrm>
            <a:off x="4152329" y="2318448"/>
            <a:ext cx="697626" cy="2600"/>
          </a:xfrm>
          <a:prstGeom prst="straightConnector1">
            <a:avLst/>
          </a:prstGeom>
          <a:noFill/>
          <a:ln w="9525">
            <a:solidFill>
              <a:srgbClr val="FF0000"/>
            </a:solidFill>
            <a:round/>
            <a:headEnd/>
            <a:tailEnd/>
          </a:ln>
        </p:spPr>
      </p:cxnSp>
      <p:sp>
        <p:nvSpPr>
          <p:cNvPr id="19" name="Text Box 81">
            <a:extLst>
              <a:ext uri="{FF2B5EF4-FFF2-40B4-BE49-F238E27FC236}">
                <a16:creationId xmlns:a16="http://schemas.microsoft.com/office/drawing/2014/main" id="{5BFCE391-6C2B-44E5-A115-DEAC55AC9CEA}"/>
              </a:ext>
            </a:extLst>
          </p:cNvPr>
          <p:cNvSpPr txBox="1">
            <a:spLocks noChangeArrowheads="1"/>
          </p:cNvSpPr>
          <p:nvPr/>
        </p:nvSpPr>
        <p:spPr bwMode="auto">
          <a:xfrm>
            <a:off x="4805604" y="3747675"/>
            <a:ext cx="649538" cy="261610"/>
          </a:xfrm>
          <a:prstGeom prst="rect">
            <a:avLst/>
          </a:prstGeom>
          <a:noFill/>
          <a:ln w="9525" algn="ctr">
            <a:noFill/>
            <a:miter lim="800000"/>
            <a:headEnd/>
            <a:tailEnd/>
          </a:ln>
        </p:spPr>
        <p:txBody>
          <a:bodyPr wrap="none">
            <a:spAutoFit/>
          </a:bodyPr>
          <a:lstStyle/>
          <a:p>
            <a:pPr algn="ctr"/>
            <a:r>
              <a:rPr lang="en-US" sz="1100" b="1" dirty="0">
                <a:solidFill>
                  <a:srgbClr val="333F48"/>
                </a:solidFill>
              </a:rPr>
              <a:t>IPC70x</a:t>
            </a:r>
          </a:p>
        </p:txBody>
      </p:sp>
      <p:sp>
        <p:nvSpPr>
          <p:cNvPr id="20" name="Text Box 83">
            <a:extLst>
              <a:ext uri="{FF2B5EF4-FFF2-40B4-BE49-F238E27FC236}">
                <a16:creationId xmlns:a16="http://schemas.microsoft.com/office/drawing/2014/main" id="{A6E2EFBB-674D-4F31-AA30-9DE65D8A3202}"/>
              </a:ext>
            </a:extLst>
          </p:cNvPr>
          <p:cNvSpPr txBox="1">
            <a:spLocks noChangeArrowheads="1"/>
          </p:cNvSpPr>
          <p:nvPr/>
        </p:nvSpPr>
        <p:spPr bwMode="auto">
          <a:xfrm>
            <a:off x="1801492" y="2628987"/>
            <a:ext cx="692818" cy="261610"/>
          </a:xfrm>
          <a:prstGeom prst="rect">
            <a:avLst/>
          </a:prstGeom>
          <a:noFill/>
          <a:ln w="9525" algn="ctr">
            <a:noFill/>
            <a:miter lim="800000"/>
            <a:headEnd/>
            <a:tailEnd/>
          </a:ln>
        </p:spPr>
        <p:txBody>
          <a:bodyPr wrap="none">
            <a:spAutoFit/>
          </a:bodyPr>
          <a:lstStyle/>
          <a:p>
            <a:pPr algn="ctr"/>
            <a:r>
              <a:rPr lang="en-US" sz="1100" b="1" dirty="0">
                <a:solidFill>
                  <a:srgbClr val="333F48"/>
                </a:solidFill>
              </a:rPr>
              <a:t>Sensors</a:t>
            </a:r>
          </a:p>
        </p:txBody>
      </p:sp>
      <p:sp>
        <p:nvSpPr>
          <p:cNvPr id="21" name="Line 102">
            <a:extLst>
              <a:ext uri="{FF2B5EF4-FFF2-40B4-BE49-F238E27FC236}">
                <a16:creationId xmlns:a16="http://schemas.microsoft.com/office/drawing/2014/main" id="{556EA6C1-36A3-4E3B-9D01-5E54D9B02F7C}"/>
              </a:ext>
            </a:extLst>
          </p:cNvPr>
          <p:cNvSpPr>
            <a:spLocks noChangeShapeType="1"/>
          </p:cNvSpPr>
          <p:nvPr/>
        </p:nvSpPr>
        <p:spPr bwMode="auto">
          <a:xfrm flipH="1" flipV="1">
            <a:off x="6077406" y="1561040"/>
            <a:ext cx="13583" cy="2231583"/>
          </a:xfrm>
          <a:prstGeom prst="line">
            <a:avLst/>
          </a:prstGeom>
          <a:noFill/>
          <a:ln w="9525">
            <a:solidFill>
              <a:schemeClr val="bg1">
                <a:lumMod val="75000"/>
              </a:schemeClr>
            </a:solidFill>
            <a:prstDash val="lgDash"/>
            <a:round/>
            <a:headEnd/>
            <a:tailEnd/>
          </a:ln>
        </p:spPr>
        <p:txBody>
          <a:bodyPr wrap="none" anchor="ctr"/>
          <a:lstStyle/>
          <a:p>
            <a:endParaRPr lang="fr-CH"/>
          </a:p>
        </p:txBody>
      </p:sp>
      <p:sp>
        <p:nvSpPr>
          <p:cNvPr id="22" name="Text Box 103">
            <a:extLst>
              <a:ext uri="{FF2B5EF4-FFF2-40B4-BE49-F238E27FC236}">
                <a16:creationId xmlns:a16="http://schemas.microsoft.com/office/drawing/2014/main" id="{50F45D78-55A2-4703-998B-03E2D4603A7C}"/>
              </a:ext>
            </a:extLst>
          </p:cNvPr>
          <p:cNvSpPr txBox="1">
            <a:spLocks noChangeArrowheads="1"/>
          </p:cNvSpPr>
          <p:nvPr/>
        </p:nvSpPr>
        <p:spPr bwMode="auto">
          <a:xfrm>
            <a:off x="4648881" y="1375047"/>
            <a:ext cx="1236236" cy="430887"/>
          </a:xfrm>
          <a:prstGeom prst="rect">
            <a:avLst/>
          </a:prstGeom>
          <a:noFill/>
          <a:ln w="9525" algn="ctr">
            <a:noFill/>
            <a:miter lim="800000"/>
            <a:headEnd/>
            <a:tailEnd/>
          </a:ln>
        </p:spPr>
        <p:txBody>
          <a:bodyPr wrap="none">
            <a:spAutoFit/>
          </a:bodyPr>
          <a:lstStyle/>
          <a:p>
            <a:pPr algn="r"/>
            <a:r>
              <a:rPr lang="en-US" sz="1100" b="1" dirty="0">
                <a:solidFill>
                  <a:schemeClr val="bg2">
                    <a:lumMod val="75000"/>
                  </a:schemeClr>
                </a:solidFill>
              </a:rPr>
              <a:t>Hazardous area</a:t>
            </a:r>
          </a:p>
          <a:p>
            <a:pPr algn="r"/>
            <a:r>
              <a:rPr lang="en-US" sz="1100" b="1" dirty="0">
                <a:solidFill>
                  <a:schemeClr val="bg2">
                    <a:lumMod val="75000"/>
                  </a:schemeClr>
                </a:solidFill>
              </a:rPr>
              <a:t>Zone 1</a:t>
            </a:r>
          </a:p>
        </p:txBody>
      </p:sp>
      <p:pic>
        <p:nvPicPr>
          <p:cNvPr id="23" name="Picture 74">
            <a:extLst>
              <a:ext uri="{FF2B5EF4-FFF2-40B4-BE49-F238E27FC236}">
                <a16:creationId xmlns:a16="http://schemas.microsoft.com/office/drawing/2014/main" id="{89550FB2-A715-429F-8967-9FE82ECE9546}"/>
              </a:ext>
            </a:extLst>
          </p:cNvPr>
          <p:cNvPicPr>
            <a:picLocks noChangeAspect="1" noChangeArrowheads="1"/>
          </p:cNvPicPr>
          <p:nvPr/>
        </p:nvPicPr>
        <p:blipFill>
          <a:blip r:embed="rId4" cstate="print"/>
          <a:srcRect/>
          <a:stretch>
            <a:fillRect/>
          </a:stretch>
        </p:blipFill>
        <p:spPr bwMode="auto">
          <a:xfrm>
            <a:off x="4661741" y="2107588"/>
            <a:ext cx="957262" cy="849312"/>
          </a:xfrm>
          <a:prstGeom prst="rect">
            <a:avLst/>
          </a:prstGeom>
          <a:noFill/>
          <a:ln w="9525" algn="ctr">
            <a:noFill/>
            <a:miter lim="800000"/>
            <a:headEnd/>
            <a:tailEnd/>
          </a:ln>
        </p:spPr>
      </p:pic>
      <p:pic>
        <p:nvPicPr>
          <p:cNvPr id="24" name="Picture 2" descr="L:\Product_MGMT\Product Launch\01 Future launch\03 - VibroSmart DMS\Images\Professional photos\CShutz_photos\VibroSmart-Photos_all-final-CSchutz\VibroSmart-images_low_res\2481.jpg">
            <a:extLst>
              <a:ext uri="{FF2B5EF4-FFF2-40B4-BE49-F238E27FC236}">
                <a16:creationId xmlns:a16="http://schemas.microsoft.com/office/drawing/2014/main" id="{1C2B5F75-4C72-4A28-BBD9-6EE452608139}"/>
              </a:ext>
            </a:extLst>
          </p:cNvPr>
          <p:cNvPicPr>
            <a:picLocks noChangeAspect="1" noChangeArrowheads="1"/>
          </p:cNvPicPr>
          <p:nvPr/>
        </p:nvPicPr>
        <p:blipFill>
          <a:blip r:embed="rId5" cstate="print"/>
          <a:srcRect/>
          <a:stretch>
            <a:fillRect/>
          </a:stretch>
        </p:blipFill>
        <p:spPr bwMode="auto">
          <a:xfrm>
            <a:off x="7747173" y="1849073"/>
            <a:ext cx="1113540" cy="1409305"/>
          </a:xfrm>
          <a:prstGeom prst="rect">
            <a:avLst/>
          </a:prstGeom>
          <a:noFill/>
        </p:spPr>
      </p:pic>
      <p:cxnSp>
        <p:nvCxnSpPr>
          <p:cNvPr id="25" name="AutoShape 76">
            <a:extLst>
              <a:ext uri="{FF2B5EF4-FFF2-40B4-BE49-F238E27FC236}">
                <a16:creationId xmlns:a16="http://schemas.microsoft.com/office/drawing/2014/main" id="{D0ADAC7D-8E92-49A3-8270-78174D32E9F3}"/>
              </a:ext>
            </a:extLst>
          </p:cNvPr>
          <p:cNvCxnSpPr>
            <a:cxnSpLocks noChangeShapeType="1"/>
            <a:endCxn id="29" idx="1"/>
          </p:cNvCxnSpPr>
          <p:nvPr/>
        </p:nvCxnSpPr>
        <p:spPr bwMode="auto">
          <a:xfrm>
            <a:off x="5442917" y="2353129"/>
            <a:ext cx="1008112" cy="13751"/>
          </a:xfrm>
          <a:prstGeom prst="straightConnector1">
            <a:avLst/>
          </a:prstGeom>
          <a:noFill/>
          <a:ln w="9525">
            <a:solidFill>
              <a:srgbClr val="FF0000"/>
            </a:solidFill>
            <a:round/>
            <a:headEnd/>
            <a:tailEnd/>
          </a:ln>
        </p:spPr>
      </p:cxnSp>
      <p:grpSp>
        <p:nvGrpSpPr>
          <p:cNvPr id="26" name="Group 8">
            <a:extLst>
              <a:ext uri="{FF2B5EF4-FFF2-40B4-BE49-F238E27FC236}">
                <a16:creationId xmlns:a16="http://schemas.microsoft.com/office/drawing/2014/main" id="{D7E0BDF9-074B-4E70-B9E7-B637B2F8D854}"/>
              </a:ext>
            </a:extLst>
          </p:cNvPr>
          <p:cNvGrpSpPr/>
          <p:nvPr/>
        </p:nvGrpSpPr>
        <p:grpSpPr>
          <a:xfrm>
            <a:off x="6377500" y="1993117"/>
            <a:ext cx="652743" cy="2016196"/>
            <a:chOff x="5218551" y="4005064"/>
            <a:chExt cx="652743" cy="2016196"/>
          </a:xfrm>
        </p:grpSpPr>
        <p:sp>
          <p:nvSpPr>
            <p:cNvPr id="27" name="Text Box 84">
              <a:extLst>
                <a:ext uri="{FF2B5EF4-FFF2-40B4-BE49-F238E27FC236}">
                  <a16:creationId xmlns:a16="http://schemas.microsoft.com/office/drawing/2014/main" id="{5060CF1F-92CE-4115-AF6B-3BD18C8AD72A}"/>
                </a:ext>
              </a:extLst>
            </p:cNvPr>
            <p:cNvSpPr txBox="1">
              <a:spLocks noChangeArrowheads="1"/>
            </p:cNvSpPr>
            <p:nvPr/>
          </p:nvSpPr>
          <p:spPr bwMode="auto">
            <a:xfrm>
              <a:off x="5218551" y="5759650"/>
              <a:ext cx="652743" cy="261610"/>
            </a:xfrm>
            <a:prstGeom prst="rect">
              <a:avLst/>
            </a:prstGeom>
            <a:noFill/>
            <a:ln w="9525" algn="ctr">
              <a:noFill/>
              <a:miter lim="800000"/>
              <a:headEnd/>
              <a:tailEnd/>
            </a:ln>
          </p:spPr>
          <p:txBody>
            <a:bodyPr wrap="none">
              <a:spAutoFit/>
            </a:bodyPr>
            <a:lstStyle/>
            <a:p>
              <a:pPr algn="ctr"/>
              <a:r>
                <a:rPr lang="en-US" sz="1100" b="1" dirty="0">
                  <a:solidFill>
                    <a:srgbClr val="333F48"/>
                  </a:solidFill>
                </a:rPr>
                <a:t>GSI127</a:t>
              </a:r>
            </a:p>
          </p:txBody>
        </p:sp>
        <p:pic>
          <p:nvPicPr>
            <p:cNvPr id="28" name="Picture 2" descr="L:\TechPubsWorkshop_IMD\DATA_SHEETS\Promoted\GSI127\Art-Gen\GSI127_photo (DSC_0117) bp100_cm25_final.jpg">
              <a:extLst>
                <a:ext uri="{FF2B5EF4-FFF2-40B4-BE49-F238E27FC236}">
                  <a16:creationId xmlns:a16="http://schemas.microsoft.com/office/drawing/2014/main" id="{C675AD0E-A2A2-4965-83EF-950CB89B8DBE}"/>
                </a:ext>
              </a:extLst>
            </p:cNvPr>
            <p:cNvPicPr>
              <a:picLocks noChangeAspect="1" noChangeArrowheads="1"/>
            </p:cNvPicPr>
            <p:nvPr/>
          </p:nvPicPr>
          <p:blipFill>
            <a:blip r:embed="rId6" cstate="print"/>
            <a:srcRect/>
            <a:stretch>
              <a:fillRect/>
            </a:stretch>
          </p:blipFill>
          <p:spPr bwMode="auto">
            <a:xfrm>
              <a:off x="5292080" y="4869160"/>
              <a:ext cx="544801" cy="747526"/>
            </a:xfrm>
            <a:prstGeom prst="rect">
              <a:avLst/>
            </a:prstGeom>
            <a:noFill/>
          </p:spPr>
        </p:pic>
        <p:pic>
          <p:nvPicPr>
            <p:cNvPr id="29" name="Picture 2" descr="L:\TechPubsWorkshop_IMD\DATA_SHEETS\Promoted\GSI127\Art-Gen\GSI127_photo (DSC_0117) bp100_cm25_final.jpg">
              <a:extLst>
                <a:ext uri="{FF2B5EF4-FFF2-40B4-BE49-F238E27FC236}">
                  <a16:creationId xmlns:a16="http://schemas.microsoft.com/office/drawing/2014/main" id="{B16525BA-6FBE-4277-BA06-72E1779EE914}"/>
                </a:ext>
              </a:extLst>
            </p:cNvPr>
            <p:cNvPicPr>
              <a:picLocks noChangeAspect="1" noChangeArrowheads="1"/>
            </p:cNvPicPr>
            <p:nvPr/>
          </p:nvPicPr>
          <p:blipFill>
            <a:blip r:embed="rId6" cstate="print"/>
            <a:srcRect/>
            <a:stretch>
              <a:fillRect/>
            </a:stretch>
          </p:blipFill>
          <p:spPr bwMode="auto">
            <a:xfrm>
              <a:off x="5292080" y="4005064"/>
              <a:ext cx="544801" cy="747526"/>
            </a:xfrm>
            <a:prstGeom prst="rect">
              <a:avLst/>
            </a:prstGeom>
            <a:noFill/>
          </p:spPr>
        </p:pic>
      </p:grpSp>
      <p:cxnSp>
        <p:nvCxnSpPr>
          <p:cNvPr id="30" name="Shape 64">
            <a:extLst>
              <a:ext uri="{FF2B5EF4-FFF2-40B4-BE49-F238E27FC236}">
                <a16:creationId xmlns:a16="http://schemas.microsoft.com/office/drawing/2014/main" id="{B07C56E4-FDC5-4987-88AD-4300BB280403}"/>
              </a:ext>
            </a:extLst>
          </p:cNvPr>
          <p:cNvCxnSpPr>
            <a:stCxn id="29" idx="3"/>
            <a:endCxn id="24" idx="2"/>
          </p:cNvCxnSpPr>
          <p:nvPr/>
        </p:nvCxnSpPr>
        <p:spPr>
          <a:xfrm>
            <a:off x="6995830" y="2366880"/>
            <a:ext cx="1308113" cy="891498"/>
          </a:xfrm>
          <a:prstGeom prst="bentConnector4">
            <a:avLst>
              <a:gd name="adj1" fmla="val 28719"/>
              <a:gd name="adj2" fmla="val 125642"/>
            </a:avLst>
          </a:prstGeom>
        </p:spPr>
        <p:style>
          <a:lnRef idx="1">
            <a:schemeClr val="accent1"/>
          </a:lnRef>
          <a:fillRef idx="0">
            <a:schemeClr val="accent1"/>
          </a:fillRef>
          <a:effectRef idx="0">
            <a:schemeClr val="accent1"/>
          </a:effectRef>
          <a:fontRef idx="minor">
            <a:schemeClr val="tx1"/>
          </a:fontRef>
        </p:style>
      </p:cxnSp>
      <p:cxnSp>
        <p:nvCxnSpPr>
          <p:cNvPr id="31" name="Elbow Connector 49">
            <a:extLst>
              <a:ext uri="{FF2B5EF4-FFF2-40B4-BE49-F238E27FC236}">
                <a16:creationId xmlns:a16="http://schemas.microsoft.com/office/drawing/2014/main" id="{03141553-23B5-4EEB-9650-BD7252B81C43}"/>
              </a:ext>
            </a:extLst>
          </p:cNvPr>
          <p:cNvCxnSpPr>
            <a:stCxn id="28" idx="3"/>
            <a:endCxn id="24" idx="2"/>
          </p:cNvCxnSpPr>
          <p:nvPr/>
        </p:nvCxnSpPr>
        <p:spPr>
          <a:xfrm>
            <a:off x="6995830" y="3230976"/>
            <a:ext cx="1308113" cy="27402"/>
          </a:xfrm>
          <a:prstGeom prst="bentConnector4">
            <a:avLst>
              <a:gd name="adj1" fmla="val 28719"/>
              <a:gd name="adj2" fmla="val 934246"/>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50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ggitt presentation template v2">
  <a:themeElements>
    <a:clrScheme name="Custom 930">
      <a:dk1>
        <a:sysClr val="windowText" lastClr="000000"/>
      </a:dk1>
      <a:lt1>
        <a:sysClr val="window" lastClr="FFFFFF"/>
      </a:lt1>
      <a:dk2>
        <a:srgbClr val="333F48"/>
      </a:dk2>
      <a:lt2>
        <a:srgbClr val="DAD9D6"/>
      </a:lt2>
      <a:accent1>
        <a:srgbClr val="C4D600"/>
      </a:accent1>
      <a:accent2>
        <a:srgbClr val="333F48"/>
      </a:accent2>
      <a:accent3>
        <a:srgbClr val="7F7F7F"/>
      </a:accent3>
      <a:accent4>
        <a:srgbClr val="B2B2B2"/>
      </a:accent4>
      <a:accent5>
        <a:srgbClr val="DDDDDD"/>
      </a:accent5>
      <a:accent6>
        <a:srgbClr val="658D1B"/>
      </a:accent6>
      <a:hlink>
        <a:srgbClr val="0563C1"/>
      </a:hlink>
      <a:folHlink>
        <a:srgbClr val="954F72"/>
      </a:folHlink>
    </a:clrScheme>
    <a:fontScheme name="Custom 27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ggitt PPT template wide v4" id="{C2BB630D-F172-4F62-A7AD-0D0345D42456}" vid="{7B9BBE56-A96B-4FCC-9C5E-1517847D30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Ari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Ari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E6C1660CD8C84A9800DB58D51F571A" ma:contentTypeVersion="12" ma:contentTypeDescription="Create a new document." ma:contentTypeScope="" ma:versionID="a2f44c1e4c5675c6c351b8a477a3bcc3">
  <xsd:schema xmlns:xsd="http://www.w3.org/2001/XMLSchema" xmlns:xs="http://www.w3.org/2001/XMLSchema" xmlns:p="http://schemas.microsoft.com/office/2006/metadata/properties" xmlns:ns2="49744797-43f9-41b7-9a76-01f0626552b4" xmlns:ns3="7c6b3982-07f9-4cd7-9eb6-775d566d6b36" targetNamespace="http://schemas.microsoft.com/office/2006/metadata/properties" ma:root="true" ma:fieldsID="113f435315006585ee88a2fa72f969c6" ns2:_="" ns3:_="">
    <xsd:import namespace="49744797-43f9-41b7-9a76-01f0626552b4"/>
    <xsd:import namespace="7c6b3982-07f9-4cd7-9eb6-775d566d6b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44797-43f9-41b7-9a76-01f0626552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6b3982-07f9-4cd7-9eb6-775d566d6b3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B36120-62C1-4334-831C-1C81E31F8C94}">
  <ds:schemaRefs>
    <ds:schemaRef ds:uri="http://purl.org/dc/elements/1.1/"/>
    <ds:schemaRef ds:uri="49744797-43f9-41b7-9a76-01f0626552b4"/>
    <ds:schemaRef ds:uri="http://schemas.microsoft.com/office/infopath/2007/PartnerControls"/>
    <ds:schemaRef ds:uri="7c6b3982-07f9-4cd7-9eb6-775d566d6b36"/>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043CC63-5E48-44ED-B7A5-B28CFE3D98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744797-43f9-41b7-9a76-01f0626552b4"/>
    <ds:schemaRef ds:uri="7c6b3982-07f9-4cd7-9eb6-775d566d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E2139E-5CEE-4EAD-BEF7-C8EA61B220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Meggitt SA company profile</Template>
  <TotalTime>5562</TotalTime>
  <Words>2264</Words>
  <Application>Microsoft Office PowerPoint</Application>
  <PresentationFormat>Widescreen</PresentationFormat>
  <Paragraphs>379</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 Gothic</vt:lpstr>
      <vt:lpstr>Century Gothic (Body)</vt:lpstr>
      <vt:lpstr>Wingdings 2</vt:lpstr>
      <vt:lpstr>Meggitt presentation template v2</vt:lpstr>
      <vt:lpstr>VIBROSMART  Distributed Monitoring System</vt:lpstr>
      <vt:lpstr>PowerPoint Presentation</vt:lpstr>
      <vt:lpstr>Why VibroSmart?</vt:lpstr>
      <vt:lpstr>VibroSmart at a glance</vt:lpstr>
      <vt:lpstr>VibroSmart at a glance</vt:lpstr>
      <vt:lpstr>VibroSmart product overview</vt:lpstr>
      <vt:lpstr>VibroSmart product overview</vt:lpstr>
      <vt:lpstr>Vibrosmart networks</vt:lpstr>
      <vt:lpstr>VibroSmart application environments</vt:lpstr>
      <vt:lpstr>VM600Mk2 or VibroSmart ?</vt:lpstr>
      <vt:lpstr>Vibrosmart  system architecture</vt:lpstr>
      <vt:lpstr>Machinery protection</vt:lpstr>
      <vt:lpstr>Complete machinery protection and monitoring</vt:lpstr>
      <vt:lpstr>Easy integration</vt:lpstr>
      <vt:lpstr>Easy integration</vt:lpstr>
      <vt:lpstr>VibroSight</vt:lpstr>
      <vt:lpstr>Machine protection and condition monitoring</vt:lpstr>
      <vt:lpstr>Adding machinery condition monitoring</vt:lpstr>
      <vt:lpstr>VibroSight </vt:lpstr>
      <vt:lpstr>VibroSight</vt:lpstr>
      <vt:lpstr>VibroSmart application solutions</vt:lpstr>
      <vt:lpstr>Hydropower applications</vt:lpstr>
      <vt:lpstr>Oil &amp; Gas applications</vt:lpstr>
      <vt:lpstr>Vibrosmart CASE STUDIEs</vt:lpstr>
      <vt:lpstr>Case study 1: Hydropower</vt:lpstr>
      <vt:lpstr>Case study 2: Oil &amp; Gas mid-stream</vt:lpstr>
      <vt:lpstr>Case study 3: Petrochemical cooling tower</vt:lpstr>
      <vt:lpstr>Case study 4: Steam turbine and BoP</vt:lpstr>
      <vt:lpstr>Case study 5: Gas-fired power plant</vt:lpstr>
      <vt:lpstr>Conclusion</vt:lpstr>
      <vt:lpstr>Thank you</vt:lpstr>
      <vt:lpstr>Disclaimer</vt:lpstr>
    </vt:vector>
  </TitlesOfParts>
  <Company>MSS-CH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Pfeiffer</dc:creator>
  <cp:lastModifiedBy>Sindhu R</cp:lastModifiedBy>
  <cp:revision>326</cp:revision>
  <cp:lastPrinted>2022-02-15T12:44:45Z</cp:lastPrinted>
  <dcterms:created xsi:type="dcterms:W3CDTF">2020-08-20T15:09:07Z</dcterms:created>
  <dcterms:modified xsi:type="dcterms:W3CDTF">2022-05-02T11:12:33Z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0x010100ABE6C1660CD8C84A9800DB58D51F571A</vt:lpwstr>
  </property>
</Properties>
</file>