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sldIdLst>
    <p:sldId id="303" r:id="rId5"/>
    <p:sldId id="270" r:id="rId6"/>
    <p:sldId id="367" r:id="rId7"/>
    <p:sldId id="278" r:id="rId8"/>
    <p:sldId id="331" r:id="rId9"/>
    <p:sldId id="327" r:id="rId10"/>
    <p:sldId id="335" r:id="rId11"/>
    <p:sldId id="305" r:id="rId12"/>
    <p:sldId id="307" r:id="rId13"/>
    <p:sldId id="337" r:id="rId14"/>
    <p:sldId id="338" r:id="rId15"/>
    <p:sldId id="366" r:id="rId16"/>
    <p:sldId id="341" r:id="rId17"/>
    <p:sldId id="339" r:id="rId18"/>
    <p:sldId id="340" r:id="rId19"/>
    <p:sldId id="342" r:id="rId20"/>
    <p:sldId id="356" r:id="rId21"/>
    <p:sldId id="365" r:id="rId22"/>
    <p:sldId id="346" r:id="rId23"/>
    <p:sldId id="347" r:id="rId24"/>
    <p:sldId id="345" r:id="rId25"/>
    <p:sldId id="355" r:id="rId26"/>
    <p:sldId id="348" r:id="rId27"/>
    <p:sldId id="306" r:id="rId28"/>
    <p:sldId id="353" r:id="rId29"/>
    <p:sldId id="368" r:id="rId30"/>
    <p:sldId id="350" r:id="rId31"/>
    <p:sldId id="360" r:id="rId32"/>
    <p:sldId id="369" r:id="rId33"/>
    <p:sldId id="349" r:id="rId34"/>
    <p:sldId id="362" r:id="rId35"/>
    <p:sldId id="357" r:id="rId36"/>
    <p:sldId id="358" r:id="rId37"/>
    <p:sldId id="361" r:id="rId38"/>
    <p:sldId id="328" r:id="rId39"/>
    <p:sldId id="512" r:id="rId40"/>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zysztof Solinski" initials="KS" lastIdx="13" clrIdx="0">
    <p:extLst>
      <p:ext uri="{19B8F6BF-5375-455C-9EA6-DF929625EA0E}">
        <p15:presenceInfo xmlns:p15="http://schemas.microsoft.com/office/powerpoint/2012/main" userId="S-1-5-21-3000120069-850728346-3097708181-11486" providerId="AD"/>
      </p:ext>
    </p:extLst>
  </p:cmAuthor>
  <p:cmAuthor id="2" name="Vanessa Pfeiffer" initials="" lastIdx="0" clrIdx="1"/>
  <p:cmAuthor id="3" name="Peter Ward" initials="PW" lastIdx="32" clrIdx="2">
    <p:extLst>
      <p:ext uri="{19B8F6BF-5375-455C-9EA6-DF929625EA0E}">
        <p15:presenceInfo xmlns:p15="http://schemas.microsoft.com/office/powerpoint/2012/main" userId="S-1-5-21-3000120069-850728346-3097708181-5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C4D600"/>
    <a:srgbClr val="009999"/>
    <a:srgbClr val="ED7D31"/>
    <a:srgbClr val="7F7F7F"/>
    <a:srgbClr val="D9D9D9"/>
    <a:srgbClr val="FFFFFF"/>
    <a:srgbClr val="658D1B"/>
    <a:srgbClr val="658D1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92115" autoAdjust="0"/>
  </p:normalViewPr>
  <p:slideViewPr>
    <p:cSldViewPr snapToGrid="0">
      <p:cViewPr varScale="1">
        <p:scale>
          <a:sx n="59" d="100"/>
          <a:sy n="59" d="100"/>
        </p:scale>
        <p:origin x="88" y="84"/>
      </p:cViewPr>
      <p:guideLst>
        <p:guide pos="2779"/>
        <p:guide pos="2477"/>
        <p:guide pos="4925"/>
        <p:guide pos="5246"/>
        <p:guide orient="horz" pos="254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atin typeface="Arial" panose="020B0604020202020204" pitchFamily="34" charset="0"/>
              </a:defRPr>
            </a:lvl1pPr>
          </a:lstStyle>
          <a:p>
            <a:fld id="{4847F738-42EF-4CA4-855D-2BDBBE15F4EF}" type="datetimeFigureOut">
              <a:rPr lang="en-GB" smtClean="0"/>
              <a:pPr/>
              <a:t>18/03/2022</a:t>
            </a:fld>
            <a:endParaRPr lang="en-GB"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5E52F80-AF8F-4790-9FE2-2713694115E9}" type="slidenum">
              <a:rPr lang="en-GB" smtClean="0"/>
              <a:pPr/>
              <a:t>1</a:t>
            </a:fld>
            <a:endParaRPr lang="en-GB" dirty="0"/>
          </a:p>
        </p:txBody>
      </p:sp>
    </p:spTree>
    <p:extLst>
      <p:ext uri="{BB962C8B-B14F-4D97-AF65-F5344CB8AC3E}">
        <p14:creationId xmlns:p14="http://schemas.microsoft.com/office/powerpoint/2010/main" val="349345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3</a:t>
            </a:fld>
            <a:endParaRPr lang="en-GB" dirty="0"/>
          </a:p>
        </p:txBody>
      </p:sp>
    </p:spTree>
    <p:extLst>
      <p:ext uri="{BB962C8B-B14F-4D97-AF65-F5344CB8AC3E}">
        <p14:creationId xmlns:p14="http://schemas.microsoft.com/office/powerpoint/2010/main" val="6922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line logic </a:t>
            </a:r>
          </a:p>
          <a:p>
            <a:r>
              <a:rPr lang="en-US" dirty="0"/>
              <a:t>Add real examples of application (number of VM600 installed </a:t>
            </a:r>
            <a:r>
              <a:rPr lang="en-US" dirty="0" err="1"/>
              <a:t>etc</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62133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9</a:t>
            </a:fld>
            <a:endParaRPr lang="en-GB" dirty="0"/>
          </a:p>
        </p:txBody>
      </p:sp>
    </p:spTree>
    <p:extLst>
      <p:ext uri="{BB962C8B-B14F-4D97-AF65-F5344CB8AC3E}">
        <p14:creationId xmlns:p14="http://schemas.microsoft.com/office/powerpoint/2010/main" val="70582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10</a:t>
            </a:fld>
            <a:endParaRPr lang="en-GB" dirty="0"/>
          </a:p>
        </p:txBody>
      </p:sp>
    </p:spTree>
    <p:extLst>
      <p:ext uri="{BB962C8B-B14F-4D97-AF65-F5344CB8AC3E}">
        <p14:creationId xmlns:p14="http://schemas.microsoft.com/office/powerpoint/2010/main" val="103217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13</a:t>
            </a:fld>
            <a:endParaRPr lang="en-GB" dirty="0"/>
          </a:p>
        </p:txBody>
      </p:sp>
    </p:spTree>
    <p:extLst>
      <p:ext uri="{BB962C8B-B14F-4D97-AF65-F5344CB8AC3E}">
        <p14:creationId xmlns:p14="http://schemas.microsoft.com/office/powerpoint/2010/main" val="6813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16</a:t>
            </a:fld>
            <a:endParaRPr lang="en-GB" dirty="0"/>
          </a:p>
        </p:txBody>
      </p:sp>
    </p:spTree>
    <p:extLst>
      <p:ext uri="{BB962C8B-B14F-4D97-AF65-F5344CB8AC3E}">
        <p14:creationId xmlns:p14="http://schemas.microsoft.com/office/powerpoint/2010/main" val="368675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1040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9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10E7C-BB4E-4C93-BC63-18CADB0D598F}"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12320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415F8-D56F-4006-8CF0-9412DDC4F974}"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41399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userDrawn="1"/>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36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userDrawn="1"/>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38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userDrawn="1"/>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672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userDrawn="1"/>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E9859F80-87E8-42A5-BDA1-8852303C4625}"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16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78E3A4BD-CF84-4977-B6DB-0512694B14F4}"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0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E87E6036-6154-484E-A67D-A1127CF17318}"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userDrawn="1"/>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9364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62BFEDA-9197-4491-8B8D-DD750B0C7886}"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2674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72D707A-6809-4D84-81B2-28BBA693FC37}"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7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B92E47F4-63EE-4FD7-AFAD-1B56769DBDBF}"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2577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userDrawn="1">
          <p15:clr>
            <a:srgbClr val="FBAE40"/>
          </p15:clr>
        </p15:guide>
        <p15:guide id="2" pos="40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714F2540-0727-4AC1-9B80-54D915F69166}"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0F75977-108F-49E1-AC7A-E4C4F4B534C4}"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70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79DB8ADA-A95A-43A1-8813-BA89D7343B31}"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protection and monitoring systems product line presentation</a:t>
            </a:r>
          </a:p>
        </p:txBody>
      </p:sp>
      <p:sp>
        <p:nvSpPr>
          <p:cNvPr id="5" name="Slide Number Placeholder 4"/>
          <p:cNvSpPr>
            <a:spLocks noGrp="1"/>
          </p:cNvSpPr>
          <p:nvPr>
            <p:ph type="sldNum" sz="quarter" idx="12"/>
          </p:nvPr>
        </p:nvSpPr>
        <p:spPr/>
        <p:txBody>
          <a:bodyPr/>
          <a:lstStyle/>
          <a:p>
            <a:fld id="{240553F3-40B0-4BFA-8684-D942AF6EAA45}" type="slidenum">
              <a:rPr lang="en-GB" smtClean="0"/>
              <a:t>‹#›</a:t>
            </a:fld>
            <a:endParaRPr lang="en-GB"/>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EA58FF-D023-4D81-9D72-823AA9E9DF56}"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5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1932EA-6E53-4C33-87E4-BA8CD3F21E21}"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67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180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38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983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2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5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C6123A1B-5BA5-43F6-889E-7B7194B10AAD}"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2"/>
                </a:solidFill>
              </a:defRPr>
            </a:lvl1pPr>
          </a:lstStyle>
          <a:p>
            <a:r>
              <a:rPr lang="en-GB"/>
              <a:t>Meggitt vibro-meter protection and monitoring systems product line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userDrawn="1"/>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107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210FD0AB-9B03-4D16-A7E9-E2D0A5EE3BFD}"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r>
              <a:rPr lang="en-GB"/>
              <a:t>Meggitt vibro-meter protection and monitoring systems product line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905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EE914FF8-2C36-4161-A1EB-018B942F8811}" type="datetime1">
              <a:rPr lang="en-US" smtClean="0"/>
              <a:t>3/18/2022</a:t>
            </a:fld>
            <a:endParaRPr lang="en-GB" dirty="0"/>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GB"/>
              <a:t>Meggitt vibro-meter protection and monitoring systems product line presentation</a:t>
            </a:r>
            <a:endParaRPr lang="en-GB" dirty="0"/>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pPr/>
              <a:t>‹#›</a:t>
            </a:fld>
            <a:endParaRPr lang="en-GB" dirty="0"/>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userDrawn="1"/>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36527400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6" r:id="rId4"/>
    <p:sldLayoutId id="2147483679" r:id="rId5"/>
    <p:sldLayoutId id="2147483680" r:id="rId6"/>
    <p:sldLayoutId id="2147483681" r:id="rId7"/>
    <p:sldLayoutId id="2147483674" r:id="rId8"/>
    <p:sldLayoutId id="2147483677" r:id="rId9"/>
    <p:sldLayoutId id="2147483656" r:id="rId10"/>
    <p:sldLayoutId id="2147483678" r:id="rId11"/>
    <p:sldLayoutId id="2147483665" r:id="rId12"/>
    <p:sldLayoutId id="2147483651" r:id="rId13"/>
    <p:sldLayoutId id="2147483667" r:id="rId14"/>
    <p:sldLayoutId id="2147483668" r:id="rId15"/>
    <p:sldLayoutId id="2147483659" r:id="rId16"/>
    <p:sldLayoutId id="2147483662" r:id="rId17"/>
    <p:sldLayoutId id="2147483663" r:id="rId18"/>
    <p:sldLayoutId id="2147483670" r:id="rId19"/>
    <p:sldLayoutId id="2147483671" r:id="rId20"/>
    <p:sldLayoutId id="2147483661" r:id="rId21"/>
    <p:sldLayoutId id="2147483660" r:id="rId22"/>
    <p:sldLayoutId id="2147483675" r:id="rId23"/>
    <p:sldLayoutId id="2147483672" r:id="rId24"/>
    <p:sldLayoutId id="2147483673" r:id="rId25"/>
    <p:sldLayoutId id="214748367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userDrawn="1">
          <p15:clr>
            <a:srgbClr val="F26B43"/>
          </p15:clr>
        </p15:guide>
        <p15:guide id="3" pos="7378" userDrawn="1">
          <p15:clr>
            <a:srgbClr val="F26B43"/>
          </p15:clr>
        </p15:guide>
        <p15:guide id="4" orient="horz" pos="3989" userDrawn="1">
          <p15:clr>
            <a:srgbClr val="F26B43"/>
          </p15:clr>
        </p15:guide>
        <p15:guide id="5" orient="horz" pos="278" userDrawn="1">
          <p15:clr>
            <a:srgbClr val="F26B43"/>
          </p15:clr>
        </p15:guide>
        <p15:guide id="6" orient="horz" pos="1059" userDrawn="1">
          <p15:clr>
            <a:srgbClr val="F26B43"/>
          </p15:clr>
        </p15:guide>
        <p15:guide id="7" orient="horz" pos="37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0.xml"/><Relationship Id="rId4" Type="http://schemas.openxmlformats.org/officeDocument/2006/relationships/image" Target="../media/image43.emf"/></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hyperlink" Target="https://catalogue.meggittsensing.com/products/sensors-and-signal-conditioners/proximity-probes/" TargetMode="External"/><Relationship Id="rId2" Type="http://schemas.openxmlformats.org/officeDocument/2006/relationships/hyperlink" Target="https://catalogue.meggittsensing.com/proximity-sensors-tq-and-pa.html" TargetMode="External"/><Relationship Id="rId1" Type="http://schemas.openxmlformats.org/officeDocument/2006/relationships/slideLayout" Target="../slideLayouts/slideLayout11.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979" y="2685747"/>
            <a:ext cx="11160000" cy="2331877"/>
          </a:xfrm>
        </p:spPr>
        <p:txBody>
          <a:bodyPr/>
          <a:lstStyle/>
          <a:p>
            <a:r>
              <a:rPr lang="en-US" sz="6600" dirty="0"/>
              <a:t>Protection &amp;  monitoring systems</a:t>
            </a:r>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7071" y="1969616"/>
            <a:ext cx="4984371" cy="599440"/>
          </a:xfrm>
          <a:prstGeom prst="rect">
            <a:avLst/>
          </a:prstGeom>
        </p:spPr>
      </p:pic>
    </p:spTree>
    <p:extLst>
      <p:ext uri="{BB962C8B-B14F-4D97-AF65-F5344CB8AC3E}">
        <p14:creationId xmlns:p14="http://schemas.microsoft.com/office/powerpoint/2010/main" val="382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1208" y="1865329"/>
            <a:ext cx="6668710" cy="3642996"/>
          </a:xfrm>
        </p:spPr>
        <p:txBody>
          <a:bodyPr>
            <a:normAutofit/>
          </a:bodyPr>
          <a:lstStyle/>
          <a:p>
            <a:pPr>
              <a:buFont typeface="Arial" panose="020B0604020202020204" pitchFamily="34" charset="0"/>
              <a:buChar char="•"/>
            </a:pPr>
            <a:r>
              <a:rPr lang="en-US" sz="1400" dirty="0">
                <a:solidFill>
                  <a:srgbClr val="333F48"/>
                </a:solidFill>
              </a:rPr>
              <a:t>4 dynamic channels + 2 auxiliary channels (configurable as </a:t>
            </a:r>
            <a:r>
              <a:rPr lang="en-US" sz="1400" dirty="0" err="1">
                <a:solidFill>
                  <a:srgbClr val="333F48"/>
                </a:solidFill>
              </a:rPr>
              <a:t>tacho</a:t>
            </a:r>
            <a:r>
              <a:rPr lang="en-US" sz="1400" dirty="0">
                <a:solidFill>
                  <a:srgbClr val="333F48"/>
                </a:solidFill>
              </a:rPr>
              <a:t> or DC) </a:t>
            </a:r>
          </a:p>
          <a:p>
            <a:pPr>
              <a:buFont typeface="Arial" panose="020B0604020202020204" pitchFamily="34" charset="0"/>
              <a:buChar char="•"/>
            </a:pPr>
            <a:r>
              <a:rPr lang="en-US" sz="1400" dirty="0">
                <a:solidFill>
                  <a:srgbClr val="333F48"/>
                </a:solidFill>
              </a:rPr>
              <a:t>Up to 10 processed outputs per channel</a:t>
            </a:r>
          </a:p>
          <a:p>
            <a:pPr>
              <a:buFont typeface="Arial" panose="020B0604020202020204" pitchFamily="34" charset="0"/>
              <a:buChar char="•"/>
            </a:pPr>
            <a:r>
              <a:rPr lang="en-US" sz="1400" dirty="0">
                <a:solidFill>
                  <a:srgbClr val="333F48"/>
                </a:solidFill>
              </a:rPr>
              <a:t>4 user-configurable relays + 1 </a:t>
            </a:r>
            <a:r>
              <a:rPr lang="fr-CH" sz="1400" dirty="0">
                <a:solidFill>
                  <a:srgbClr val="333F48"/>
                </a:solidFill>
              </a:rPr>
              <a:t>common circuit-</a:t>
            </a:r>
            <a:r>
              <a:rPr lang="fr-CH" sz="1400" dirty="0" err="1">
                <a:solidFill>
                  <a:srgbClr val="333F48"/>
                </a:solidFill>
              </a:rPr>
              <a:t>fault</a:t>
            </a:r>
            <a:r>
              <a:rPr lang="fr-CH" sz="1400" dirty="0">
                <a:solidFill>
                  <a:srgbClr val="333F48"/>
                </a:solidFill>
              </a:rPr>
              <a:t> </a:t>
            </a:r>
            <a:r>
              <a:rPr lang="en-US" sz="1400" dirty="0">
                <a:solidFill>
                  <a:srgbClr val="333F48"/>
                </a:solidFill>
              </a:rPr>
              <a:t>relay (module fault)</a:t>
            </a:r>
          </a:p>
          <a:p>
            <a:pPr>
              <a:buFont typeface="Arial" panose="020B0604020202020204" pitchFamily="34" charset="0"/>
              <a:buChar char="•"/>
            </a:pPr>
            <a:r>
              <a:rPr lang="en-US" sz="1400" dirty="0">
                <a:solidFill>
                  <a:srgbClr val="333F48"/>
                </a:solidFill>
              </a:rPr>
              <a:t>4 analog outputs (4 to 20 mA or 0 to 10 V)</a:t>
            </a:r>
          </a:p>
          <a:p>
            <a:pPr>
              <a:buFont typeface="Arial" panose="020B0604020202020204" pitchFamily="34" charset="0"/>
              <a:buChar char="•"/>
            </a:pPr>
            <a:r>
              <a:rPr lang="en-US" sz="1400" dirty="0">
                <a:solidFill>
                  <a:srgbClr val="333F48"/>
                </a:solidFill>
              </a:rPr>
              <a:t>6 BNC connectors for buffered “raw” outputs</a:t>
            </a:r>
          </a:p>
          <a:p>
            <a:pPr>
              <a:buFont typeface="Arial" panose="020B0604020202020204" pitchFamily="34" charset="0"/>
              <a:buChar char="•"/>
            </a:pPr>
            <a:r>
              <a:rPr lang="en-US" sz="1400" dirty="0">
                <a:solidFill>
                  <a:srgbClr val="333F48"/>
                </a:solidFill>
              </a:rPr>
              <a:t>2 front panel buttons for module lock/unlock, reboot and recovery</a:t>
            </a:r>
          </a:p>
          <a:p>
            <a:pPr>
              <a:lnSpc>
                <a:spcPct val="120000"/>
              </a:lnSpc>
              <a:buFont typeface="Arial" panose="020B0604020202020204" pitchFamily="34" charset="0"/>
              <a:buChar char="•"/>
            </a:pPr>
            <a:r>
              <a:rPr lang="en-US" sz="1400" dirty="0">
                <a:solidFill>
                  <a:srgbClr val="333F48"/>
                </a:solidFill>
              </a:rPr>
              <a:t>Diagnostics (built-in self-test (BIST)) provides continuous feedback on the health of the module </a:t>
            </a:r>
          </a:p>
          <a:p>
            <a:pPr>
              <a:buFont typeface="Arial" panose="020B0604020202020204" pitchFamily="34" charset="0"/>
              <a:buChar char="•"/>
            </a:pPr>
            <a:r>
              <a:rPr lang="en-US" sz="1400" dirty="0">
                <a:solidFill>
                  <a:srgbClr val="333F48"/>
                </a:solidFill>
              </a:rPr>
              <a:t>VM600</a:t>
            </a:r>
            <a:r>
              <a:rPr lang="en-US" sz="1400" baseline="30000" dirty="0">
                <a:solidFill>
                  <a:srgbClr val="333F48"/>
                </a:solidFill>
              </a:rPr>
              <a:t>Mk2</a:t>
            </a:r>
            <a:r>
              <a:rPr lang="en-US" sz="1400" dirty="0">
                <a:solidFill>
                  <a:srgbClr val="333F48"/>
                </a:solidFill>
              </a:rPr>
              <a:t> system safety-line to drive all system relays to a safe state </a:t>
            </a:r>
          </a:p>
          <a:p>
            <a:pPr>
              <a:buFont typeface="Arial" panose="020B0604020202020204" pitchFamily="34" charset="0"/>
              <a:buChar char="•"/>
            </a:pPr>
            <a:r>
              <a:rPr lang="en-US" sz="1400" dirty="0">
                <a:solidFill>
                  <a:srgbClr val="333F48"/>
                </a:solidFill>
              </a:rPr>
              <a:t>Ethernet (100 Mbps) for communication with </a:t>
            </a:r>
            <a:r>
              <a:rPr lang="en-US" sz="1400" dirty="0" err="1">
                <a:solidFill>
                  <a:srgbClr val="333F48"/>
                </a:solidFill>
              </a:rPr>
              <a:t>VibroSight</a:t>
            </a:r>
            <a:r>
              <a:rPr lang="en-US" sz="1400" baseline="30000" dirty="0">
                <a:solidFill>
                  <a:srgbClr val="333F48"/>
                </a:solidFill>
              </a:rPr>
              <a:t>®</a:t>
            </a:r>
            <a:r>
              <a:rPr lang="en-US" sz="1400" dirty="0">
                <a:solidFill>
                  <a:srgbClr val="333F48"/>
                </a:solidFill>
              </a:rPr>
              <a:t> software</a:t>
            </a:r>
          </a:p>
          <a:p>
            <a:pPr>
              <a:buFont typeface="Arial" panose="020B0604020202020204" pitchFamily="34" charset="0"/>
              <a:buChar char="•"/>
            </a:pPr>
            <a:r>
              <a:rPr lang="en-US" sz="1400" dirty="0">
                <a:solidFill>
                  <a:srgbClr val="333F48"/>
                </a:solidFill>
              </a:rPr>
              <a:t>Conforms to API 670</a:t>
            </a:r>
          </a:p>
          <a:p>
            <a:pPr>
              <a:buFont typeface="Arial" panose="020B0604020202020204" pitchFamily="34" charset="0"/>
              <a:buChar char="•"/>
            </a:pPr>
            <a:r>
              <a:rPr lang="en-US" sz="1400" dirty="0">
                <a:solidFill>
                  <a:srgbClr val="333F48"/>
                </a:solidFill>
              </a:rPr>
              <a:t>VME bus communications with CPUM</a:t>
            </a:r>
            <a:r>
              <a:rPr lang="en-US" sz="1400" baseline="30000" dirty="0">
                <a:solidFill>
                  <a:srgbClr val="333F48"/>
                </a:solidFill>
              </a:rPr>
              <a:t>Mk2</a:t>
            </a:r>
            <a:r>
              <a:rPr lang="en-US" sz="1400" dirty="0">
                <a:solidFill>
                  <a:srgbClr val="333F48"/>
                </a:solidFill>
              </a:rPr>
              <a:t> </a:t>
            </a:r>
          </a:p>
        </p:txBody>
      </p:sp>
      <p:sp>
        <p:nvSpPr>
          <p:cNvPr id="7" name="Date Placeholder 6"/>
          <p:cNvSpPr>
            <a:spLocks noGrp="1"/>
          </p:cNvSpPr>
          <p:nvPr>
            <p:ph type="dt" sz="half" idx="10"/>
          </p:nvPr>
        </p:nvSpPr>
        <p:spPr/>
        <p:txBody>
          <a:bodyPr/>
          <a:lstStyle/>
          <a:p>
            <a:fld id="{F5BAB256-010D-4936-B6B7-233BACAD2894}" type="datetime1">
              <a:rPr lang="en-US" smtClean="0"/>
              <a:t>3/18/2022</a:t>
            </a:fld>
            <a:endParaRPr lang="en-GB" dirty="0"/>
          </a:p>
        </p:txBody>
      </p:sp>
      <p:sp>
        <p:nvSpPr>
          <p:cNvPr id="5" name="Slide Number Placeholder 4"/>
          <p:cNvSpPr>
            <a:spLocks noGrp="1"/>
          </p:cNvSpPr>
          <p:nvPr>
            <p:ph type="sldNum" sz="quarter" idx="12"/>
          </p:nvPr>
        </p:nvSpPr>
        <p:spPr/>
        <p:txBody>
          <a:bodyPr/>
          <a:lstStyle/>
          <a:p>
            <a:r>
              <a:rPr lang="en-US"/>
              <a:t>- </a:t>
            </a:r>
            <a:fld id="{9EAC7680-6049-4CE8-B09C-EBA42AD265D3}" type="slidenum">
              <a:rPr lang="en-US" smtClean="0"/>
              <a:pPr/>
              <a:t>10</a:t>
            </a:fld>
            <a:r>
              <a:rPr lang="en-US"/>
              <a:t> -</a:t>
            </a:r>
            <a:endParaRPr lang="en-US" dirty="0"/>
          </a:p>
        </p:txBody>
      </p:sp>
      <p:sp>
        <p:nvSpPr>
          <p:cNvPr id="10" name="Title 1"/>
          <p:cNvSpPr>
            <a:spLocks noGrp="1"/>
          </p:cNvSpPr>
          <p:nvPr>
            <p:ph type="title"/>
          </p:nvPr>
        </p:nvSpPr>
        <p:spPr>
          <a:xfrm>
            <a:off x="540001" y="585620"/>
            <a:ext cx="8368623" cy="398763"/>
          </a:xfrm>
        </p:spPr>
        <p:txBody>
          <a:bodyPr/>
          <a:lstStyle/>
          <a:p>
            <a:r>
              <a:rPr lang="fr-CH" dirty="0"/>
              <a:t>VM600</a:t>
            </a:r>
            <a:r>
              <a:rPr lang="fr-CH" baseline="30000" dirty="0"/>
              <a:t>Mk2</a:t>
            </a:r>
            <a:r>
              <a:rPr lang="fr-CH" dirty="0"/>
              <a:t> MPC4</a:t>
            </a:r>
            <a:r>
              <a:rPr lang="fr-CH" baseline="30000" dirty="0"/>
              <a:t>Mk2</a:t>
            </a:r>
            <a:r>
              <a:rPr lang="fr-CH" dirty="0"/>
              <a:t> + IOC4</a:t>
            </a:r>
            <a:r>
              <a:rPr lang="fr-CH" baseline="30000" dirty="0"/>
              <a:t>Mk2</a:t>
            </a:r>
            <a:endParaRPr lang="fr-CH" dirty="0"/>
          </a:p>
        </p:txBody>
      </p:sp>
      <p:sp>
        <p:nvSpPr>
          <p:cNvPr id="11" name="Text Placeholder 5"/>
          <p:cNvSpPr txBox="1">
            <a:spLocks/>
          </p:cNvSpPr>
          <p:nvPr/>
        </p:nvSpPr>
        <p:spPr>
          <a:xfrm>
            <a:off x="540000" y="103551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 machinery protection and condition monitoring module</a:t>
            </a:r>
            <a:endParaRPr lang="en-US" baseline="30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352" y="1575962"/>
            <a:ext cx="3872696" cy="3872696"/>
          </a:xfrm>
          <a:prstGeom prst="rect">
            <a:avLst/>
          </a:prstGeom>
        </p:spPr>
      </p:pic>
      <p:sp>
        <p:nvSpPr>
          <p:cNvPr id="4" name="Footer Placeholder 3">
            <a:extLst>
              <a:ext uri="{FF2B5EF4-FFF2-40B4-BE49-F238E27FC236}">
                <a16:creationId xmlns:a16="http://schemas.microsoft.com/office/drawing/2014/main" id="{DC5D2EC4-FDC1-4012-B599-1A7C6A46105B}"/>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163000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64" y="385946"/>
            <a:ext cx="11172576" cy="382278"/>
          </a:xfrm>
        </p:spPr>
        <p:txBody>
          <a:bodyPr/>
          <a:lstStyle/>
          <a:p>
            <a:r>
              <a:rPr lang="en-US" dirty="0"/>
              <a:t>New approach with enhanced monitoring capabilities</a:t>
            </a:r>
            <a:endParaRPr lang="fr-CH" dirty="0"/>
          </a:p>
        </p:txBody>
      </p:sp>
      <p:sp>
        <p:nvSpPr>
          <p:cNvPr id="33" name="Date Placeholder 18"/>
          <p:cNvSpPr>
            <a:spLocks noGrp="1"/>
          </p:cNvSpPr>
          <p:nvPr>
            <p:ph type="dt" sz="half" idx="10"/>
          </p:nvPr>
        </p:nvSpPr>
        <p:spPr/>
        <p:txBody>
          <a:bodyPr/>
          <a:lstStyle/>
          <a:p>
            <a:fld id="{566FE06F-1C57-4491-BB85-4FB9558931E2}" type="datetime1">
              <a:rPr lang="en-US" smtClean="0"/>
              <a:t>3/18/2022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pPr/>
              <a:t>11</a:t>
            </a:fld>
            <a:endParaRPr lang="en-GB"/>
          </a:p>
        </p:txBody>
      </p:sp>
      <p:sp>
        <p:nvSpPr>
          <p:cNvPr id="32" name="Content Placeholder 11"/>
          <p:cNvSpPr txBox="1">
            <a:spLocks/>
          </p:cNvSpPr>
          <p:nvPr/>
        </p:nvSpPr>
        <p:spPr>
          <a:xfrm>
            <a:off x="1083356" y="4707776"/>
            <a:ext cx="10603819" cy="1432099"/>
          </a:xfrm>
          <a:prstGeom prst="rect">
            <a:avLst/>
          </a:prstGeom>
        </p:spPr>
        <p:txBody>
          <a:bodyPr vert="horz" lIns="0" tIns="0" rIns="0" bIns="0" rtlCol="0">
            <a:no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Bree Rg"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GB" sz="1100" dirty="0">
                <a:solidFill>
                  <a:srgbClr val="333F48"/>
                </a:solidFill>
              </a:rPr>
              <a:t>VM600</a:t>
            </a:r>
            <a:r>
              <a:rPr lang="en-GB" sz="1100" baseline="30000" dirty="0">
                <a:solidFill>
                  <a:srgbClr val="333F48"/>
                </a:solidFill>
              </a:rPr>
              <a:t>Mk2</a:t>
            </a:r>
            <a:r>
              <a:rPr lang="en-GB" sz="1100" dirty="0">
                <a:solidFill>
                  <a:srgbClr val="333F48"/>
                </a:solidFill>
              </a:rPr>
              <a:t> MPC4</a:t>
            </a:r>
            <a:r>
              <a:rPr lang="en-GB" sz="1100" baseline="30000" dirty="0">
                <a:solidFill>
                  <a:srgbClr val="333F48"/>
                </a:solidFill>
              </a:rPr>
              <a:t>Mk2</a:t>
            </a:r>
            <a:r>
              <a:rPr lang="en-GB" sz="1100" dirty="0">
                <a:solidFill>
                  <a:srgbClr val="333F48"/>
                </a:solidFill>
              </a:rPr>
              <a:t> + IOC4</a:t>
            </a:r>
            <a:r>
              <a:rPr lang="en-GB" sz="1100" baseline="30000" dirty="0">
                <a:solidFill>
                  <a:srgbClr val="333F48"/>
                </a:solidFill>
              </a:rPr>
              <a:t>Mk2</a:t>
            </a:r>
            <a:r>
              <a:rPr lang="en-GB" sz="1100" dirty="0">
                <a:solidFill>
                  <a:srgbClr val="333F48"/>
                </a:solidFill>
              </a:rPr>
              <a:t> module supports both machinery protection (MPS) and condition monitoring (CMS) – MPC4</a:t>
            </a:r>
            <a:r>
              <a:rPr lang="en-GB" sz="1100" baseline="30000" dirty="0">
                <a:solidFill>
                  <a:srgbClr val="333F48"/>
                </a:solidFill>
              </a:rPr>
              <a:t>Mk2</a:t>
            </a:r>
            <a:r>
              <a:rPr lang="en-GB" sz="1100" dirty="0">
                <a:solidFill>
                  <a:srgbClr val="333F48"/>
                </a:solidFill>
              </a:rPr>
              <a:t> CMS requires a license!</a:t>
            </a:r>
          </a:p>
          <a:p>
            <a:r>
              <a:rPr lang="en-GB" sz="1100" dirty="0" err="1">
                <a:solidFill>
                  <a:srgbClr val="333F48"/>
                </a:solidFill>
              </a:rPr>
              <a:t>VibroSight</a:t>
            </a:r>
            <a:r>
              <a:rPr lang="en-GB" sz="1100" dirty="0">
                <a:solidFill>
                  <a:srgbClr val="333F48"/>
                </a:solidFill>
              </a:rPr>
              <a:t> Protect </a:t>
            </a:r>
            <a:r>
              <a:rPr lang="en-US" sz="1100" dirty="0">
                <a:solidFill>
                  <a:srgbClr val="333F48"/>
                </a:solidFill>
              </a:rPr>
              <a:t>for </a:t>
            </a:r>
            <a:r>
              <a:rPr lang="en-GB" sz="1100" dirty="0">
                <a:solidFill>
                  <a:srgbClr val="333F48"/>
                </a:solidFill>
              </a:rPr>
              <a:t>MPC4</a:t>
            </a:r>
            <a:r>
              <a:rPr lang="en-GB" sz="1100" baseline="30000" dirty="0">
                <a:solidFill>
                  <a:srgbClr val="333F48"/>
                </a:solidFill>
              </a:rPr>
              <a:t>Mk2</a:t>
            </a:r>
            <a:r>
              <a:rPr lang="en-GB" sz="1100" dirty="0">
                <a:solidFill>
                  <a:srgbClr val="333F48"/>
                </a:solidFill>
              </a:rPr>
              <a:t> </a:t>
            </a:r>
            <a:r>
              <a:rPr lang="en-US" sz="1100" dirty="0">
                <a:solidFill>
                  <a:srgbClr val="333F48"/>
                </a:solidFill>
              </a:rPr>
              <a:t>machinery protection (MPS) functionality / V</a:t>
            </a:r>
            <a:r>
              <a:rPr lang="en-GB" sz="1100" dirty="0" err="1">
                <a:solidFill>
                  <a:srgbClr val="333F48"/>
                </a:solidFill>
              </a:rPr>
              <a:t>ibroSight</a:t>
            </a:r>
            <a:r>
              <a:rPr lang="en-GB" sz="1100" dirty="0">
                <a:solidFill>
                  <a:srgbClr val="333F48"/>
                </a:solidFill>
              </a:rPr>
              <a:t> Capture for MPC4</a:t>
            </a:r>
            <a:r>
              <a:rPr lang="en-GB" sz="1100" baseline="30000" dirty="0">
                <a:solidFill>
                  <a:srgbClr val="333F48"/>
                </a:solidFill>
              </a:rPr>
              <a:t>Mk2</a:t>
            </a:r>
            <a:r>
              <a:rPr lang="en-GB" sz="1100" dirty="0">
                <a:solidFill>
                  <a:srgbClr val="333F48"/>
                </a:solidFill>
              </a:rPr>
              <a:t> </a:t>
            </a:r>
            <a:r>
              <a:rPr lang="en-US" sz="1100" dirty="0">
                <a:solidFill>
                  <a:srgbClr val="333F48"/>
                </a:solidFill>
              </a:rPr>
              <a:t>condition monitoring (CMS) functionality</a:t>
            </a:r>
          </a:p>
          <a:p>
            <a:r>
              <a:rPr lang="en-GB" sz="1100" dirty="0">
                <a:solidFill>
                  <a:srgbClr val="333F48"/>
                </a:solidFill>
              </a:rPr>
              <a:t>Visibility of relay status, protection alarms and processing results from the monitoring software</a:t>
            </a:r>
          </a:p>
          <a:p>
            <a:r>
              <a:rPr lang="en-US" sz="1100" dirty="0">
                <a:solidFill>
                  <a:srgbClr val="333F48"/>
                </a:solidFill>
              </a:rPr>
              <a:t>Using separate software modules for the configuration and operation of </a:t>
            </a:r>
            <a:r>
              <a:rPr lang="en-GB" sz="1100" dirty="0">
                <a:solidFill>
                  <a:srgbClr val="333F48"/>
                </a:solidFill>
              </a:rPr>
              <a:t>MPC4</a:t>
            </a:r>
            <a:r>
              <a:rPr lang="en-GB" sz="1100" baseline="30000" dirty="0">
                <a:solidFill>
                  <a:srgbClr val="333F48"/>
                </a:solidFill>
              </a:rPr>
              <a:t>Mk2</a:t>
            </a:r>
            <a:r>
              <a:rPr lang="en-GB" sz="1100" dirty="0">
                <a:solidFill>
                  <a:srgbClr val="333F48"/>
                </a:solidFill>
              </a:rPr>
              <a:t> </a:t>
            </a:r>
            <a:r>
              <a:rPr lang="en-US" sz="1100" dirty="0">
                <a:solidFill>
                  <a:srgbClr val="333F48"/>
                </a:solidFill>
              </a:rPr>
              <a:t>functionality/systems helps ensure complete separation (“segregation”) of MPS and CMS in a single </a:t>
            </a:r>
            <a:r>
              <a:rPr lang="en-GB" sz="1100" dirty="0">
                <a:solidFill>
                  <a:srgbClr val="333F48"/>
                </a:solidFill>
              </a:rPr>
              <a:t>VM600</a:t>
            </a:r>
            <a:r>
              <a:rPr lang="en-GB" sz="1100" baseline="30000" dirty="0">
                <a:solidFill>
                  <a:srgbClr val="333F48"/>
                </a:solidFill>
              </a:rPr>
              <a:t>Mk2</a:t>
            </a:r>
            <a:r>
              <a:rPr lang="en-US" sz="1100" dirty="0">
                <a:solidFill>
                  <a:srgbClr val="333F48"/>
                </a:solidFill>
              </a:rPr>
              <a:t>/</a:t>
            </a:r>
            <a:r>
              <a:rPr lang="en-US" sz="500" dirty="0">
                <a:solidFill>
                  <a:srgbClr val="333F48"/>
                </a:solidFill>
                <a:latin typeface="Calibri" panose="020F0502020204030204" pitchFamily="34" charset="0"/>
                <a:cs typeface="Calibri" panose="020F0502020204030204" pitchFamily="34" charset="0"/>
              </a:rPr>
              <a:t> </a:t>
            </a:r>
            <a:r>
              <a:rPr lang="en-US" sz="1100" dirty="0">
                <a:solidFill>
                  <a:srgbClr val="333F48"/>
                </a:solidFill>
              </a:rPr>
              <a:t>VM600 rack.</a:t>
            </a:r>
            <a:endParaRPr lang="en-GB" sz="1100" dirty="0">
              <a:solidFill>
                <a:srgbClr val="333F48"/>
              </a:solidFill>
            </a:endParaRPr>
          </a:p>
          <a:p>
            <a:r>
              <a:rPr lang="en-US" sz="1100" dirty="0">
                <a:solidFill>
                  <a:srgbClr val="333F48"/>
                </a:solidFill>
              </a:rPr>
              <a:t>Change of </a:t>
            </a:r>
            <a:r>
              <a:rPr lang="en-GB" sz="1100" dirty="0">
                <a:solidFill>
                  <a:srgbClr val="333F48"/>
                </a:solidFill>
              </a:rPr>
              <a:t>MPC4</a:t>
            </a:r>
            <a:r>
              <a:rPr lang="en-GB" sz="1100" baseline="30000" dirty="0">
                <a:solidFill>
                  <a:srgbClr val="333F48"/>
                </a:solidFill>
              </a:rPr>
              <a:t>Mk2</a:t>
            </a:r>
            <a:r>
              <a:rPr lang="en-GB" sz="1100" dirty="0">
                <a:solidFill>
                  <a:srgbClr val="333F48"/>
                </a:solidFill>
              </a:rPr>
              <a:t> </a:t>
            </a:r>
            <a:r>
              <a:rPr lang="en-US" sz="1100" dirty="0">
                <a:solidFill>
                  <a:srgbClr val="333F48"/>
                </a:solidFill>
              </a:rPr>
              <a:t>machinery protection requires physical access to the VM600</a:t>
            </a:r>
            <a:r>
              <a:rPr lang="en-US" sz="1100" baseline="30000" dirty="0">
                <a:solidFill>
                  <a:srgbClr val="333F48"/>
                </a:solidFill>
              </a:rPr>
              <a:t>Mk2</a:t>
            </a:r>
            <a:r>
              <a:rPr lang="en-US" sz="1100" dirty="0">
                <a:solidFill>
                  <a:srgbClr val="333F48"/>
                </a:solidFill>
              </a:rPr>
              <a:t> rack =&gt; c</a:t>
            </a:r>
            <a:r>
              <a:rPr lang="en-GB" sz="1100" dirty="0" err="1">
                <a:solidFill>
                  <a:srgbClr val="333F48"/>
                </a:solidFill>
              </a:rPr>
              <a:t>ybersecure</a:t>
            </a:r>
            <a:r>
              <a:rPr lang="en-GB" sz="1100" dirty="0">
                <a:solidFill>
                  <a:srgbClr val="333F48"/>
                </a:solidFill>
              </a:rPr>
              <a:t> </a:t>
            </a:r>
          </a:p>
          <a:p>
            <a:pPr marL="0" indent="0">
              <a:buNone/>
            </a:pPr>
            <a:endParaRPr lang="en-GB" sz="1100" dirty="0">
              <a:solidFill>
                <a:srgbClr val="333F48"/>
              </a:solidFill>
            </a:endParaRPr>
          </a:p>
          <a:p>
            <a:endParaRPr lang="en-GB" sz="1100" dirty="0">
              <a:solidFill>
                <a:srgbClr val="333F48"/>
              </a:solidFill>
            </a:endParaRPr>
          </a:p>
        </p:txBody>
      </p:sp>
      <p:sp>
        <p:nvSpPr>
          <p:cNvPr id="35" name="Text Placeholder 5"/>
          <p:cNvSpPr txBox="1">
            <a:spLocks/>
          </p:cNvSpPr>
          <p:nvPr/>
        </p:nvSpPr>
        <p:spPr>
          <a:xfrm>
            <a:off x="350864" y="942206"/>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a:t>
            </a:r>
            <a:r>
              <a:rPr lang="en-US" sz="900" dirty="0">
                <a:latin typeface="Calibri" panose="020F0502020204030204" pitchFamily="34" charset="0"/>
                <a:cs typeface="Calibri" panose="020F0502020204030204" pitchFamily="34" charset="0"/>
              </a:rPr>
              <a:t> </a:t>
            </a:r>
            <a:r>
              <a:rPr lang="en-US" dirty="0"/>
              <a:t>VM600 machinery protection and condition monitoring solutions</a:t>
            </a:r>
            <a:endParaRPr lang="en-US" baseline="30000" dirty="0"/>
          </a:p>
        </p:txBody>
      </p:sp>
      <p:sp>
        <p:nvSpPr>
          <p:cNvPr id="8" name="Rectangle 7"/>
          <p:cNvSpPr/>
          <p:nvPr/>
        </p:nvSpPr>
        <p:spPr>
          <a:xfrm>
            <a:off x="4455771" y="1949169"/>
            <a:ext cx="3255438" cy="1692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36" name="Rectangle 35"/>
          <p:cNvSpPr/>
          <p:nvPr/>
        </p:nvSpPr>
        <p:spPr>
          <a:xfrm>
            <a:off x="6380248" y="1949169"/>
            <a:ext cx="314262" cy="1692182"/>
          </a:xfrm>
          <a:prstGeom prst="rect">
            <a:avLst/>
          </a:prstGeom>
          <a:solidFill>
            <a:schemeClr val="accent3"/>
          </a:solidFill>
          <a:ln>
            <a:noFill/>
          </a:ln>
        </p:spPr>
        <p:txBody>
          <a:bodyPr vert="vert270" wrap="square" lIns="0" tIns="34290" rIns="0" bIns="34290" numCol="1" anchor="ctr" anchorCtr="0" compatLnSpc="1">
            <a:prstTxWarp prst="textNoShape">
              <a:avLst/>
            </a:prstTxWarp>
          </a:bodyPr>
          <a:lstStyle/>
          <a:p>
            <a:r>
              <a:rPr lang="fr-CH" sz="1000" b="1" dirty="0">
                <a:solidFill>
                  <a:schemeClr val="bg1"/>
                </a:solidFill>
              </a:rPr>
              <a:t>  XMV16</a:t>
            </a:r>
          </a:p>
        </p:txBody>
      </p:sp>
      <p:sp>
        <p:nvSpPr>
          <p:cNvPr id="9" name="Rectangle 8"/>
          <p:cNvSpPr/>
          <p:nvPr/>
        </p:nvSpPr>
        <p:spPr>
          <a:xfrm>
            <a:off x="4826439" y="2534663"/>
            <a:ext cx="314262" cy="1106689"/>
          </a:xfrm>
          <a:prstGeom prst="rect">
            <a:avLst/>
          </a:prstGeom>
          <a:solidFill>
            <a:schemeClr val="tx2"/>
          </a:solidFill>
          <a:ln>
            <a:noFill/>
          </a:ln>
        </p:spPr>
        <p:txBody>
          <a:bodyPr vert="vert270" wrap="square" lIns="0" tIns="34290" rIns="0" bIns="34290" numCol="1" anchor="ctr" anchorCtr="0" compatLnSpc="1">
            <a:prstTxWarp prst="textNoShape">
              <a:avLst/>
            </a:prstTxWarp>
          </a:bodyPr>
          <a:lstStyle/>
          <a:p>
            <a:r>
              <a:rPr lang="fr-CH" sz="1000" b="1" dirty="0">
                <a:solidFill>
                  <a:schemeClr val="bg1"/>
                </a:solidFill>
              </a:rPr>
              <a:t>  MPC4</a:t>
            </a:r>
            <a:r>
              <a:rPr lang="fr-CH" sz="1000" b="1" baseline="30000" dirty="0">
                <a:solidFill>
                  <a:schemeClr val="bg1"/>
                </a:solidFill>
              </a:rPr>
              <a:t>Mk2</a:t>
            </a:r>
          </a:p>
        </p:txBody>
      </p:sp>
      <p:sp>
        <p:nvSpPr>
          <p:cNvPr id="10" name="Freeform 5"/>
          <p:cNvSpPr>
            <a:spLocks/>
          </p:cNvSpPr>
          <p:nvPr/>
        </p:nvSpPr>
        <p:spPr bwMode="auto">
          <a:xfrm>
            <a:off x="8681571" y="2089603"/>
            <a:ext cx="1149853" cy="1323551"/>
          </a:xfrm>
          <a:custGeom>
            <a:avLst/>
            <a:gdLst>
              <a:gd name="T0" fmla="*/ 801 w 801"/>
              <a:gd name="T1" fmla="*/ 234 h 922"/>
              <a:gd name="T2" fmla="*/ 409 w 801"/>
              <a:gd name="T3" fmla="*/ 0 h 922"/>
              <a:gd name="T4" fmla="*/ 1 w 801"/>
              <a:gd name="T5" fmla="*/ 232 h 922"/>
              <a:gd name="T6" fmla="*/ 0 w 801"/>
              <a:gd name="T7" fmla="*/ 688 h 922"/>
              <a:gd name="T8" fmla="*/ 391 w 801"/>
              <a:gd name="T9" fmla="*/ 922 h 922"/>
              <a:gd name="T10" fmla="*/ 800 w 801"/>
              <a:gd name="T11" fmla="*/ 690 h 922"/>
              <a:gd name="T12" fmla="*/ 801 w 801"/>
              <a:gd name="T13" fmla="*/ 234 h 922"/>
            </a:gdLst>
            <a:ahLst/>
            <a:cxnLst>
              <a:cxn ang="0">
                <a:pos x="T0" y="T1"/>
              </a:cxn>
              <a:cxn ang="0">
                <a:pos x="T2" y="T3"/>
              </a:cxn>
              <a:cxn ang="0">
                <a:pos x="T4" y="T5"/>
              </a:cxn>
              <a:cxn ang="0">
                <a:pos x="T6" y="T7"/>
              </a:cxn>
              <a:cxn ang="0">
                <a:pos x="T8" y="T9"/>
              </a:cxn>
              <a:cxn ang="0">
                <a:pos x="T10" y="T11"/>
              </a:cxn>
              <a:cxn ang="0">
                <a:pos x="T12" y="T13"/>
              </a:cxn>
            </a:cxnLst>
            <a:rect l="0" t="0" r="r" b="b"/>
            <a:pathLst>
              <a:path w="801" h="922">
                <a:moveTo>
                  <a:pt x="801" y="234"/>
                </a:moveTo>
                <a:lnTo>
                  <a:pt x="409" y="0"/>
                </a:lnTo>
                <a:lnTo>
                  <a:pt x="1" y="232"/>
                </a:lnTo>
                <a:lnTo>
                  <a:pt x="0" y="688"/>
                </a:lnTo>
                <a:lnTo>
                  <a:pt x="391" y="922"/>
                </a:lnTo>
                <a:lnTo>
                  <a:pt x="800" y="690"/>
                </a:lnTo>
                <a:lnTo>
                  <a:pt x="801" y="234"/>
                </a:lnTo>
                <a:close/>
              </a:path>
            </a:pathLst>
          </a:custGeom>
          <a:solidFill>
            <a:schemeClr val="accent3"/>
          </a:solidFill>
          <a:ln>
            <a:noFill/>
          </a:ln>
        </p:spPr>
        <p:txBody>
          <a:bodyPr vert="horz" wrap="square" lIns="0" tIns="34290" rIns="0" bIns="34290" numCol="1" anchor="ctr" anchorCtr="0" compatLnSpc="1">
            <a:prstTxWarp prst="textNoShape">
              <a:avLst/>
            </a:prstTxWarp>
          </a:bodyPr>
          <a:lstStyle/>
          <a:p>
            <a:pPr algn="ctr"/>
            <a:r>
              <a:rPr lang="en-GB" sz="1050" b="1" dirty="0" err="1">
                <a:solidFill>
                  <a:schemeClr val="bg1"/>
                </a:solidFill>
              </a:rPr>
              <a:t>VibroSight</a:t>
            </a:r>
            <a:r>
              <a:rPr lang="en-GB" sz="1050" b="1" baseline="30000" dirty="0">
                <a:solidFill>
                  <a:schemeClr val="bg1"/>
                </a:solidFill>
                <a:latin typeface="Calibri" panose="020F0502020204030204" pitchFamily="34" charset="0"/>
                <a:cs typeface="Calibri" panose="020F0502020204030204" pitchFamily="34" charset="0"/>
              </a:rPr>
              <a:t> </a:t>
            </a:r>
            <a:r>
              <a:rPr lang="en-GB" sz="1050" b="1" baseline="30000" dirty="0">
                <a:solidFill>
                  <a:schemeClr val="bg1"/>
                </a:solidFill>
              </a:rPr>
              <a:t>®</a:t>
            </a:r>
            <a:r>
              <a:rPr lang="en-GB" sz="1050" b="1" dirty="0">
                <a:solidFill>
                  <a:schemeClr val="bg1"/>
                </a:solidFill>
              </a:rPr>
              <a:t> </a:t>
            </a:r>
            <a:br>
              <a:rPr lang="en-GB" sz="1050" b="1" dirty="0">
                <a:solidFill>
                  <a:schemeClr val="bg1"/>
                </a:solidFill>
              </a:rPr>
            </a:br>
            <a:r>
              <a:rPr lang="en-GB" sz="1050" b="1" dirty="0">
                <a:solidFill>
                  <a:schemeClr val="bg1"/>
                </a:solidFill>
              </a:rPr>
              <a:t>condition monitoring software</a:t>
            </a:r>
          </a:p>
        </p:txBody>
      </p:sp>
      <p:sp>
        <p:nvSpPr>
          <p:cNvPr id="11" name="Rectangle 10"/>
          <p:cNvSpPr/>
          <p:nvPr/>
        </p:nvSpPr>
        <p:spPr>
          <a:xfrm>
            <a:off x="4826439" y="1949168"/>
            <a:ext cx="314262" cy="585493"/>
          </a:xfrm>
          <a:prstGeom prst="rect">
            <a:avLst/>
          </a:prstGeom>
          <a:solidFill>
            <a:schemeClr val="accent3"/>
          </a:solidFill>
          <a:ln>
            <a:noFill/>
          </a:ln>
        </p:spPr>
        <p:txBody>
          <a:bodyPr vert="vert270" wrap="square" lIns="0" tIns="34290" rIns="0" bIns="34290" numCol="1" anchor="ctr" anchorCtr="0" compatLnSpc="1">
            <a:prstTxWarp prst="textNoShape">
              <a:avLst/>
            </a:prstTxWarp>
          </a:bodyPr>
          <a:lstStyle/>
          <a:p>
            <a:pPr algn="ctr"/>
            <a:endParaRPr lang="fr-CH" sz="825" b="1" dirty="0">
              <a:solidFill>
                <a:schemeClr val="bg1"/>
              </a:solidFill>
            </a:endParaRPr>
          </a:p>
        </p:txBody>
      </p:sp>
      <p:sp>
        <p:nvSpPr>
          <p:cNvPr id="12" name="TextBox 11"/>
          <p:cNvSpPr txBox="1"/>
          <p:nvPr/>
        </p:nvSpPr>
        <p:spPr>
          <a:xfrm rot="16200000">
            <a:off x="3498976" y="2672148"/>
            <a:ext cx="1566378" cy="246221"/>
          </a:xfrm>
          <a:prstGeom prst="rect">
            <a:avLst/>
          </a:prstGeom>
          <a:noFill/>
        </p:spPr>
        <p:txBody>
          <a:bodyPr wrap="square" rtlCol="0">
            <a:spAutoFit/>
          </a:bodyPr>
          <a:lstStyle/>
          <a:p>
            <a:pPr algn="ctr"/>
            <a:r>
              <a:rPr lang="fr-CH" sz="1000" dirty="0"/>
              <a:t>VM600</a:t>
            </a:r>
            <a:r>
              <a:rPr lang="fr-CH" sz="825" dirty="0"/>
              <a:t> rack</a:t>
            </a:r>
          </a:p>
        </p:txBody>
      </p:sp>
      <p:grpSp>
        <p:nvGrpSpPr>
          <p:cNvPr id="13" name="Group 12"/>
          <p:cNvGrpSpPr/>
          <p:nvPr/>
        </p:nvGrpSpPr>
        <p:grpSpPr>
          <a:xfrm>
            <a:off x="5085590" y="1996848"/>
            <a:ext cx="1184211" cy="1065623"/>
            <a:chOff x="3765299" y="2944805"/>
            <a:chExt cx="1129251" cy="1016167"/>
          </a:xfrm>
        </p:grpSpPr>
        <p:sp>
          <p:nvSpPr>
            <p:cNvPr id="14" name="TextBox 13"/>
            <p:cNvSpPr txBox="1"/>
            <p:nvPr/>
          </p:nvSpPr>
          <p:spPr>
            <a:xfrm>
              <a:off x="3797103" y="3579431"/>
              <a:ext cx="1065643" cy="381541"/>
            </a:xfrm>
            <a:prstGeom prst="rect">
              <a:avLst/>
            </a:prstGeom>
            <a:noFill/>
          </p:spPr>
          <p:txBody>
            <a:bodyPr wrap="square" rtlCol="0">
              <a:spAutoFit/>
            </a:bodyPr>
            <a:lstStyle/>
            <a:p>
              <a:pPr algn="ctr"/>
              <a:r>
                <a:rPr lang="fr-CH" sz="1000" dirty="0" err="1"/>
                <a:t>Machinery</a:t>
              </a:r>
              <a:r>
                <a:rPr lang="fr-CH" sz="1000" dirty="0"/>
                <a:t> protection</a:t>
              </a:r>
            </a:p>
          </p:txBody>
        </p:sp>
        <p:sp>
          <p:nvSpPr>
            <p:cNvPr id="15" name="TextBox 14"/>
            <p:cNvSpPr txBox="1"/>
            <p:nvPr/>
          </p:nvSpPr>
          <p:spPr>
            <a:xfrm>
              <a:off x="3765299" y="2944805"/>
              <a:ext cx="1129251" cy="381541"/>
            </a:xfrm>
            <a:prstGeom prst="rect">
              <a:avLst/>
            </a:prstGeom>
            <a:noFill/>
          </p:spPr>
          <p:txBody>
            <a:bodyPr wrap="square" rtlCol="0">
              <a:spAutoFit/>
            </a:bodyPr>
            <a:lstStyle/>
            <a:p>
              <a:pPr algn="ctr"/>
              <a:r>
                <a:rPr lang="fr-CH" sz="1000" dirty="0"/>
                <a:t>Condition monitoring</a:t>
              </a:r>
            </a:p>
          </p:txBody>
        </p:sp>
      </p:grpSp>
      <p:cxnSp>
        <p:nvCxnSpPr>
          <p:cNvPr id="16" name="Elbow Connector 15"/>
          <p:cNvCxnSpPr>
            <a:stCxn id="20" idx="0"/>
            <a:endCxn id="10" idx="1"/>
          </p:cNvCxnSpPr>
          <p:nvPr/>
        </p:nvCxnSpPr>
        <p:spPr>
          <a:xfrm rot="16200000" flipH="1">
            <a:off x="7082724" y="-96372"/>
            <a:ext cx="81698" cy="4290250"/>
          </a:xfrm>
          <a:prstGeom prst="bentConnector4">
            <a:avLst>
              <a:gd name="adj1" fmla="val -279811"/>
              <a:gd name="adj2" fmla="val 99874"/>
            </a:avLst>
          </a:prstGeom>
          <a:ln w="31750">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55771" y="1524622"/>
            <a:ext cx="3255437" cy="246221"/>
          </a:xfrm>
          <a:prstGeom prst="rect">
            <a:avLst/>
          </a:prstGeom>
          <a:noFill/>
        </p:spPr>
        <p:txBody>
          <a:bodyPr wrap="square" rtlCol="0">
            <a:spAutoFit/>
          </a:bodyPr>
          <a:lstStyle/>
          <a:p>
            <a:pPr algn="ctr"/>
            <a:r>
              <a:rPr lang="fr-CH" sz="1000" dirty="0"/>
              <a:t>Ethernet communications </a:t>
            </a:r>
            <a:r>
              <a:rPr lang="fr-CH" sz="1000" dirty="0" err="1"/>
              <a:t>link</a:t>
            </a:r>
            <a:endParaRPr lang="fr-CH" sz="1000" dirty="0"/>
          </a:p>
        </p:txBody>
      </p:sp>
      <p:sp>
        <p:nvSpPr>
          <p:cNvPr id="18" name="Rectangle 17"/>
          <p:cNvSpPr/>
          <p:nvPr/>
        </p:nvSpPr>
        <p:spPr>
          <a:xfrm>
            <a:off x="4252173" y="4143112"/>
            <a:ext cx="1440330" cy="334587"/>
          </a:xfrm>
          <a:prstGeom prst="rect">
            <a:avLst/>
          </a:prstGeom>
          <a:solidFill>
            <a:schemeClr val="tx2"/>
          </a:solidFill>
          <a:ln>
            <a:noFill/>
          </a:ln>
        </p:spPr>
        <p:txBody>
          <a:bodyPr vert="horz" wrap="square" lIns="0" tIns="34290" rIns="0" bIns="34290" numCol="1" anchor="ctr" anchorCtr="0" compatLnSpc="1">
            <a:prstTxWarp prst="textNoShape">
              <a:avLst/>
            </a:prstTxWarp>
          </a:bodyPr>
          <a:lstStyle/>
          <a:p>
            <a:pPr algn="ctr"/>
            <a:r>
              <a:rPr lang="fr-CH" sz="1000" b="1" dirty="0" err="1">
                <a:solidFill>
                  <a:schemeClr val="bg1"/>
                </a:solidFill>
              </a:rPr>
              <a:t>Sensors</a:t>
            </a:r>
            <a:r>
              <a:rPr lang="fr-CH" sz="1000" b="1" dirty="0">
                <a:solidFill>
                  <a:schemeClr val="bg1"/>
                </a:solidFill>
              </a:rPr>
              <a:t> / </a:t>
            </a:r>
            <a:r>
              <a:rPr lang="fr-CH" sz="1000" b="1" dirty="0" err="1">
                <a:solidFill>
                  <a:schemeClr val="bg1"/>
                </a:solidFill>
              </a:rPr>
              <a:t>measurement</a:t>
            </a:r>
            <a:r>
              <a:rPr lang="fr-CH" sz="1000" b="1" dirty="0">
                <a:solidFill>
                  <a:schemeClr val="bg1"/>
                </a:solidFill>
              </a:rPr>
              <a:t> </a:t>
            </a:r>
            <a:r>
              <a:rPr lang="fr-CH" sz="1000" b="1" dirty="0" err="1">
                <a:solidFill>
                  <a:schemeClr val="bg1"/>
                </a:solidFill>
              </a:rPr>
              <a:t>chains</a:t>
            </a:r>
            <a:endParaRPr lang="fr-CH" sz="1000" b="1" dirty="0">
              <a:solidFill>
                <a:schemeClr val="bg1"/>
              </a:solidFill>
            </a:endParaRPr>
          </a:p>
        </p:txBody>
      </p:sp>
      <p:cxnSp>
        <p:nvCxnSpPr>
          <p:cNvPr id="19" name="Straight Connector 18"/>
          <p:cNvCxnSpPr>
            <a:stCxn id="18" idx="0"/>
          </p:cNvCxnSpPr>
          <p:nvPr/>
        </p:nvCxnSpPr>
        <p:spPr>
          <a:xfrm flipV="1">
            <a:off x="4972338" y="3641352"/>
            <a:ext cx="4951" cy="50176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07565" y="2007905"/>
            <a:ext cx="141766" cy="97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21" name="Freeform 5"/>
          <p:cNvSpPr>
            <a:spLocks/>
          </p:cNvSpPr>
          <p:nvPr/>
        </p:nvSpPr>
        <p:spPr bwMode="auto">
          <a:xfrm>
            <a:off x="2360576" y="2232178"/>
            <a:ext cx="1076957" cy="1239643"/>
          </a:xfrm>
          <a:custGeom>
            <a:avLst/>
            <a:gdLst>
              <a:gd name="T0" fmla="*/ 801 w 801"/>
              <a:gd name="T1" fmla="*/ 234 h 922"/>
              <a:gd name="T2" fmla="*/ 409 w 801"/>
              <a:gd name="T3" fmla="*/ 0 h 922"/>
              <a:gd name="T4" fmla="*/ 1 w 801"/>
              <a:gd name="T5" fmla="*/ 232 h 922"/>
              <a:gd name="T6" fmla="*/ 0 w 801"/>
              <a:gd name="T7" fmla="*/ 688 h 922"/>
              <a:gd name="T8" fmla="*/ 391 w 801"/>
              <a:gd name="T9" fmla="*/ 922 h 922"/>
              <a:gd name="T10" fmla="*/ 800 w 801"/>
              <a:gd name="T11" fmla="*/ 690 h 922"/>
              <a:gd name="T12" fmla="*/ 801 w 801"/>
              <a:gd name="T13" fmla="*/ 234 h 922"/>
            </a:gdLst>
            <a:ahLst/>
            <a:cxnLst>
              <a:cxn ang="0">
                <a:pos x="T0" y="T1"/>
              </a:cxn>
              <a:cxn ang="0">
                <a:pos x="T2" y="T3"/>
              </a:cxn>
              <a:cxn ang="0">
                <a:pos x="T4" y="T5"/>
              </a:cxn>
              <a:cxn ang="0">
                <a:pos x="T6" y="T7"/>
              </a:cxn>
              <a:cxn ang="0">
                <a:pos x="T8" y="T9"/>
              </a:cxn>
              <a:cxn ang="0">
                <a:pos x="T10" y="T11"/>
              </a:cxn>
              <a:cxn ang="0">
                <a:pos x="T12" y="T13"/>
              </a:cxn>
            </a:cxnLst>
            <a:rect l="0" t="0" r="r" b="b"/>
            <a:pathLst>
              <a:path w="801" h="922">
                <a:moveTo>
                  <a:pt x="801" y="234"/>
                </a:moveTo>
                <a:lnTo>
                  <a:pt x="409" y="0"/>
                </a:lnTo>
                <a:lnTo>
                  <a:pt x="1" y="232"/>
                </a:lnTo>
                <a:lnTo>
                  <a:pt x="0" y="688"/>
                </a:lnTo>
                <a:lnTo>
                  <a:pt x="391" y="922"/>
                </a:lnTo>
                <a:lnTo>
                  <a:pt x="800" y="690"/>
                </a:lnTo>
                <a:lnTo>
                  <a:pt x="801" y="234"/>
                </a:lnTo>
                <a:close/>
              </a:path>
            </a:pathLst>
          </a:custGeom>
          <a:solidFill>
            <a:schemeClr val="tx2"/>
          </a:solidFill>
          <a:ln>
            <a:noFill/>
          </a:ln>
        </p:spPr>
        <p:txBody>
          <a:bodyPr vert="horz" wrap="square" lIns="0" tIns="34290" rIns="0" bIns="34290" numCol="1" anchor="ctr" anchorCtr="0" compatLnSpc="1">
            <a:prstTxWarp prst="textNoShape">
              <a:avLst/>
            </a:prstTxWarp>
          </a:bodyPr>
          <a:lstStyle/>
          <a:p>
            <a:pPr algn="ctr"/>
            <a:r>
              <a:rPr lang="en-GB" sz="1050" b="1" dirty="0" err="1">
                <a:solidFill>
                  <a:schemeClr val="bg1"/>
                </a:solidFill>
              </a:rPr>
              <a:t>VibroSight</a:t>
            </a:r>
            <a:r>
              <a:rPr lang="en-GB" sz="1050" b="1" baseline="30000" dirty="0">
                <a:solidFill>
                  <a:schemeClr val="bg1"/>
                </a:solidFill>
                <a:latin typeface="Calibri" panose="020F0502020204030204" pitchFamily="34" charset="0"/>
                <a:cs typeface="Calibri" panose="020F0502020204030204" pitchFamily="34" charset="0"/>
              </a:rPr>
              <a:t> </a:t>
            </a:r>
            <a:r>
              <a:rPr lang="en-GB" sz="1050" b="1" baseline="30000" dirty="0">
                <a:solidFill>
                  <a:schemeClr val="bg1"/>
                </a:solidFill>
              </a:rPr>
              <a:t>®</a:t>
            </a:r>
            <a:r>
              <a:rPr lang="en-GB" sz="1050" b="1" dirty="0">
                <a:solidFill>
                  <a:schemeClr val="bg1"/>
                </a:solidFill>
              </a:rPr>
              <a:t> </a:t>
            </a:r>
            <a:br>
              <a:rPr lang="en-GB" sz="1050" b="1" dirty="0">
                <a:solidFill>
                  <a:schemeClr val="bg1"/>
                </a:solidFill>
              </a:rPr>
            </a:br>
            <a:r>
              <a:rPr lang="en-GB" sz="1050" b="1" dirty="0">
                <a:solidFill>
                  <a:schemeClr val="bg1"/>
                </a:solidFill>
              </a:rPr>
              <a:t>machinery protection software</a:t>
            </a:r>
          </a:p>
        </p:txBody>
      </p:sp>
      <p:cxnSp>
        <p:nvCxnSpPr>
          <p:cNvPr id="22" name="Elbow Connector 21"/>
          <p:cNvCxnSpPr>
            <a:stCxn id="21" idx="1"/>
            <a:endCxn id="20" idx="0"/>
          </p:cNvCxnSpPr>
          <p:nvPr/>
        </p:nvCxnSpPr>
        <p:spPr>
          <a:xfrm flipV="1">
            <a:off x="2910484" y="2007905"/>
            <a:ext cx="2067967" cy="224273"/>
          </a:xfrm>
          <a:prstGeom prst="bentConnector4">
            <a:avLst>
              <a:gd name="adj1" fmla="val 122"/>
              <a:gd name="adj2" fmla="val 206890"/>
            </a:avLst>
          </a:prstGeom>
          <a:ln w="31750">
            <a:prstDash val="sys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148189" y="3223931"/>
            <a:ext cx="1229016" cy="219754"/>
            <a:chOff x="3794514" y="4003731"/>
            <a:chExt cx="1171976" cy="209555"/>
          </a:xfrm>
        </p:grpSpPr>
        <p:cxnSp>
          <p:nvCxnSpPr>
            <p:cNvPr id="26" name="Straight Connector 25"/>
            <p:cNvCxnSpPr/>
            <p:nvPr/>
          </p:nvCxnSpPr>
          <p:spPr>
            <a:xfrm>
              <a:off x="3794514" y="4003731"/>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94514" y="4108509"/>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94514" y="4213286"/>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6466494" y="2015890"/>
            <a:ext cx="141766" cy="97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cxnSp>
        <p:nvCxnSpPr>
          <p:cNvPr id="30" name="Elbow Connector 29"/>
          <p:cNvCxnSpPr/>
          <p:nvPr/>
        </p:nvCxnSpPr>
        <p:spPr>
          <a:xfrm>
            <a:off x="4598931" y="2543682"/>
            <a:ext cx="1600460" cy="1380048"/>
          </a:xfrm>
          <a:prstGeom prst="bentConnector3">
            <a:avLst>
              <a:gd name="adj1" fmla="val 100761"/>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9" idx="0"/>
            <a:endCxn id="10" idx="1"/>
          </p:cNvCxnSpPr>
          <p:nvPr/>
        </p:nvCxnSpPr>
        <p:spPr>
          <a:xfrm rot="16200000" flipH="1">
            <a:off x="7866181" y="687086"/>
            <a:ext cx="73713" cy="2731321"/>
          </a:xfrm>
          <a:prstGeom prst="bentConnector4">
            <a:avLst>
              <a:gd name="adj1" fmla="val -310122"/>
              <a:gd name="adj2" fmla="val 100388"/>
            </a:avLst>
          </a:prstGeom>
          <a:ln w="31750">
            <a:prstDash val="soli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4769" y="2679167"/>
            <a:ext cx="239731" cy="239731"/>
          </a:xfrm>
          <a:prstGeom prst="rect">
            <a:avLst/>
          </a:prstGeom>
        </p:spPr>
      </p:pic>
      <p:sp>
        <p:nvSpPr>
          <p:cNvPr id="43" name="TextBox 42"/>
          <p:cNvSpPr txBox="1"/>
          <p:nvPr/>
        </p:nvSpPr>
        <p:spPr>
          <a:xfrm>
            <a:off x="7711209" y="1524622"/>
            <a:ext cx="1557490" cy="246221"/>
          </a:xfrm>
          <a:prstGeom prst="rect">
            <a:avLst/>
          </a:prstGeom>
          <a:noFill/>
        </p:spPr>
        <p:txBody>
          <a:bodyPr wrap="square" rtlCol="0">
            <a:spAutoFit/>
          </a:bodyPr>
          <a:lstStyle/>
          <a:p>
            <a:pPr algn="ctr"/>
            <a:r>
              <a:rPr lang="fr-CH" sz="1000" dirty="0"/>
              <a:t>(Permanent)</a:t>
            </a:r>
          </a:p>
        </p:txBody>
      </p:sp>
      <p:sp>
        <p:nvSpPr>
          <p:cNvPr id="44" name="TextBox 43"/>
          <p:cNvSpPr txBox="1"/>
          <p:nvPr/>
        </p:nvSpPr>
        <p:spPr>
          <a:xfrm>
            <a:off x="2910484" y="1524622"/>
            <a:ext cx="1557490" cy="246221"/>
          </a:xfrm>
          <a:prstGeom prst="rect">
            <a:avLst/>
          </a:prstGeom>
          <a:noFill/>
        </p:spPr>
        <p:txBody>
          <a:bodyPr wrap="square" rtlCol="0">
            <a:spAutoFit/>
          </a:bodyPr>
          <a:lstStyle/>
          <a:p>
            <a:pPr algn="ctr"/>
            <a:r>
              <a:rPr lang="fr-CH" sz="1000" dirty="0"/>
              <a:t>(</a:t>
            </a:r>
            <a:r>
              <a:rPr lang="fr-CH" sz="1000" dirty="0" err="1"/>
              <a:t>Temporary</a:t>
            </a:r>
            <a:r>
              <a:rPr lang="fr-CH" sz="1000" dirty="0"/>
              <a:t>)</a:t>
            </a:r>
          </a:p>
        </p:txBody>
      </p:sp>
      <p:sp>
        <p:nvSpPr>
          <p:cNvPr id="3" name="Footer Placeholder 2">
            <a:extLst>
              <a:ext uri="{FF2B5EF4-FFF2-40B4-BE49-F238E27FC236}">
                <a16:creationId xmlns:a16="http://schemas.microsoft.com/office/drawing/2014/main" id="{3D0DDC02-AAD3-406E-87D2-5BB26486E3ED}"/>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59342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64" y="385946"/>
            <a:ext cx="11172576" cy="382278"/>
          </a:xfrm>
        </p:spPr>
        <p:txBody>
          <a:bodyPr/>
          <a:lstStyle/>
          <a:p>
            <a:r>
              <a:rPr lang="en-US" dirty="0"/>
              <a:t>New approach with enhanced monitoring capabilities</a:t>
            </a:r>
            <a:endParaRPr lang="fr-CH" dirty="0"/>
          </a:p>
        </p:txBody>
      </p:sp>
      <p:sp>
        <p:nvSpPr>
          <p:cNvPr id="33" name="Date Placeholder 18"/>
          <p:cNvSpPr>
            <a:spLocks noGrp="1"/>
          </p:cNvSpPr>
          <p:nvPr>
            <p:ph type="dt" sz="half" idx="10"/>
          </p:nvPr>
        </p:nvSpPr>
        <p:spPr/>
        <p:txBody>
          <a:bodyPr/>
          <a:lstStyle/>
          <a:p>
            <a:fld id="{F6C5434A-67DA-4D20-A2AA-5BA8FA5CC027}" type="datetime1">
              <a:rPr lang="en-US" smtClean="0"/>
              <a:t>3/18/2022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pPr/>
              <a:t>12</a:t>
            </a:fld>
            <a:endParaRPr lang="en-GB"/>
          </a:p>
        </p:txBody>
      </p:sp>
      <p:sp>
        <p:nvSpPr>
          <p:cNvPr id="32" name="Content Placeholder 11"/>
          <p:cNvSpPr txBox="1">
            <a:spLocks/>
          </p:cNvSpPr>
          <p:nvPr/>
        </p:nvSpPr>
        <p:spPr>
          <a:xfrm>
            <a:off x="1083357" y="4881031"/>
            <a:ext cx="10603818" cy="1258844"/>
          </a:xfrm>
          <a:prstGeom prst="rect">
            <a:avLst/>
          </a:prstGeom>
        </p:spPr>
        <p:txBody>
          <a:bodyPr vert="horz" lIns="0" tIns="0" rIns="0" bIns="0" rtlCol="0">
            <a:norm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Bree Rg"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GB" sz="1100" dirty="0">
                <a:solidFill>
                  <a:srgbClr val="333F48"/>
                </a:solidFill>
              </a:rPr>
              <a:t>VM600</a:t>
            </a:r>
            <a:r>
              <a:rPr lang="en-GB" sz="1100" baseline="30000" dirty="0">
                <a:solidFill>
                  <a:srgbClr val="333F48"/>
                </a:solidFill>
              </a:rPr>
              <a:t>Mk2</a:t>
            </a:r>
            <a:r>
              <a:rPr lang="en-GB" sz="1100" dirty="0">
                <a:solidFill>
                  <a:srgbClr val="333F48"/>
                </a:solidFill>
              </a:rPr>
              <a:t>/</a:t>
            </a:r>
            <a:r>
              <a:rPr lang="en-GB" sz="500" dirty="0">
                <a:solidFill>
                  <a:srgbClr val="333F48"/>
                </a:solidFill>
                <a:latin typeface="Calibri" panose="020F0502020204030204" pitchFamily="34" charset="0"/>
                <a:cs typeface="Calibri" panose="020F0502020204030204" pitchFamily="34" charset="0"/>
              </a:rPr>
              <a:t> </a:t>
            </a:r>
            <a:r>
              <a:rPr lang="en-GB" sz="1100" dirty="0">
                <a:solidFill>
                  <a:srgbClr val="333F48"/>
                </a:solidFill>
              </a:rPr>
              <a:t>VM600 XMx16 + XIO16T modules support condition monitoring only (XMV16 for vibration, XMC16 for combustion)</a:t>
            </a:r>
          </a:p>
          <a:p>
            <a:r>
              <a:rPr lang="en-GB" sz="1100" dirty="0" err="1">
                <a:solidFill>
                  <a:srgbClr val="333F48"/>
                </a:solidFill>
              </a:rPr>
              <a:t>VibroSight</a:t>
            </a:r>
            <a:r>
              <a:rPr lang="en-GB" sz="1100" dirty="0">
                <a:solidFill>
                  <a:srgbClr val="333F48"/>
                </a:solidFill>
              </a:rPr>
              <a:t> Configurator to configure </a:t>
            </a:r>
            <a:r>
              <a:rPr lang="en-US" sz="1100" dirty="0">
                <a:solidFill>
                  <a:srgbClr val="333F48"/>
                </a:solidFill>
              </a:rPr>
              <a:t>XMx16 condition monitoring</a:t>
            </a:r>
          </a:p>
          <a:p>
            <a:r>
              <a:rPr lang="en-US" sz="1100" dirty="0">
                <a:solidFill>
                  <a:srgbClr val="333F48"/>
                </a:solidFill>
              </a:rPr>
              <a:t>Other </a:t>
            </a:r>
            <a:r>
              <a:rPr lang="en-US" sz="1100" dirty="0" err="1">
                <a:solidFill>
                  <a:srgbClr val="333F48"/>
                </a:solidFill>
              </a:rPr>
              <a:t>VibroSight</a:t>
            </a:r>
            <a:r>
              <a:rPr lang="en-US" sz="1100" dirty="0">
                <a:solidFill>
                  <a:srgbClr val="333F48"/>
                </a:solidFill>
              </a:rPr>
              <a:t> software modules are used for the operation and management of </a:t>
            </a:r>
            <a:r>
              <a:rPr lang="en-GB" sz="1100" dirty="0">
                <a:solidFill>
                  <a:srgbClr val="333F48"/>
                </a:solidFill>
              </a:rPr>
              <a:t>VM600</a:t>
            </a:r>
            <a:r>
              <a:rPr lang="en-GB" sz="1100" baseline="30000" dirty="0">
                <a:solidFill>
                  <a:srgbClr val="333F48"/>
                </a:solidFill>
              </a:rPr>
              <a:t>Mk2</a:t>
            </a:r>
            <a:r>
              <a:rPr lang="en-GB" sz="1100" dirty="0">
                <a:solidFill>
                  <a:srgbClr val="333F48"/>
                </a:solidFill>
              </a:rPr>
              <a:t>/</a:t>
            </a:r>
            <a:r>
              <a:rPr lang="en-GB" sz="500" dirty="0">
                <a:solidFill>
                  <a:srgbClr val="333F48"/>
                </a:solidFill>
                <a:latin typeface="Calibri" panose="020F0502020204030204" pitchFamily="34" charset="0"/>
                <a:cs typeface="Calibri" panose="020F0502020204030204" pitchFamily="34" charset="0"/>
              </a:rPr>
              <a:t> </a:t>
            </a:r>
            <a:r>
              <a:rPr lang="en-GB" sz="1100" dirty="0">
                <a:solidFill>
                  <a:srgbClr val="333F48"/>
                </a:solidFill>
              </a:rPr>
              <a:t>VM600 </a:t>
            </a:r>
            <a:r>
              <a:rPr lang="en-US" sz="1100" dirty="0">
                <a:solidFill>
                  <a:srgbClr val="333F48"/>
                </a:solidFill>
              </a:rPr>
              <a:t>modules/systems in the usual way. For example, VibroSight Vision for data display and analysis, </a:t>
            </a:r>
            <a:r>
              <a:rPr lang="en-US" sz="1100" dirty="0" err="1">
                <a:solidFill>
                  <a:srgbClr val="333F48"/>
                </a:solidFill>
              </a:rPr>
              <a:t>VibroSight</a:t>
            </a:r>
            <a:r>
              <a:rPr lang="en-US" sz="1100" dirty="0">
                <a:solidFill>
                  <a:srgbClr val="333F48"/>
                </a:solidFill>
              </a:rPr>
              <a:t> System Manager to configure hardware (IP addresses), update firmware, manage licensing, etc.</a:t>
            </a:r>
            <a:endParaRPr lang="en-GB" sz="1100" dirty="0">
              <a:solidFill>
                <a:srgbClr val="333F48"/>
              </a:solidFill>
            </a:endParaRPr>
          </a:p>
          <a:p>
            <a:pPr marL="0" indent="0">
              <a:buNone/>
            </a:pPr>
            <a:endParaRPr lang="en-GB" sz="1100" dirty="0">
              <a:solidFill>
                <a:srgbClr val="333F48"/>
              </a:solidFill>
            </a:endParaRPr>
          </a:p>
          <a:p>
            <a:endParaRPr lang="en-GB" sz="1100" dirty="0">
              <a:solidFill>
                <a:srgbClr val="333F48"/>
              </a:solidFill>
            </a:endParaRPr>
          </a:p>
        </p:txBody>
      </p:sp>
      <p:sp>
        <p:nvSpPr>
          <p:cNvPr id="35" name="Text Placeholder 5"/>
          <p:cNvSpPr txBox="1">
            <a:spLocks/>
          </p:cNvSpPr>
          <p:nvPr/>
        </p:nvSpPr>
        <p:spPr>
          <a:xfrm>
            <a:off x="350864" y="942206"/>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a:t>
            </a:r>
            <a:r>
              <a:rPr lang="en-US" sz="900" dirty="0">
                <a:latin typeface="Calibri" panose="020F0502020204030204" pitchFamily="34" charset="0"/>
                <a:cs typeface="Calibri" panose="020F0502020204030204" pitchFamily="34" charset="0"/>
              </a:rPr>
              <a:t> </a:t>
            </a:r>
            <a:r>
              <a:rPr lang="en-US" dirty="0"/>
              <a:t>VM600 machinery protection and condition monitoring solutions</a:t>
            </a:r>
            <a:endParaRPr lang="en-US" baseline="30000" dirty="0"/>
          </a:p>
        </p:txBody>
      </p:sp>
      <p:sp>
        <p:nvSpPr>
          <p:cNvPr id="8" name="Rectangle 7"/>
          <p:cNvSpPr/>
          <p:nvPr/>
        </p:nvSpPr>
        <p:spPr>
          <a:xfrm>
            <a:off x="4455771" y="1949169"/>
            <a:ext cx="3255438" cy="1692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36" name="Rectangle 35"/>
          <p:cNvSpPr/>
          <p:nvPr/>
        </p:nvSpPr>
        <p:spPr>
          <a:xfrm>
            <a:off x="6380248" y="1949169"/>
            <a:ext cx="314262" cy="1692182"/>
          </a:xfrm>
          <a:prstGeom prst="rect">
            <a:avLst/>
          </a:prstGeom>
          <a:solidFill>
            <a:schemeClr val="accent3"/>
          </a:solidFill>
          <a:ln>
            <a:noFill/>
          </a:ln>
        </p:spPr>
        <p:txBody>
          <a:bodyPr vert="vert270" wrap="square" lIns="0" tIns="34290" rIns="0" bIns="34290" numCol="1" anchor="ctr" anchorCtr="0" compatLnSpc="1">
            <a:prstTxWarp prst="textNoShape">
              <a:avLst/>
            </a:prstTxWarp>
          </a:bodyPr>
          <a:lstStyle/>
          <a:p>
            <a:r>
              <a:rPr lang="fr-CH" sz="1000" b="1" dirty="0">
                <a:solidFill>
                  <a:schemeClr val="bg1"/>
                </a:solidFill>
              </a:rPr>
              <a:t>  XMV16</a:t>
            </a:r>
          </a:p>
        </p:txBody>
      </p:sp>
      <p:sp>
        <p:nvSpPr>
          <p:cNvPr id="9" name="Rectangle 8"/>
          <p:cNvSpPr/>
          <p:nvPr/>
        </p:nvSpPr>
        <p:spPr>
          <a:xfrm>
            <a:off x="4826439" y="2534663"/>
            <a:ext cx="314262" cy="1106689"/>
          </a:xfrm>
          <a:prstGeom prst="rect">
            <a:avLst/>
          </a:prstGeom>
          <a:solidFill>
            <a:schemeClr val="tx2"/>
          </a:solidFill>
          <a:ln>
            <a:noFill/>
          </a:ln>
        </p:spPr>
        <p:txBody>
          <a:bodyPr vert="vert270" wrap="square" lIns="0" tIns="34290" rIns="0" bIns="34290" numCol="1" anchor="ctr" anchorCtr="0" compatLnSpc="1">
            <a:prstTxWarp prst="textNoShape">
              <a:avLst/>
            </a:prstTxWarp>
          </a:bodyPr>
          <a:lstStyle/>
          <a:p>
            <a:r>
              <a:rPr lang="fr-CH" sz="1000" b="1" dirty="0">
                <a:solidFill>
                  <a:schemeClr val="bg1"/>
                </a:solidFill>
              </a:rPr>
              <a:t>  MPC4</a:t>
            </a:r>
            <a:r>
              <a:rPr lang="fr-CH" sz="1000" b="1" baseline="30000" dirty="0">
                <a:solidFill>
                  <a:schemeClr val="bg1"/>
                </a:solidFill>
              </a:rPr>
              <a:t>Mk2</a:t>
            </a:r>
          </a:p>
        </p:txBody>
      </p:sp>
      <p:sp>
        <p:nvSpPr>
          <p:cNvPr id="10" name="Freeform 5"/>
          <p:cNvSpPr>
            <a:spLocks/>
          </p:cNvSpPr>
          <p:nvPr/>
        </p:nvSpPr>
        <p:spPr bwMode="auto">
          <a:xfrm>
            <a:off x="8681571" y="2089603"/>
            <a:ext cx="1149853" cy="1323551"/>
          </a:xfrm>
          <a:custGeom>
            <a:avLst/>
            <a:gdLst>
              <a:gd name="T0" fmla="*/ 801 w 801"/>
              <a:gd name="T1" fmla="*/ 234 h 922"/>
              <a:gd name="T2" fmla="*/ 409 w 801"/>
              <a:gd name="T3" fmla="*/ 0 h 922"/>
              <a:gd name="T4" fmla="*/ 1 w 801"/>
              <a:gd name="T5" fmla="*/ 232 h 922"/>
              <a:gd name="T6" fmla="*/ 0 w 801"/>
              <a:gd name="T7" fmla="*/ 688 h 922"/>
              <a:gd name="T8" fmla="*/ 391 w 801"/>
              <a:gd name="T9" fmla="*/ 922 h 922"/>
              <a:gd name="T10" fmla="*/ 800 w 801"/>
              <a:gd name="T11" fmla="*/ 690 h 922"/>
              <a:gd name="T12" fmla="*/ 801 w 801"/>
              <a:gd name="T13" fmla="*/ 234 h 922"/>
            </a:gdLst>
            <a:ahLst/>
            <a:cxnLst>
              <a:cxn ang="0">
                <a:pos x="T0" y="T1"/>
              </a:cxn>
              <a:cxn ang="0">
                <a:pos x="T2" y="T3"/>
              </a:cxn>
              <a:cxn ang="0">
                <a:pos x="T4" y="T5"/>
              </a:cxn>
              <a:cxn ang="0">
                <a:pos x="T6" y="T7"/>
              </a:cxn>
              <a:cxn ang="0">
                <a:pos x="T8" y="T9"/>
              </a:cxn>
              <a:cxn ang="0">
                <a:pos x="T10" y="T11"/>
              </a:cxn>
              <a:cxn ang="0">
                <a:pos x="T12" y="T13"/>
              </a:cxn>
            </a:cxnLst>
            <a:rect l="0" t="0" r="r" b="b"/>
            <a:pathLst>
              <a:path w="801" h="922">
                <a:moveTo>
                  <a:pt x="801" y="234"/>
                </a:moveTo>
                <a:lnTo>
                  <a:pt x="409" y="0"/>
                </a:lnTo>
                <a:lnTo>
                  <a:pt x="1" y="232"/>
                </a:lnTo>
                <a:lnTo>
                  <a:pt x="0" y="688"/>
                </a:lnTo>
                <a:lnTo>
                  <a:pt x="391" y="922"/>
                </a:lnTo>
                <a:lnTo>
                  <a:pt x="800" y="690"/>
                </a:lnTo>
                <a:lnTo>
                  <a:pt x="801" y="234"/>
                </a:lnTo>
                <a:close/>
              </a:path>
            </a:pathLst>
          </a:custGeom>
          <a:solidFill>
            <a:schemeClr val="accent3"/>
          </a:solidFill>
          <a:ln>
            <a:noFill/>
          </a:ln>
        </p:spPr>
        <p:txBody>
          <a:bodyPr vert="horz" wrap="square" lIns="0" tIns="34290" rIns="0" bIns="34290" numCol="1" anchor="ctr" anchorCtr="0" compatLnSpc="1">
            <a:prstTxWarp prst="textNoShape">
              <a:avLst/>
            </a:prstTxWarp>
          </a:bodyPr>
          <a:lstStyle/>
          <a:p>
            <a:pPr algn="ctr"/>
            <a:r>
              <a:rPr lang="en-GB" sz="1050" b="1" dirty="0" err="1">
                <a:solidFill>
                  <a:schemeClr val="bg1"/>
                </a:solidFill>
              </a:rPr>
              <a:t>VibroSight</a:t>
            </a:r>
            <a:r>
              <a:rPr lang="en-GB" sz="1050" b="1" baseline="30000" dirty="0">
                <a:solidFill>
                  <a:schemeClr val="bg1"/>
                </a:solidFill>
                <a:latin typeface="Calibri" panose="020F0502020204030204" pitchFamily="34" charset="0"/>
                <a:cs typeface="Calibri" panose="020F0502020204030204" pitchFamily="34" charset="0"/>
              </a:rPr>
              <a:t> </a:t>
            </a:r>
            <a:r>
              <a:rPr lang="en-GB" sz="1050" b="1" baseline="30000" dirty="0">
                <a:solidFill>
                  <a:schemeClr val="bg1"/>
                </a:solidFill>
              </a:rPr>
              <a:t>®</a:t>
            </a:r>
            <a:r>
              <a:rPr lang="en-GB" sz="1050" b="1" dirty="0">
                <a:solidFill>
                  <a:schemeClr val="bg1"/>
                </a:solidFill>
              </a:rPr>
              <a:t> </a:t>
            </a:r>
            <a:br>
              <a:rPr lang="en-GB" sz="1050" b="1" dirty="0">
                <a:solidFill>
                  <a:schemeClr val="bg1"/>
                </a:solidFill>
              </a:rPr>
            </a:br>
            <a:r>
              <a:rPr lang="en-GB" sz="1050" b="1" dirty="0">
                <a:solidFill>
                  <a:schemeClr val="bg1"/>
                </a:solidFill>
              </a:rPr>
              <a:t>condition monitoring software</a:t>
            </a:r>
          </a:p>
        </p:txBody>
      </p:sp>
      <p:sp>
        <p:nvSpPr>
          <p:cNvPr id="11" name="Rectangle 10"/>
          <p:cNvSpPr/>
          <p:nvPr/>
        </p:nvSpPr>
        <p:spPr>
          <a:xfrm>
            <a:off x="4826439" y="1949168"/>
            <a:ext cx="314262" cy="585493"/>
          </a:xfrm>
          <a:prstGeom prst="rect">
            <a:avLst/>
          </a:prstGeom>
          <a:solidFill>
            <a:schemeClr val="accent3"/>
          </a:solidFill>
          <a:ln>
            <a:noFill/>
          </a:ln>
        </p:spPr>
        <p:txBody>
          <a:bodyPr vert="vert270" wrap="square" lIns="0" tIns="34290" rIns="0" bIns="34290" numCol="1" anchor="ctr" anchorCtr="0" compatLnSpc="1">
            <a:prstTxWarp prst="textNoShape">
              <a:avLst/>
            </a:prstTxWarp>
          </a:bodyPr>
          <a:lstStyle/>
          <a:p>
            <a:pPr algn="ctr"/>
            <a:endParaRPr lang="fr-CH" sz="825" b="1" dirty="0">
              <a:solidFill>
                <a:schemeClr val="bg1"/>
              </a:solidFill>
            </a:endParaRPr>
          </a:p>
        </p:txBody>
      </p:sp>
      <p:sp>
        <p:nvSpPr>
          <p:cNvPr id="12" name="TextBox 11"/>
          <p:cNvSpPr txBox="1"/>
          <p:nvPr/>
        </p:nvSpPr>
        <p:spPr>
          <a:xfrm rot="16200000">
            <a:off x="3498976" y="2672148"/>
            <a:ext cx="1566378" cy="246221"/>
          </a:xfrm>
          <a:prstGeom prst="rect">
            <a:avLst/>
          </a:prstGeom>
          <a:noFill/>
        </p:spPr>
        <p:txBody>
          <a:bodyPr wrap="square" rtlCol="0">
            <a:spAutoFit/>
          </a:bodyPr>
          <a:lstStyle/>
          <a:p>
            <a:pPr algn="ctr"/>
            <a:r>
              <a:rPr lang="fr-CH" sz="1000" dirty="0"/>
              <a:t>VM600</a:t>
            </a:r>
            <a:r>
              <a:rPr lang="fr-CH" sz="825" dirty="0"/>
              <a:t> rack</a:t>
            </a:r>
          </a:p>
        </p:txBody>
      </p:sp>
      <p:grpSp>
        <p:nvGrpSpPr>
          <p:cNvPr id="13" name="Group 12"/>
          <p:cNvGrpSpPr/>
          <p:nvPr/>
        </p:nvGrpSpPr>
        <p:grpSpPr>
          <a:xfrm>
            <a:off x="5085590" y="1996848"/>
            <a:ext cx="1184211" cy="1065623"/>
            <a:chOff x="3765299" y="2944805"/>
            <a:chExt cx="1129251" cy="1016167"/>
          </a:xfrm>
        </p:grpSpPr>
        <p:sp>
          <p:nvSpPr>
            <p:cNvPr id="14" name="TextBox 13"/>
            <p:cNvSpPr txBox="1"/>
            <p:nvPr/>
          </p:nvSpPr>
          <p:spPr>
            <a:xfrm>
              <a:off x="3797103" y="3579431"/>
              <a:ext cx="1065643" cy="381541"/>
            </a:xfrm>
            <a:prstGeom prst="rect">
              <a:avLst/>
            </a:prstGeom>
            <a:noFill/>
          </p:spPr>
          <p:txBody>
            <a:bodyPr wrap="square" rtlCol="0">
              <a:spAutoFit/>
            </a:bodyPr>
            <a:lstStyle/>
            <a:p>
              <a:pPr algn="ctr"/>
              <a:r>
                <a:rPr lang="fr-CH" sz="1000" dirty="0" err="1"/>
                <a:t>Machinery</a:t>
              </a:r>
              <a:r>
                <a:rPr lang="fr-CH" sz="1000" dirty="0"/>
                <a:t> protection</a:t>
              </a:r>
            </a:p>
          </p:txBody>
        </p:sp>
        <p:sp>
          <p:nvSpPr>
            <p:cNvPr id="15" name="TextBox 14"/>
            <p:cNvSpPr txBox="1"/>
            <p:nvPr/>
          </p:nvSpPr>
          <p:spPr>
            <a:xfrm>
              <a:off x="3765299" y="2944805"/>
              <a:ext cx="1129251" cy="381541"/>
            </a:xfrm>
            <a:prstGeom prst="rect">
              <a:avLst/>
            </a:prstGeom>
            <a:noFill/>
          </p:spPr>
          <p:txBody>
            <a:bodyPr wrap="square" rtlCol="0">
              <a:spAutoFit/>
            </a:bodyPr>
            <a:lstStyle/>
            <a:p>
              <a:pPr algn="ctr"/>
              <a:r>
                <a:rPr lang="fr-CH" sz="1000" dirty="0"/>
                <a:t>Condition monitoring</a:t>
              </a:r>
            </a:p>
          </p:txBody>
        </p:sp>
      </p:grpSp>
      <p:cxnSp>
        <p:nvCxnSpPr>
          <p:cNvPr id="16" name="Elbow Connector 15"/>
          <p:cNvCxnSpPr>
            <a:stCxn id="20" idx="0"/>
            <a:endCxn id="10" idx="1"/>
          </p:cNvCxnSpPr>
          <p:nvPr/>
        </p:nvCxnSpPr>
        <p:spPr>
          <a:xfrm rot="16200000" flipH="1">
            <a:off x="7082724" y="-96372"/>
            <a:ext cx="81698" cy="4290250"/>
          </a:xfrm>
          <a:prstGeom prst="bentConnector4">
            <a:avLst>
              <a:gd name="adj1" fmla="val -279811"/>
              <a:gd name="adj2" fmla="val 99874"/>
            </a:avLst>
          </a:prstGeom>
          <a:ln w="31750">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55771" y="1524622"/>
            <a:ext cx="3255438" cy="246221"/>
          </a:xfrm>
          <a:prstGeom prst="rect">
            <a:avLst/>
          </a:prstGeom>
          <a:noFill/>
        </p:spPr>
        <p:txBody>
          <a:bodyPr wrap="square" rtlCol="0">
            <a:spAutoFit/>
          </a:bodyPr>
          <a:lstStyle/>
          <a:p>
            <a:pPr algn="ctr"/>
            <a:r>
              <a:rPr lang="fr-CH" sz="1000" dirty="0"/>
              <a:t>Permanent Ethernet communications </a:t>
            </a:r>
            <a:r>
              <a:rPr lang="fr-CH" sz="1000" dirty="0" err="1"/>
              <a:t>link</a:t>
            </a:r>
            <a:endParaRPr lang="fr-CH" sz="1000" dirty="0"/>
          </a:p>
        </p:txBody>
      </p:sp>
      <p:sp>
        <p:nvSpPr>
          <p:cNvPr id="18" name="Rectangle 17"/>
          <p:cNvSpPr/>
          <p:nvPr/>
        </p:nvSpPr>
        <p:spPr>
          <a:xfrm>
            <a:off x="4252173" y="4143112"/>
            <a:ext cx="1440330" cy="334587"/>
          </a:xfrm>
          <a:prstGeom prst="rect">
            <a:avLst/>
          </a:prstGeom>
          <a:solidFill>
            <a:schemeClr val="tx2"/>
          </a:solidFill>
          <a:ln>
            <a:noFill/>
          </a:ln>
        </p:spPr>
        <p:txBody>
          <a:bodyPr vert="horz" wrap="square" lIns="0" tIns="34290" rIns="0" bIns="34290" numCol="1" anchor="ctr" anchorCtr="0" compatLnSpc="1">
            <a:prstTxWarp prst="textNoShape">
              <a:avLst/>
            </a:prstTxWarp>
          </a:bodyPr>
          <a:lstStyle/>
          <a:p>
            <a:pPr algn="ctr"/>
            <a:r>
              <a:rPr lang="fr-CH" sz="1000" b="1" dirty="0" err="1">
                <a:solidFill>
                  <a:schemeClr val="bg1"/>
                </a:solidFill>
              </a:rPr>
              <a:t>Sensors</a:t>
            </a:r>
            <a:r>
              <a:rPr lang="fr-CH" sz="1000" b="1" dirty="0">
                <a:solidFill>
                  <a:schemeClr val="bg1"/>
                </a:solidFill>
              </a:rPr>
              <a:t> / </a:t>
            </a:r>
            <a:r>
              <a:rPr lang="fr-CH" sz="1000" b="1" dirty="0" err="1">
                <a:solidFill>
                  <a:schemeClr val="bg1"/>
                </a:solidFill>
              </a:rPr>
              <a:t>measurement</a:t>
            </a:r>
            <a:r>
              <a:rPr lang="fr-CH" sz="1000" b="1" dirty="0">
                <a:solidFill>
                  <a:schemeClr val="bg1"/>
                </a:solidFill>
              </a:rPr>
              <a:t> </a:t>
            </a:r>
            <a:r>
              <a:rPr lang="fr-CH" sz="1000" b="1" dirty="0" err="1">
                <a:solidFill>
                  <a:schemeClr val="bg1"/>
                </a:solidFill>
              </a:rPr>
              <a:t>chains</a:t>
            </a:r>
            <a:endParaRPr lang="fr-CH" sz="1000" b="1" dirty="0">
              <a:solidFill>
                <a:schemeClr val="bg1"/>
              </a:solidFill>
            </a:endParaRPr>
          </a:p>
        </p:txBody>
      </p:sp>
      <p:cxnSp>
        <p:nvCxnSpPr>
          <p:cNvPr id="19" name="Straight Connector 18"/>
          <p:cNvCxnSpPr>
            <a:stCxn id="18" idx="0"/>
          </p:cNvCxnSpPr>
          <p:nvPr/>
        </p:nvCxnSpPr>
        <p:spPr>
          <a:xfrm flipV="1">
            <a:off x="4972338" y="3641352"/>
            <a:ext cx="4951" cy="50176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07565" y="2007905"/>
            <a:ext cx="141766" cy="97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21" name="Freeform 5"/>
          <p:cNvSpPr>
            <a:spLocks/>
          </p:cNvSpPr>
          <p:nvPr/>
        </p:nvSpPr>
        <p:spPr bwMode="auto">
          <a:xfrm>
            <a:off x="2360576" y="2232178"/>
            <a:ext cx="1076957" cy="1239643"/>
          </a:xfrm>
          <a:custGeom>
            <a:avLst/>
            <a:gdLst>
              <a:gd name="T0" fmla="*/ 801 w 801"/>
              <a:gd name="T1" fmla="*/ 234 h 922"/>
              <a:gd name="T2" fmla="*/ 409 w 801"/>
              <a:gd name="T3" fmla="*/ 0 h 922"/>
              <a:gd name="T4" fmla="*/ 1 w 801"/>
              <a:gd name="T5" fmla="*/ 232 h 922"/>
              <a:gd name="T6" fmla="*/ 0 w 801"/>
              <a:gd name="T7" fmla="*/ 688 h 922"/>
              <a:gd name="T8" fmla="*/ 391 w 801"/>
              <a:gd name="T9" fmla="*/ 922 h 922"/>
              <a:gd name="T10" fmla="*/ 800 w 801"/>
              <a:gd name="T11" fmla="*/ 690 h 922"/>
              <a:gd name="T12" fmla="*/ 801 w 801"/>
              <a:gd name="T13" fmla="*/ 234 h 922"/>
            </a:gdLst>
            <a:ahLst/>
            <a:cxnLst>
              <a:cxn ang="0">
                <a:pos x="T0" y="T1"/>
              </a:cxn>
              <a:cxn ang="0">
                <a:pos x="T2" y="T3"/>
              </a:cxn>
              <a:cxn ang="0">
                <a:pos x="T4" y="T5"/>
              </a:cxn>
              <a:cxn ang="0">
                <a:pos x="T6" y="T7"/>
              </a:cxn>
              <a:cxn ang="0">
                <a:pos x="T8" y="T9"/>
              </a:cxn>
              <a:cxn ang="0">
                <a:pos x="T10" y="T11"/>
              </a:cxn>
              <a:cxn ang="0">
                <a:pos x="T12" y="T13"/>
              </a:cxn>
            </a:cxnLst>
            <a:rect l="0" t="0" r="r" b="b"/>
            <a:pathLst>
              <a:path w="801" h="922">
                <a:moveTo>
                  <a:pt x="801" y="234"/>
                </a:moveTo>
                <a:lnTo>
                  <a:pt x="409" y="0"/>
                </a:lnTo>
                <a:lnTo>
                  <a:pt x="1" y="232"/>
                </a:lnTo>
                <a:lnTo>
                  <a:pt x="0" y="688"/>
                </a:lnTo>
                <a:lnTo>
                  <a:pt x="391" y="922"/>
                </a:lnTo>
                <a:lnTo>
                  <a:pt x="800" y="690"/>
                </a:lnTo>
                <a:lnTo>
                  <a:pt x="801" y="234"/>
                </a:lnTo>
                <a:close/>
              </a:path>
            </a:pathLst>
          </a:custGeom>
          <a:solidFill>
            <a:schemeClr val="tx2"/>
          </a:solidFill>
          <a:ln>
            <a:noFill/>
          </a:ln>
        </p:spPr>
        <p:txBody>
          <a:bodyPr vert="horz" wrap="square" lIns="0" tIns="34290" rIns="0" bIns="34290" numCol="1" anchor="ctr" anchorCtr="0" compatLnSpc="1">
            <a:prstTxWarp prst="textNoShape">
              <a:avLst/>
            </a:prstTxWarp>
          </a:bodyPr>
          <a:lstStyle/>
          <a:p>
            <a:pPr algn="ctr"/>
            <a:r>
              <a:rPr lang="en-GB" sz="1050" b="1" dirty="0" err="1">
                <a:solidFill>
                  <a:schemeClr val="bg1"/>
                </a:solidFill>
              </a:rPr>
              <a:t>VibroSight</a:t>
            </a:r>
            <a:r>
              <a:rPr lang="en-GB" sz="1050" b="1" baseline="30000" dirty="0">
                <a:solidFill>
                  <a:schemeClr val="bg1"/>
                </a:solidFill>
                <a:latin typeface="Calibri" panose="020F0502020204030204" pitchFamily="34" charset="0"/>
                <a:cs typeface="Calibri" panose="020F0502020204030204" pitchFamily="34" charset="0"/>
              </a:rPr>
              <a:t> </a:t>
            </a:r>
            <a:r>
              <a:rPr lang="en-GB" sz="1050" b="1" baseline="30000" dirty="0">
                <a:solidFill>
                  <a:schemeClr val="bg1"/>
                </a:solidFill>
              </a:rPr>
              <a:t>®</a:t>
            </a:r>
            <a:r>
              <a:rPr lang="en-GB" sz="1050" b="1" dirty="0">
                <a:solidFill>
                  <a:schemeClr val="bg1"/>
                </a:solidFill>
              </a:rPr>
              <a:t> </a:t>
            </a:r>
            <a:br>
              <a:rPr lang="en-GB" sz="1050" b="1" dirty="0">
                <a:solidFill>
                  <a:schemeClr val="bg1"/>
                </a:solidFill>
              </a:rPr>
            </a:br>
            <a:r>
              <a:rPr lang="en-GB" sz="1050" b="1" dirty="0">
                <a:solidFill>
                  <a:schemeClr val="bg1"/>
                </a:solidFill>
              </a:rPr>
              <a:t>machinery protection software</a:t>
            </a:r>
          </a:p>
        </p:txBody>
      </p:sp>
      <p:cxnSp>
        <p:nvCxnSpPr>
          <p:cNvPr id="22" name="Elbow Connector 21"/>
          <p:cNvCxnSpPr>
            <a:stCxn id="21" idx="1"/>
            <a:endCxn id="20" idx="0"/>
          </p:cNvCxnSpPr>
          <p:nvPr/>
        </p:nvCxnSpPr>
        <p:spPr>
          <a:xfrm flipV="1">
            <a:off x="2910484" y="2007905"/>
            <a:ext cx="2067967" cy="224273"/>
          </a:xfrm>
          <a:prstGeom prst="bentConnector4">
            <a:avLst>
              <a:gd name="adj1" fmla="val 122"/>
              <a:gd name="adj2" fmla="val 206890"/>
            </a:avLst>
          </a:prstGeom>
          <a:ln w="31750">
            <a:prstDash val="sys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148189" y="3223931"/>
            <a:ext cx="1229016" cy="219754"/>
            <a:chOff x="3794514" y="4003731"/>
            <a:chExt cx="1171976" cy="209555"/>
          </a:xfrm>
        </p:grpSpPr>
        <p:cxnSp>
          <p:nvCxnSpPr>
            <p:cNvPr id="26" name="Straight Connector 25"/>
            <p:cNvCxnSpPr/>
            <p:nvPr/>
          </p:nvCxnSpPr>
          <p:spPr>
            <a:xfrm>
              <a:off x="3794514" y="4003731"/>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94514" y="4108509"/>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94514" y="4213286"/>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6466494" y="2015890"/>
            <a:ext cx="141766" cy="97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cxnSp>
        <p:nvCxnSpPr>
          <p:cNvPr id="30" name="Elbow Connector 29"/>
          <p:cNvCxnSpPr/>
          <p:nvPr/>
        </p:nvCxnSpPr>
        <p:spPr>
          <a:xfrm>
            <a:off x="4598931" y="2543682"/>
            <a:ext cx="1600460" cy="1380048"/>
          </a:xfrm>
          <a:prstGeom prst="bentConnector3">
            <a:avLst>
              <a:gd name="adj1" fmla="val 100761"/>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9" idx="0"/>
            <a:endCxn id="10" idx="1"/>
          </p:cNvCxnSpPr>
          <p:nvPr/>
        </p:nvCxnSpPr>
        <p:spPr>
          <a:xfrm rot="16200000" flipH="1">
            <a:off x="7866181" y="687086"/>
            <a:ext cx="73713" cy="2731321"/>
          </a:xfrm>
          <a:prstGeom prst="bentConnector4">
            <a:avLst>
              <a:gd name="adj1" fmla="val -310122"/>
              <a:gd name="adj2" fmla="val 100388"/>
            </a:avLst>
          </a:prstGeom>
          <a:ln w="31750">
            <a:prstDash val="soli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4769" y="2679167"/>
            <a:ext cx="239731" cy="239731"/>
          </a:xfrm>
          <a:prstGeom prst="rect">
            <a:avLst/>
          </a:prstGeom>
        </p:spPr>
      </p:pic>
      <p:sp>
        <p:nvSpPr>
          <p:cNvPr id="3" name="Footer Placeholder 2">
            <a:extLst>
              <a:ext uri="{FF2B5EF4-FFF2-40B4-BE49-F238E27FC236}">
                <a16:creationId xmlns:a16="http://schemas.microsoft.com/office/drawing/2014/main" id="{37671450-A23A-4751-9269-32BAEB7808B6}"/>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39896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392309"/>
          </a:xfrm>
        </p:spPr>
        <p:txBody>
          <a:bodyPr>
            <a:normAutofit/>
          </a:bodyPr>
          <a:lstStyle/>
          <a:p>
            <a:r>
              <a:rPr lang="fr-CH" dirty="0"/>
              <a:t>VM600</a:t>
            </a:r>
            <a:r>
              <a:rPr lang="fr-CH" baseline="30000" dirty="0"/>
              <a:t>Mk2</a:t>
            </a:r>
            <a:r>
              <a:rPr lang="fr-CH" dirty="0"/>
              <a:t> MPC4</a:t>
            </a:r>
            <a:r>
              <a:rPr lang="fr-CH" baseline="30000" dirty="0"/>
              <a:t>Mk2 </a:t>
            </a:r>
            <a:r>
              <a:rPr lang="fr-CH" dirty="0" err="1"/>
              <a:t>comparison</a:t>
            </a:r>
            <a:r>
              <a:rPr lang="fr-CH" dirty="0"/>
              <a:t> </a:t>
            </a:r>
            <a:r>
              <a:rPr lang="fr-CH" dirty="0" err="1"/>
              <a:t>against</a:t>
            </a:r>
            <a:r>
              <a:rPr lang="fr-CH" dirty="0"/>
              <a:t> MPC4 (Mk1)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71877299"/>
              </p:ext>
            </p:extLst>
          </p:nvPr>
        </p:nvGraphicFramePr>
        <p:xfrm>
          <a:off x="777318" y="1333302"/>
          <a:ext cx="6235200" cy="4740240"/>
        </p:xfrm>
        <a:graphic>
          <a:graphicData uri="http://schemas.openxmlformats.org/drawingml/2006/table">
            <a:tbl>
              <a:tblPr firstRow="1" bandRow="1">
                <a:tableStyleId>{21E4AEA4-8DFA-4A89-87EB-49C32662AFE0}</a:tableStyleId>
              </a:tblPr>
              <a:tblGrid>
                <a:gridCol w="3117600">
                  <a:extLst>
                    <a:ext uri="{9D8B030D-6E8A-4147-A177-3AD203B41FA5}">
                      <a16:colId xmlns:a16="http://schemas.microsoft.com/office/drawing/2014/main" val="20000"/>
                    </a:ext>
                  </a:extLst>
                </a:gridCol>
                <a:gridCol w="1558800">
                  <a:extLst>
                    <a:ext uri="{9D8B030D-6E8A-4147-A177-3AD203B41FA5}">
                      <a16:colId xmlns:a16="http://schemas.microsoft.com/office/drawing/2014/main" val="20001"/>
                    </a:ext>
                  </a:extLst>
                </a:gridCol>
                <a:gridCol w="1558800">
                  <a:extLst>
                    <a:ext uri="{9D8B030D-6E8A-4147-A177-3AD203B41FA5}">
                      <a16:colId xmlns:a16="http://schemas.microsoft.com/office/drawing/2014/main" val="20002"/>
                    </a:ext>
                  </a:extLst>
                </a:gridCol>
              </a:tblGrid>
              <a:tr h="335528">
                <a:tc>
                  <a:txBody>
                    <a:bodyPr/>
                    <a:lstStyle/>
                    <a:p>
                      <a:r>
                        <a:rPr lang="en-US" sz="1400" dirty="0"/>
                        <a:t>Feature</a:t>
                      </a:r>
                      <a:r>
                        <a:rPr lang="en-US" sz="1400" baseline="0" dirty="0"/>
                        <a:t> / specification</a:t>
                      </a:r>
                      <a:endParaRPr lang="en-US" sz="1400" dirty="0"/>
                    </a:p>
                  </a:txBody>
                  <a:tcPr anchor="ctr"/>
                </a:tc>
                <a:tc>
                  <a:txBody>
                    <a:bodyPr/>
                    <a:lstStyle/>
                    <a:p>
                      <a:pPr algn="ctr"/>
                      <a:r>
                        <a:rPr lang="en-US" sz="1400" dirty="0"/>
                        <a:t>VM600</a:t>
                      </a:r>
                      <a:r>
                        <a:rPr lang="en-US" sz="1400" baseline="30000" dirty="0"/>
                        <a:t>Mk2</a:t>
                      </a:r>
                      <a:br>
                        <a:rPr lang="en-US" sz="1400" baseline="0" dirty="0"/>
                      </a:br>
                      <a:r>
                        <a:rPr lang="en-US" sz="1400" dirty="0"/>
                        <a:t>MPC4</a:t>
                      </a:r>
                      <a:r>
                        <a:rPr lang="en-US" sz="1400" baseline="30000" dirty="0"/>
                        <a:t>Mk2</a:t>
                      </a:r>
                    </a:p>
                  </a:txBody>
                  <a:tcPr anchor="ctr"/>
                </a:tc>
                <a:tc>
                  <a:txBody>
                    <a:bodyPr/>
                    <a:lstStyle/>
                    <a:p>
                      <a:pPr algn="ctr"/>
                      <a:r>
                        <a:rPr lang="en-US" sz="1400" dirty="0"/>
                        <a:t>VM600</a:t>
                      </a:r>
                      <a:br>
                        <a:rPr lang="en-US" sz="1400" dirty="0"/>
                      </a:br>
                      <a:r>
                        <a:rPr lang="en-US" sz="1400" dirty="0"/>
                        <a:t>MPC4</a:t>
                      </a:r>
                    </a:p>
                  </a:txBody>
                  <a:tcPr anchor="ctr"/>
                </a:tc>
                <a:extLst>
                  <a:ext uri="{0D108BD9-81ED-4DB2-BD59-A6C34878D82A}">
                    <a16:rowId xmlns:a16="http://schemas.microsoft.com/office/drawing/2014/main" val="10000"/>
                  </a:ext>
                </a:extLst>
              </a:tr>
              <a:tr h="335528">
                <a:tc>
                  <a:txBody>
                    <a:bodyPr/>
                    <a:lstStyle/>
                    <a:p>
                      <a:r>
                        <a:rPr lang="en-US" sz="1200" dirty="0"/>
                        <a:t>Analog to digital converter (ADC)</a:t>
                      </a:r>
                      <a:r>
                        <a:rPr lang="en-US" sz="1200" baseline="0" dirty="0"/>
                        <a:t> </a:t>
                      </a:r>
                      <a:r>
                        <a:rPr lang="en-US" sz="1200" dirty="0"/>
                        <a:t>resolution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24 bit</a:t>
                      </a:r>
                    </a:p>
                  </a:txBody>
                  <a:tcPr anchor="ctr"/>
                </a:tc>
                <a:tc>
                  <a:txBody>
                    <a:bodyPr/>
                    <a:lstStyle/>
                    <a:p>
                      <a:pPr algn="ctr"/>
                      <a:r>
                        <a:rPr lang="en-US" sz="1200" dirty="0"/>
                        <a:t>12 bit</a:t>
                      </a:r>
                    </a:p>
                  </a:txBody>
                  <a:tcPr anchor="ctr"/>
                </a:tc>
                <a:extLst>
                  <a:ext uri="{0D108BD9-81ED-4DB2-BD59-A6C34878D82A}">
                    <a16:rowId xmlns:a16="http://schemas.microsoft.com/office/drawing/2014/main" val="10001"/>
                  </a:ext>
                </a:extLst>
              </a:tr>
              <a:tr h="324000">
                <a:tc>
                  <a:txBody>
                    <a:bodyPr/>
                    <a:lstStyle/>
                    <a:p>
                      <a:r>
                        <a:rPr lang="en-US" sz="1200" dirty="0"/>
                        <a:t>Frequency</a:t>
                      </a:r>
                      <a:r>
                        <a:rPr lang="en-US" sz="1200" baseline="0" dirty="0"/>
                        <a:t> b</a:t>
                      </a:r>
                      <a:r>
                        <a:rPr lang="en-US" sz="1200" dirty="0"/>
                        <a:t>andwidth</a:t>
                      </a:r>
                    </a:p>
                  </a:txBody>
                  <a:tcPr anchor="ctr"/>
                </a:tc>
                <a:tc>
                  <a:txBody>
                    <a:bodyPr/>
                    <a:lstStyle/>
                    <a:p>
                      <a:pPr algn="ctr"/>
                      <a:r>
                        <a:rPr lang="en-US" sz="1200" dirty="0"/>
                        <a:t>20 kHz</a:t>
                      </a:r>
                    </a:p>
                  </a:txBody>
                  <a:tcPr anchor="ctr"/>
                </a:tc>
                <a:tc>
                  <a:txBody>
                    <a:bodyPr/>
                    <a:lstStyle/>
                    <a:p>
                      <a:pPr algn="ctr"/>
                      <a:r>
                        <a:rPr lang="en-US" sz="1200" dirty="0"/>
                        <a:t>10 kHz</a:t>
                      </a:r>
                    </a:p>
                  </a:txBody>
                  <a:tcPr anchor="ctr"/>
                </a:tc>
                <a:extLst>
                  <a:ext uri="{0D108BD9-81ED-4DB2-BD59-A6C34878D82A}">
                    <a16:rowId xmlns:a16="http://schemas.microsoft.com/office/drawing/2014/main" val="10002"/>
                  </a:ext>
                </a:extLst>
              </a:tr>
              <a:tr h="324000">
                <a:tc>
                  <a:txBody>
                    <a:bodyPr/>
                    <a:lstStyle/>
                    <a:p>
                      <a:r>
                        <a:rPr lang="en-US" sz="1200" dirty="0"/>
                        <a:t>Measurement outputs per channel</a:t>
                      </a:r>
                    </a:p>
                  </a:txBody>
                  <a:tcPr anchor="ctr"/>
                </a:tc>
                <a:tc>
                  <a:txBody>
                    <a:bodyPr/>
                    <a:lstStyle/>
                    <a:p>
                      <a:pPr algn="ctr"/>
                      <a:r>
                        <a:rPr lang="en-US" sz="1200" dirty="0"/>
                        <a:t>Up to 10</a:t>
                      </a:r>
                    </a:p>
                  </a:txBody>
                  <a:tcPr anchor="ctr"/>
                </a:tc>
                <a:tc>
                  <a:txBody>
                    <a:bodyPr/>
                    <a:lstStyle/>
                    <a:p>
                      <a:pPr algn="ctr"/>
                      <a:r>
                        <a:rPr lang="en-US" sz="1200" dirty="0"/>
                        <a:t>Up to</a:t>
                      </a:r>
                      <a:r>
                        <a:rPr lang="en-US" sz="1200" baseline="0" dirty="0"/>
                        <a:t> </a:t>
                      </a:r>
                      <a:r>
                        <a:rPr lang="en-US" sz="1200" dirty="0"/>
                        <a:t>2</a:t>
                      </a:r>
                    </a:p>
                  </a:txBody>
                  <a:tcPr anchor="ctr"/>
                </a:tc>
                <a:extLst>
                  <a:ext uri="{0D108BD9-81ED-4DB2-BD59-A6C34878D82A}">
                    <a16:rowId xmlns:a16="http://schemas.microsoft.com/office/drawing/2014/main" val="10003"/>
                  </a:ext>
                </a:extLst>
              </a:tr>
              <a:tr h="335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Waveforms and spectra for troubleshooting</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4"/>
                  </a:ext>
                </a:extLst>
              </a:tr>
              <a:tr h="335528">
                <a:tc>
                  <a:txBody>
                    <a:bodyPr/>
                    <a:lstStyle/>
                    <a:p>
                      <a:r>
                        <a:rPr lang="en-US" sz="1200" dirty="0"/>
                        <a:t>Epoxy sealed relays with all contacts (COM, NC, NO) available</a:t>
                      </a:r>
                    </a:p>
                  </a:txBody>
                  <a:tcPr anchor="ctr"/>
                </a:tc>
                <a:tc>
                  <a:txBody>
                    <a:bodyPr/>
                    <a:lstStyle/>
                    <a:p>
                      <a:pPr algn="ctr"/>
                      <a:r>
                        <a:rPr lang="en-US" sz="1200" dirty="0"/>
                        <a:t>Yes </a:t>
                      </a:r>
                      <a:br>
                        <a:rPr lang="en-US" sz="1200" dirty="0"/>
                      </a:br>
                      <a:r>
                        <a:rPr lang="en-US" sz="1200" dirty="0"/>
                        <a:t>(4 + 1)</a:t>
                      </a:r>
                    </a:p>
                  </a:txBody>
                  <a:tcPr anchor="ctr"/>
                </a:tc>
                <a:tc>
                  <a:txBody>
                    <a:bodyPr/>
                    <a:lstStyle/>
                    <a:p>
                      <a:pPr algn="ctr"/>
                      <a:r>
                        <a:rPr lang="en-US" sz="1200" dirty="0"/>
                        <a:t>No</a:t>
                      </a:r>
                      <a:br>
                        <a:rPr lang="en-US" sz="1200" dirty="0"/>
                      </a:br>
                      <a:r>
                        <a:rPr lang="en-US" sz="1200" dirty="0"/>
                        <a:t>(4)</a:t>
                      </a:r>
                    </a:p>
                  </a:txBody>
                  <a:tcPr anchor="ctr"/>
                </a:tc>
                <a:extLst>
                  <a:ext uri="{0D108BD9-81ED-4DB2-BD59-A6C34878D82A}">
                    <a16:rowId xmlns:a16="http://schemas.microsoft.com/office/drawing/2014/main" val="10005"/>
                  </a:ext>
                </a:extLst>
              </a:tr>
              <a:tr h="413665">
                <a:tc>
                  <a:txBody>
                    <a:bodyPr/>
                    <a:lstStyle/>
                    <a:p>
                      <a:r>
                        <a:rPr lang="en-US" sz="1200" dirty="0"/>
                        <a:t>Software</a:t>
                      </a:r>
                      <a:r>
                        <a:rPr lang="en-US" sz="1200" baseline="0" dirty="0"/>
                        <a:t> configurable relays</a:t>
                      </a:r>
                      <a:br>
                        <a:rPr lang="en-US" sz="1200" baseline="0" dirty="0"/>
                      </a:br>
                      <a:r>
                        <a:rPr lang="en-US" sz="1200" baseline="0" dirty="0"/>
                        <a:t>(</a:t>
                      </a:r>
                      <a:r>
                        <a:rPr lang="en-US" sz="1200" dirty="0"/>
                        <a:t>normally energized (NE) or normally</a:t>
                      </a:r>
                      <a:br>
                        <a:rPr lang="en-US" sz="1200" dirty="0"/>
                      </a:br>
                      <a:r>
                        <a:rPr lang="en-US" sz="1200" dirty="0"/>
                        <a:t>de-energized (NDE) –</a:t>
                      </a:r>
                      <a:r>
                        <a:rPr lang="en-US" sz="1200" baseline="0" dirty="0"/>
                        <a:t> </a:t>
                      </a:r>
                      <a:r>
                        <a:rPr lang="en-US" sz="1200" dirty="0"/>
                        <a:t>without</a:t>
                      </a:r>
                      <a:r>
                        <a:rPr lang="en-US" sz="1200" baseline="0" dirty="0"/>
                        <a:t> jumpers)</a:t>
                      </a:r>
                      <a:endParaRPr lang="en-US" sz="1200" dirty="0"/>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6"/>
                  </a:ext>
                </a:extLst>
              </a:tr>
              <a:tr h="432000">
                <a:tc>
                  <a:txBody>
                    <a:bodyPr/>
                    <a:lstStyle/>
                    <a:p>
                      <a:r>
                        <a:rPr lang="en-US" sz="1200" dirty="0"/>
                        <a:t>System safety-line to drive relays to a safe state</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10"/>
                  </a:ext>
                </a:extLst>
              </a:tr>
              <a:tr h="324000">
                <a:tc>
                  <a:txBody>
                    <a:bodyPr/>
                    <a:lstStyle/>
                    <a:p>
                      <a:r>
                        <a:rPr lang="en-US" sz="1200" dirty="0"/>
                        <a:t>Physical module lock for cybersecurity</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7"/>
                  </a:ext>
                </a:extLst>
              </a:tr>
              <a:tr h="324000">
                <a:tc>
                  <a:txBody>
                    <a:bodyPr/>
                    <a:lstStyle/>
                    <a:p>
                      <a:r>
                        <a:rPr lang="en-US" sz="1200" dirty="0"/>
                        <a:t>Condition monitoring</a:t>
                      </a:r>
                    </a:p>
                  </a:txBody>
                  <a:tcPr anchor="ctr"/>
                </a:tc>
                <a:tc>
                  <a:txBody>
                    <a:bodyPr/>
                    <a:lstStyle/>
                    <a:p>
                      <a:pPr algn="ctr"/>
                      <a:r>
                        <a:rPr lang="en-US" sz="1200" dirty="0"/>
                        <a:t>Yes </a:t>
                      </a:r>
                    </a:p>
                  </a:txBody>
                  <a:tcPr anchor="ctr"/>
                </a:tc>
                <a:tc>
                  <a:txBody>
                    <a:bodyPr/>
                    <a:lstStyle/>
                    <a:p>
                      <a:pPr algn="ctr"/>
                      <a:r>
                        <a:rPr lang="en-US" sz="1200" dirty="0"/>
                        <a:t>No</a:t>
                      </a:r>
                    </a:p>
                  </a:txBody>
                  <a:tcPr anchor="ctr"/>
                </a:tc>
                <a:extLst>
                  <a:ext uri="{0D108BD9-81ED-4DB2-BD59-A6C34878D82A}">
                    <a16:rowId xmlns:a16="http://schemas.microsoft.com/office/drawing/2014/main" val="10008"/>
                  </a:ext>
                </a:extLst>
              </a:tr>
              <a:tr h="335528">
                <a:tc>
                  <a:txBody>
                    <a:bodyPr/>
                    <a:lstStyle/>
                    <a:p>
                      <a:r>
                        <a:rPr lang="en-US" sz="1200" dirty="0"/>
                        <a:t>SIL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a:t>
                      </a:r>
                      <a:br>
                        <a:rPr lang="en-US" sz="1200" dirty="0"/>
                      </a:br>
                      <a:r>
                        <a:rPr lang="en-US" sz="1200" dirty="0"/>
                        <a:t>“by design” (2022)</a:t>
                      </a:r>
                    </a:p>
                  </a:txBody>
                  <a:tcPr anchor="ctr"/>
                </a:tc>
                <a:tc>
                  <a:txBody>
                    <a:bodyPr/>
                    <a:lstStyle/>
                    <a:p>
                      <a:pPr algn="ctr"/>
                      <a:r>
                        <a:rPr lang="en-US" sz="1200" dirty="0"/>
                        <a:t>Yes</a:t>
                      </a:r>
                      <a:br>
                        <a:rPr lang="en-US" sz="1200" dirty="0"/>
                      </a:br>
                      <a:r>
                        <a:rPr lang="en-US" sz="1200" dirty="0"/>
                        <a:t>“proven in use”</a:t>
                      </a:r>
                    </a:p>
                  </a:txBody>
                  <a:tcPr anchor="ctr"/>
                </a:tc>
                <a:extLst>
                  <a:ext uri="{0D108BD9-81ED-4DB2-BD59-A6C34878D82A}">
                    <a16:rowId xmlns:a16="http://schemas.microsoft.com/office/drawing/2014/main" val="10009"/>
                  </a:ext>
                </a:extLst>
              </a:tr>
            </a:tbl>
          </a:graphicData>
        </a:graphic>
      </p:graphicFrame>
      <p:sp>
        <p:nvSpPr>
          <p:cNvPr id="5" name="Date Placeholder 4"/>
          <p:cNvSpPr>
            <a:spLocks noGrp="1"/>
          </p:cNvSpPr>
          <p:nvPr>
            <p:ph type="dt" sz="half" idx="10"/>
          </p:nvPr>
        </p:nvSpPr>
        <p:spPr/>
        <p:txBody>
          <a:bodyPr/>
          <a:lstStyle/>
          <a:p>
            <a:fld id="{6DA9E38C-3137-40E5-A19C-09C5A958F167}" type="datetime1">
              <a:rPr lang="en-US" smtClean="0"/>
              <a:t>3/18/2022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13</a:t>
            </a:fld>
            <a:endParaRPr lang="en-GB"/>
          </a:p>
        </p:txBody>
      </p:sp>
      <p:sp>
        <p:nvSpPr>
          <p:cNvPr id="11" name="Text Placeholder 5"/>
          <p:cNvSpPr txBox="1">
            <a:spLocks/>
          </p:cNvSpPr>
          <p:nvPr/>
        </p:nvSpPr>
        <p:spPr>
          <a:xfrm>
            <a:off x="539999" y="896016"/>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 MPC4</a:t>
            </a:r>
            <a:r>
              <a:rPr lang="en-US" baseline="30000" dirty="0"/>
              <a:t>Mk2</a:t>
            </a:r>
            <a:r>
              <a:rPr lang="en-US" dirty="0"/>
              <a:t> + IOC4</a:t>
            </a:r>
            <a:r>
              <a:rPr lang="en-US" baseline="30000" dirty="0"/>
              <a:t>Mk2</a:t>
            </a:r>
            <a:r>
              <a:rPr lang="en-US" dirty="0"/>
              <a:t> module</a:t>
            </a:r>
            <a:endParaRPr lang="en-US" baseline="30000" dirty="0"/>
          </a:p>
        </p:txBody>
      </p:sp>
      <p:grpSp>
        <p:nvGrpSpPr>
          <p:cNvPr id="9" name="Group 8"/>
          <p:cNvGrpSpPr/>
          <p:nvPr/>
        </p:nvGrpSpPr>
        <p:grpSpPr>
          <a:xfrm>
            <a:off x="7523862" y="1239018"/>
            <a:ext cx="4031157" cy="4555937"/>
            <a:chOff x="1269330" y="1416600"/>
            <a:chExt cx="4031157" cy="4555937"/>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9330" y="1416600"/>
              <a:ext cx="1733627" cy="455593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4858" y="1510884"/>
              <a:ext cx="3055629" cy="4276845"/>
            </a:xfrm>
            <a:prstGeom prst="rect">
              <a:avLst/>
            </a:prstGeom>
          </p:spPr>
        </p:pic>
      </p:grpSp>
      <p:sp>
        <p:nvSpPr>
          <p:cNvPr id="6" name="Footer Placeholder 5">
            <a:extLst>
              <a:ext uri="{FF2B5EF4-FFF2-40B4-BE49-F238E27FC236}">
                <a16:creationId xmlns:a16="http://schemas.microsoft.com/office/drawing/2014/main" id="{254BAD7F-CC09-43BB-A3EC-E4C0A7084B2B}"/>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111712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Single-channel processing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3758830"/>
              </p:ext>
            </p:extLst>
          </p:nvPr>
        </p:nvGraphicFramePr>
        <p:xfrm>
          <a:off x="1416000" y="1418577"/>
          <a:ext cx="9360000" cy="4498798"/>
        </p:xfrm>
        <a:graphic>
          <a:graphicData uri="http://schemas.openxmlformats.org/drawingml/2006/table">
            <a:tbl>
              <a:tblPr firstRow="1" bandRow="1">
                <a:tableStyleId>{21E4AEA4-8DFA-4A89-87EB-49C32662AFE0}</a:tableStyleId>
              </a:tblPr>
              <a:tblGrid>
                <a:gridCol w="2340000">
                  <a:extLst>
                    <a:ext uri="{9D8B030D-6E8A-4147-A177-3AD203B41FA5}">
                      <a16:colId xmlns:a16="http://schemas.microsoft.com/office/drawing/2014/main" val="20000"/>
                    </a:ext>
                  </a:extLst>
                </a:gridCol>
                <a:gridCol w="2340000">
                  <a:extLst>
                    <a:ext uri="{9D8B030D-6E8A-4147-A177-3AD203B41FA5}">
                      <a16:colId xmlns:a16="http://schemas.microsoft.com/office/drawing/2014/main" val="20002"/>
                    </a:ext>
                  </a:extLst>
                </a:gridCol>
                <a:gridCol w="4680000">
                  <a:extLst>
                    <a:ext uri="{9D8B030D-6E8A-4147-A177-3AD203B41FA5}">
                      <a16:colId xmlns:a16="http://schemas.microsoft.com/office/drawing/2014/main" val="20001"/>
                    </a:ext>
                  </a:extLst>
                </a:gridCol>
              </a:tblGrid>
              <a:tr h="518400">
                <a:tc gridSpan="2">
                  <a:txBody>
                    <a:bodyPr/>
                    <a:lstStyle/>
                    <a:p>
                      <a:pPr algn="ctr"/>
                      <a:r>
                        <a:rPr lang="en-US" sz="1400" dirty="0" err="1"/>
                        <a:t>VibroSight</a:t>
                      </a:r>
                      <a:r>
                        <a:rPr lang="en-US" sz="1400" dirty="0"/>
                        <a:t> Protect software</a:t>
                      </a:r>
                    </a:p>
                  </a:txBody>
                  <a:tcPr anchor="ctr"/>
                </a:tc>
                <a:tc hMerge="1">
                  <a:txBody>
                    <a:bodyPr/>
                    <a:lstStyle/>
                    <a:p>
                      <a:endParaRPr lang="fr-CH"/>
                    </a:p>
                  </a:txBody>
                  <a:tcPr/>
                </a:tc>
                <a:tc>
                  <a:txBody>
                    <a:bodyPr/>
                    <a:lstStyle/>
                    <a:p>
                      <a:pPr algn="ctr"/>
                      <a:r>
                        <a:rPr lang="en-US" sz="1400" dirty="0"/>
                        <a:t>VM600 </a:t>
                      </a:r>
                      <a:r>
                        <a:rPr lang="en-US" sz="1400" dirty="0" err="1"/>
                        <a:t>MPSx</a:t>
                      </a:r>
                      <a:r>
                        <a:rPr lang="en-US" sz="1400" dirty="0"/>
                        <a:t> software (equivalent)</a:t>
                      </a:r>
                    </a:p>
                  </a:txBody>
                  <a:tcPr anchor="ctr"/>
                </a:tc>
                <a:extLst>
                  <a:ext uri="{0D108BD9-81ED-4DB2-BD59-A6C34878D82A}">
                    <a16:rowId xmlns:a16="http://schemas.microsoft.com/office/drawing/2014/main" val="10000"/>
                  </a:ext>
                </a:extLst>
              </a:tr>
              <a:tr h="288218">
                <a:tc gridSpan="2">
                  <a:txBody>
                    <a:bodyPr/>
                    <a:lstStyle/>
                    <a:p>
                      <a:pPr marL="180000" algn="l" rtl="0" eaLnBrk="1" fontAlgn="t" latinLnBrk="0" hangingPunct="1">
                        <a:lnSpc>
                          <a:spcPct val="107000"/>
                        </a:lnSpc>
                        <a:spcBef>
                          <a:spcPts val="300"/>
                        </a:spcBef>
                        <a:spcAft>
                          <a:spcPts val="800"/>
                        </a:spcAft>
                      </a:pPr>
                      <a:r>
                        <a:rPr lang="en-IN" sz="1100" kern="1200" dirty="0"/>
                        <a:t>Bearing absolute vibration</a:t>
                      </a:r>
                      <a:endParaRPr lang="en-US"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algn="l" rtl="0" eaLnBrk="1" fontAlgn="t" latinLnBrk="0" hangingPunct="1">
                        <a:lnSpc>
                          <a:spcPct val="107000"/>
                        </a:lnSpc>
                        <a:spcBef>
                          <a:spcPts val="300"/>
                        </a:spcBef>
                        <a:spcAft>
                          <a:spcPts val="800"/>
                        </a:spcAft>
                      </a:pPr>
                      <a:r>
                        <a:rPr lang="en-US" sz="1100" kern="1200" dirty="0"/>
                        <a:t>(BBAB) Broad Band Absolute Bearing Vibration</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1"/>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US" sz="1100" kern="1200" dirty="0"/>
                        <a:t>Bearing absolute vibration or Shaft relative vibration</a:t>
                      </a:r>
                      <a:endParaRPr lang="en-US"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algn="l" rtl="0" eaLnBrk="1" fontAlgn="t" latinLnBrk="0" hangingPunct="1">
                        <a:lnSpc>
                          <a:spcPct val="107000"/>
                        </a:lnSpc>
                        <a:spcBef>
                          <a:spcPts val="300"/>
                        </a:spcBef>
                        <a:spcAft>
                          <a:spcPts val="800"/>
                        </a:spcAft>
                      </a:pPr>
                      <a:r>
                        <a:rPr lang="en-US" sz="1100" kern="1200" dirty="0"/>
                        <a:t>(NB) Narrow Band (Tracking) Vibration</a:t>
                      </a:r>
                      <a:endParaRPr lang="en-US"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2"/>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Shaft relative vibration</a:t>
                      </a:r>
                      <a:endParaRPr lang="en-IN"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(RS) Relative Shaft Vibration</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3"/>
                  </a:ext>
                </a:extLst>
              </a:tr>
              <a:tr h="810000">
                <a:tc>
                  <a:txBody>
                    <a:bodyPr/>
                    <a:lstStyle/>
                    <a:p>
                      <a:pPr marL="180000" algn="l" rtl="0" eaLnBrk="1" fontAlgn="t" latinLnBrk="0" hangingPunct="1">
                        <a:lnSpc>
                          <a:spcPct val="110000"/>
                        </a:lnSpc>
                        <a:spcBef>
                          <a:spcPts val="300"/>
                        </a:spcBef>
                        <a:spcAft>
                          <a:spcPts val="300"/>
                        </a:spcAft>
                      </a:pPr>
                      <a:r>
                        <a:rPr lang="en-US" sz="1100" kern="1200" dirty="0"/>
                        <a:t>Position</a:t>
                      </a:r>
                    </a:p>
                    <a:p>
                      <a:pPr marL="180000" algn="l" rtl="0" eaLnBrk="1" fontAlgn="t" latinLnBrk="0" hangingPunct="1">
                        <a:lnSpc>
                          <a:spcPct val="110000"/>
                        </a:lnSpc>
                        <a:spcBef>
                          <a:spcPts val="300"/>
                        </a:spcBef>
                        <a:spcAft>
                          <a:spcPts val="300"/>
                        </a:spcAft>
                      </a:pPr>
                      <a:r>
                        <a:rPr lang="en-US" sz="1100" kern="1200" dirty="0"/>
                        <a:t>Shaft axial position (collar)</a:t>
                      </a:r>
                    </a:p>
                    <a:p>
                      <a:pPr marL="180000" algn="l" rtl="0" eaLnBrk="1" fontAlgn="t" latinLnBrk="0" hangingPunct="1">
                        <a:lnSpc>
                          <a:spcPct val="110000"/>
                        </a:lnSpc>
                        <a:spcBef>
                          <a:spcPts val="300"/>
                        </a:spcBef>
                        <a:spcAft>
                          <a:spcPts val="800"/>
                        </a:spcAft>
                      </a:pPr>
                      <a:r>
                        <a:rPr lang="en-US" sz="1100" kern="1200" dirty="0"/>
                        <a:t>Shaft axial position (shaft end)</a:t>
                      </a:r>
                      <a:endParaRPr lang="en-US" sz="1100" kern="1200" dirty="0">
                        <a:solidFill>
                          <a:schemeClr val="dk1"/>
                        </a:solidFill>
                        <a:latin typeface="+mn-lt"/>
                        <a:ea typeface="+mn-ea"/>
                        <a:cs typeface="+mn-cs"/>
                      </a:endParaRPr>
                    </a:p>
                  </a:txBody>
                  <a:tcPr marL="9525" marR="9525" marT="9525" marB="0" anchor="ctr"/>
                </a:tc>
                <a:tc>
                  <a:txBody>
                    <a:bodyPr/>
                    <a:lstStyle/>
                    <a:p>
                      <a:pPr marL="0" algn="l" rtl="0" eaLnBrk="1" fontAlgn="t" latinLnBrk="0" hangingPunct="1">
                        <a:lnSpc>
                          <a:spcPct val="110000"/>
                        </a:lnSpc>
                        <a:spcBef>
                          <a:spcPts val="300"/>
                        </a:spcBef>
                        <a:spcAft>
                          <a:spcPts val="300"/>
                        </a:spcAft>
                      </a:pPr>
                      <a:r>
                        <a:rPr lang="en-US" sz="1100" kern="1200" dirty="0"/>
                        <a:t>Rotor position (collar)</a:t>
                      </a:r>
                    </a:p>
                    <a:p>
                      <a:pPr marL="0" algn="l" rtl="0" eaLnBrk="1" fontAlgn="t" latinLnBrk="0" hangingPunct="1">
                        <a:lnSpc>
                          <a:spcPct val="110000"/>
                        </a:lnSpc>
                        <a:spcBef>
                          <a:spcPts val="300"/>
                        </a:spcBef>
                        <a:spcAft>
                          <a:spcPts val="300"/>
                        </a:spcAft>
                      </a:pPr>
                      <a:r>
                        <a:rPr lang="en-US" sz="1100" kern="1200" dirty="0"/>
                        <a:t>Differential expansion (collar)</a:t>
                      </a:r>
                    </a:p>
                    <a:p>
                      <a:pPr marL="0" algn="l" rtl="0" eaLnBrk="1" fontAlgn="t" latinLnBrk="0" hangingPunct="1">
                        <a:lnSpc>
                          <a:spcPct val="110000"/>
                        </a:lnSpc>
                        <a:spcBef>
                          <a:spcPts val="300"/>
                        </a:spcBef>
                        <a:spcAft>
                          <a:spcPts val="800"/>
                        </a:spcAft>
                      </a:pPr>
                      <a:r>
                        <a:rPr lang="en-US" sz="1100" kern="1200" dirty="0"/>
                        <a:t>Rotor expansion (collar)</a:t>
                      </a:r>
                      <a:endParaRPr lang="en-US" sz="1100" kern="1200" dirty="0">
                        <a:solidFill>
                          <a:schemeClr val="dk1"/>
                        </a:solidFill>
                        <a:latin typeface="+mn-lt"/>
                        <a:ea typeface="+mn-ea"/>
                        <a:cs typeface="+mn-cs"/>
                      </a:endParaRPr>
                    </a:p>
                  </a:txBody>
                  <a:tcPr marL="9525" marR="9525" marT="9525" marB="0" anchor="ctr"/>
                </a:tc>
                <a:tc>
                  <a:txBody>
                    <a:bodyPr/>
                    <a:lstStyle/>
                    <a:p>
                      <a:pPr marL="180000" algn="l" rtl="0" eaLnBrk="1" fontAlgn="t" latinLnBrk="0" hangingPunct="1">
                        <a:lnSpc>
                          <a:spcPct val="107000"/>
                        </a:lnSpc>
                        <a:spcBef>
                          <a:spcPts val="300"/>
                        </a:spcBef>
                        <a:spcAft>
                          <a:spcPts val="0"/>
                        </a:spcAft>
                      </a:pPr>
                      <a:r>
                        <a:rPr lang="en-US" sz="1100" kern="1200" dirty="0">
                          <a:solidFill>
                            <a:schemeClr val="dk1"/>
                          </a:solidFill>
                          <a:latin typeface="+mn-lt"/>
                          <a:ea typeface="+mn-ea"/>
                          <a:cs typeface="+mn-cs"/>
                        </a:rPr>
                        <a:t>(PS) Position</a:t>
                      </a:r>
                    </a:p>
                  </a:txBody>
                  <a:tcPr marL="9525" marR="9525" marT="9525" marB="0" anchor="ctr"/>
                </a:tc>
                <a:extLst>
                  <a:ext uri="{0D108BD9-81ED-4DB2-BD59-A6C34878D82A}">
                    <a16:rowId xmlns:a16="http://schemas.microsoft.com/office/drawing/2014/main" val="10004"/>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Shaft eccentricity</a:t>
                      </a:r>
                      <a:endParaRPr lang="en-IN"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(EC) Eccentricity</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5"/>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Housing expansion</a:t>
                      </a:r>
                      <a:endParaRPr lang="en-IN"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(HE) Absolute Housing Expansion</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6"/>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US" sz="1100" kern="1200" dirty="0"/>
                        <a:t>Differential expansion (pendulum)</a:t>
                      </a:r>
                      <a:endParaRPr lang="en-US"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US" sz="1100" kern="1200" dirty="0"/>
                        <a:t>(SEP) Relative Shaft Expansion With Pendulum</a:t>
                      </a:r>
                      <a:endParaRPr lang="en-US"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7"/>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Broad band pressure</a:t>
                      </a:r>
                      <a:endParaRPr lang="en-IN"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(BBP) Broad Band Pressure</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8"/>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Quasi-static pressure</a:t>
                      </a:r>
                      <a:endParaRPr lang="en-IN"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(QSP) Quasi-static Pressure</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9"/>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Quasi-static temperature</a:t>
                      </a:r>
                      <a:endParaRPr lang="en-IN"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100" kern="1200" dirty="0"/>
                        <a:t>(QST) Quasi-static Temperature</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10"/>
                  </a:ext>
                </a:extLst>
              </a:tr>
              <a:tr h="288218">
                <a:tc gridSpan="2">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US" sz="1100" kern="1200" dirty="0"/>
                        <a:t>Bearing absolute vibration or Shaft relative vibration</a:t>
                      </a:r>
                      <a:endParaRPr lang="en-US"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US" sz="1100" kern="1200" dirty="0"/>
                        <a:t>(NBFS) Narrow Band Fixed Frequency</a:t>
                      </a:r>
                      <a:endParaRPr lang="en-US"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11"/>
                  </a:ext>
                </a:extLst>
              </a:tr>
              <a:tr h="288218">
                <a:tc gridSpan="2">
                  <a:txBody>
                    <a:bodyPr/>
                    <a:lstStyle/>
                    <a:p>
                      <a:pPr marL="180000" algn="l" rtl="0" eaLnBrk="1" fontAlgn="t" latinLnBrk="0" hangingPunct="1">
                        <a:lnSpc>
                          <a:spcPct val="107000"/>
                        </a:lnSpc>
                        <a:spcBef>
                          <a:spcPts val="300"/>
                        </a:spcBef>
                        <a:spcAft>
                          <a:spcPts val="800"/>
                        </a:spcAft>
                      </a:pPr>
                      <a:r>
                        <a:rPr lang="en-IN" sz="1100" kern="1200" dirty="0"/>
                        <a:t>Speed</a:t>
                      </a:r>
                      <a:endParaRPr lang="en-IN" sz="1100" kern="1200" dirty="0">
                        <a:solidFill>
                          <a:schemeClr val="dk1"/>
                        </a:solidFill>
                        <a:latin typeface="+mn-lt"/>
                        <a:ea typeface="+mn-ea"/>
                        <a:cs typeface="+mn-cs"/>
                      </a:endParaRPr>
                    </a:p>
                  </a:txBody>
                  <a:tcPr marL="45847" marR="45847" marT="22860" marB="22860" anchor="ctr"/>
                </a:tc>
                <a:tc hMerge="1">
                  <a:txBody>
                    <a:bodyPr/>
                    <a:lstStyle/>
                    <a:p>
                      <a:endParaRPr lang="fr-CH"/>
                    </a:p>
                  </a:txBody>
                  <a:tcPr/>
                </a:tc>
                <a:tc>
                  <a:txBody>
                    <a:bodyPr/>
                    <a:lstStyle/>
                    <a:p>
                      <a:pPr marL="180000" algn="l" rtl="0" eaLnBrk="1" fontAlgn="t" latinLnBrk="0" hangingPunct="1">
                        <a:lnSpc>
                          <a:spcPct val="107000"/>
                        </a:lnSpc>
                        <a:spcBef>
                          <a:spcPts val="300"/>
                        </a:spcBef>
                        <a:spcAft>
                          <a:spcPts val="800"/>
                        </a:spcAft>
                      </a:pPr>
                      <a:r>
                        <a:rPr lang="en-IN" sz="1100" kern="1200" dirty="0"/>
                        <a:t>Speed</a:t>
                      </a:r>
                      <a:endParaRPr lang="en-IN" sz="11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12"/>
                  </a:ext>
                </a:extLst>
              </a:tr>
            </a:tbl>
          </a:graphicData>
        </a:graphic>
      </p:graphicFrame>
      <p:sp>
        <p:nvSpPr>
          <p:cNvPr id="5" name="Date Placeholder 4"/>
          <p:cNvSpPr>
            <a:spLocks noGrp="1"/>
          </p:cNvSpPr>
          <p:nvPr>
            <p:ph type="dt" sz="half" idx="10"/>
          </p:nvPr>
        </p:nvSpPr>
        <p:spPr/>
        <p:txBody>
          <a:bodyPr/>
          <a:lstStyle/>
          <a:p>
            <a:fld id="{5E06E47C-5DBA-4EEE-82B1-8A5ACCD9FFE9}" type="datetime1">
              <a:rPr lang="en-US" smtClean="0"/>
              <a:t>3/18/2022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14</a:t>
            </a:fld>
            <a:endParaRPr lang="en-GB"/>
          </a:p>
        </p:txBody>
      </p:sp>
      <p:sp>
        <p:nvSpPr>
          <p:cNvPr id="9" name="Text Placeholder 5"/>
          <p:cNvSpPr txBox="1">
            <a:spLocks/>
          </p:cNvSpPr>
          <p:nvPr/>
        </p:nvSpPr>
        <p:spPr>
          <a:xfrm>
            <a:off x="539999" y="902490"/>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 MPC4</a:t>
            </a:r>
            <a:r>
              <a:rPr lang="en-US" baseline="30000" dirty="0"/>
              <a:t>Mk2</a:t>
            </a:r>
            <a:r>
              <a:rPr lang="en-US" dirty="0"/>
              <a:t> + IOC4</a:t>
            </a:r>
            <a:r>
              <a:rPr lang="en-US" baseline="30000" dirty="0"/>
              <a:t>Mk2</a:t>
            </a:r>
            <a:r>
              <a:rPr lang="en-US" dirty="0"/>
              <a:t> module</a:t>
            </a:r>
            <a:endParaRPr lang="en-US" baseline="30000" dirty="0"/>
          </a:p>
        </p:txBody>
      </p:sp>
      <p:sp>
        <p:nvSpPr>
          <p:cNvPr id="3" name="Footer Placeholder 2">
            <a:extLst>
              <a:ext uri="{FF2B5EF4-FFF2-40B4-BE49-F238E27FC236}">
                <a16:creationId xmlns:a16="http://schemas.microsoft.com/office/drawing/2014/main" id="{2924EA8E-E081-478A-81A3-45FCD3D5F8CB}"/>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12909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02542426"/>
              </p:ext>
            </p:extLst>
          </p:nvPr>
        </p:nvGraphicFramePr>
        <p:xfrm>
          <a:off x="1416000" y="1810463"/>
          <a:ext cx="9360000" cy="3661200"/>
        </p:xfrm>
        <a:graphic>
          <a:graphicData uri="http://schemas.openxmlformats.org/drawingml/2006/table">
            <a:tbl>
              <a:tblPr firstRow="1" bandRow="1">
                <a:tableStyleId>{21E4AEA4-8DFA-4A89-87EB-49C32662AFE0}</a:tableStyleId>
              </a:tblPr>
              <a:tblGrid>
                <a:gridCol w="4680000">
                  <a:extLst>
                    <a:ext uri="{9D8B030D-6E8A-4147-A177-3AD203B41FA5}">
                      <a16:colId xmlns:a16="http://schemas.microsoft.com/office/drawing/2014/main" val="20000"/>
                    </a:ext>
                  </a:extLst>
                </a:gridCol>
                <a:gridCol w="4680000">
                  <a:extLst>
                    <a:ext uri="{9D8B030D-6E8A-4147-A177-3AD203B41FA5}">
                      <a16:colId xmlns:a16="http://schemas.microsoft.com/office/drawing/2014/main" val="20001"/>
                    </a:ext>
                  </a:extLst>
                </a:gridCol>
              </a:tblGrid>
              <a:tr h="518400">
                <a:tc>
                  <a:txBody>
                    <a:bodyPr/>
                    <a:lstStyle/>
                    <a:p>
                      <a:pPr algn="ctr"/>
                      <a:r>
                        <a:rPr lang="en-US" sz="1400" dirty="0" err="1"/>
                        <a:t>VibroSight</a:t>
                      </a:r>
                      <a:r>
                        <a:rPr lang="en-US" sz="1400" dirty="0"/>
                        <a:t> Protect software</a:t>
                      </a:r>
                    </a:p>
                  </a:txBody>
                  <a:tcPr anchor="ctr"/>
                </a:tc>
                <a:tc>
                  <a:txBody>
                    <a:bodyPr/>
                    <a:lstStyle/>
                    <a:p>
                      <a:pPr algn="ctr"/>
                      <a:r>
                        <a:rPr lang="en-US" sz="1400" dirty="0"/>
                        <a:t>VM600 </a:t>
                      </a:r>
                      <a:r>
                        <a:rPr lang="en-US" sz="1400" dirty="0" err="1"/>
                        <a:t>MPSx</a:t>
                      </a:r>
                      <a:r>
                        <a:rPr lang="en-US" sz="1400" dirty="0"/>
                        <a:t> software (equivalent)</a:t>
                      </a:r>
                    </a:p>
                  </a:txBody>
                  <a:tcPr anchor="ctr"/>
                </a:tc>
                <a:extLst>
                  <a:ext uri="{0D108BD9-81ED-4DB2-BD59-A6C34878D82A}">
                    <a16:rowId xmlns:a16="http://schemas.microsoft.com/office/drawing/2014/main" val="10000"/>
                  </a:ext>
                </a:extLst>
              </a:tr>
              <a:tr h="288000">
                <a:tc>
                  <a:txBody>
                    <a:bodyPr/>
                    <a:lstStyle/>
                    <a:p>
                      <a:pPr marL="180000" marR="0" lvl="0" indent="0" algn="l" defTabSz="914400" rtl="0" eaLnBrk="1" fontAlgn="auto" latinLnBrk="0" hangingPunct="1">
                        <a:lnSpc>
                          <a:spcPct val="107000"/>
                        </a:lnSpc>
                        <a:spcBef>
                          <a:spcPts val="0"/>
                        </a:spcBef>
                        <a:spcAft>
                          <a:spcPts val="800"/>
                        </a:spcAft>
                        <a:buClrTx/>
                        <a:buSzTx/>
                        <a:buFontTx/>
                        <a:buNone/>
                        <a:tabLst/>
                        <a:defRPr/>
                      </a:pPr>
                      <a:r>
                        <a:rPr lang="fr-CH" sz="1100" kern="1200" dirty="0">
                          <a:solidFill>
                            <a:schemeClr val="dk1"/>
                          </a:solidFill>
                          <a:effectLst/>
                          <a:latin typeface="+mn-lt"/>
                          <a:ea typeface="+mn-ea"/>
                          <a:cs typeface="+mn-cs"/>
                        </a:rPr>
                        <a:t>X-Y </a:t>
                      </a:r>
                      <a:r>
                        <a:rPr lang="fr-CH" sz="1100" kern="1200" dirty="0" err="1">
                          <a:solidFill>
                            <a:schemeClr val="dk1"/>
                          </a:solidFill>
                          <a:effectLst/>
                          <a:latin typeface="+mn-lt"/>
                          <a:ea typeface="+mn-ea"/>
                          <a:cs typeface="+mn-cs"/>
                        </a:rPr>
                        <a:t>shaft</a:t>
                      </a:r>
                      <a:r>
                        <a:rPr lang="fr-CH" sz="1100" kern="1200" dirty="0">
                          <a:solidFill>
                            <a:schemeClr val="dk1"/>
                          </a:solidFill>
                          <a:effectLst/>
                          <a:latin typeface="+mn-lt"/>
                          <a:ea typeface="+mn-ea"/>
                          <a:cs typeface="+mn-cs"/>
                        </a:rPr>
                        <a:t> relative vibration</a:t>
                      </a:r>
                      <a:endParaRPr lang="en-US" sz="1100" kern="1200" dirty="0">
                        <a:solidFill>
                          <a:schemeClr val="dk1"/>
                        </a:solidFill>
                        <a:effectLst/>
                        <a:latin typeface="+mn-lt"/>
                        <a:ea typeface="+mn-ea"/>
                        <a:cs typeface="+mn-cs"/>
                      </a:endParaRPr>
                    </a:p>
                  </a:txBody>
                  <a:tcPr marL="68580" marR="68580" marT="34290" marB="34290" anchor="ctr"/>
                </a:tc>
                <a:tc>
                  <a:txBody>
                    <a:bodyPr/>
                    <a:lstStyle/>
                    <a:p>
                      <a:pPr marL="180000" marR="0" lvl="0" indent="0" algn="l" defTabSz="914400" rtl="0" eaLnBrk="1" fontAlgn="auto" latinLnBrk="0" hangingPunct="1">
                        <a:lnSpc>
                          <a:spcPct val="107000"/>
                        </a:lnSpc>
                        <a:spcBef>
                          <a:spcPts val="300"/>
                        </a:spcBef>
                        <a:spcAft>
                          <a:spcPts val="800"/>
                        </a:spcAft>
                        <a:buClrTx/>
                        <a:buSzTx/>
                        <a:buFontTx/>
                        <a:buNone/>
                        <a:tabLst/>
                        <a:defRPr/>
                      </a:pPr>
                      <a:r>
                        <a:rPr lang="en-IN" sz="1100" dirty="0">
                          <a:effectLst/>
                        </a:rPr>
                        <a:t>(SMAX) </a:t>
                      </a:r>
                      <a:r>
                        <a:rPr lang="en-IN" sz="1100" dirty="0" err="1">
                          <a:effectLst/>
                        </a:rPr>
                        <a:t>Smax</a:t>
                      </a:r>
                      <a:endParaRPr lang="en-US" sz="11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288000">
                <a:tc>
                  <a:txBody>
                    <a:bodyPr/>
                    <a:lstStyle/>
                    <a:p>
                      <a:pPr marL="180000" marR="0" lvl="0" indent="0" algn="l" defTabSz="914400" rtl="0" eaLnBrk="1" fontAlgn="auto" latinLnBrk="0" hangingPunct="1">
                        <a:lnSpc>
                          <a:spcPct val="107000"/>
                        </a:lnSpc>
                        <a:spcBef>
                          <a:spcPts val="0"/>
                        </a:spcBef>
                        <a:spcAft>
                          <a:spcPts val="800"/>
                        </a:spcAft>
                        <a:buClrTx/>
                        <a:buSzTx/>
                        <a:buFontTx/>
                        <a:buNone/>
                        <a:tabLst/>
                        <a:defRPr/>
                      </a:pPr>
                      <a:r>
                        <a:rPr lang="en-IN" sz="1100" kern="1200" dirty="0">
                          <a:solidFill>
                            <a:schemeClr val="dk1"/>
                          </a:solidFill>
                          <a:effectLst/>
                          <a:latin typeface="+mn-lt"/>
                          <a:ea typeface="+mn-ea"/>
                          <a:cs typeface="+mn-cs"/>
                        </a:rPr>
                        <a:t>Differential housing expansion</a:t>
                      </a:r>
                      <a:endParaRPr lang="en-US" sz="1100" kern="1200" dirty="0">
                        <a:solidFill>
                          <a:schemeClr val="dk1"/>
                        </a:solidFill>
                        <a:effectLst/>
                        <a:latin typeface="+mn-lt"/>
                        <a:ea typeface="+mn-ea"/>
                        <a:cs typeface="+mn-cs"/>
                      </a:endParaRPr>
                    </a:p>
                  </a:txBody>
                  <a:tcPr marL="68580" marR="68580" marT="34290" marB="34290" anchor="ctr"/>
                </a:tc>
                <a:tc>
                  <a:txBody>
                    <a:bodyPr/>
                    <a:lstStyle/>
                    <a:p>
                      <a:pPr marL="180000" marR="0" lvl="0" indent="0" algn="l" defTabSz="914400" rtl="0" eaLnBrk="1" fontAlgn="auto" latinLnBrk="0" hangingPunct="1">
                        <a:lnSpc>
                          <a:spcPct val="107000"/>
                        </a:lnSpc>
                        <a:spcBef>
                          <a:spcPts val="300"/>
                        </a:spcBef>
                        <a:spcAft>
                          <a:spcPts val="800"/>
                        </a:spcAft>
                        <a:buClrTx/>
                        <a:buSzTx/>
                        <a:buFontTx/>
                        <a:buNone/>
                        <a:tabLst/>
                        <a:defRPr/>
                      </a:pPr>
                      <a:r>
                        <a:rPr lang="en-IN" sz="1100" dirty="0">
                          <a:effectLst/>
                        </a:rPr>
                        <a:t>(DHE) Differential Housing Expansion</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604800">
                <a:tc>
                  <a:txBody>
                    <a:bodyPr/>
                    <a:lstStyle/>
                    <a:p>
                      <a:pPr marL="180000" algn="l" defTabSz="914400" rtl="0" eaLnBrk="1" latinLnBrk="0" hangingPunct="1">
                        <a:lnSpc>
                          <a:spcPct val="110000"/>
                        </a:lnSpc>
                        <a:spcBef>
                          <a:spcPts val="300"/>
                        </a:spcBef>
                        <a:spcAft>
                          <a:spcPts val="300"/>
                        </a:spcAft>
                      </a:pPr>
                      <a:r>
                        <a:rPr lang="en-IN" sz="1100" kern="1200" dirty="0">
                          <a:solidFill>
                            <a:schemeClr val="dk1"/>
                          </a:solidFill>
                          <a:effectLst/>
                          <a:latin typeface="+mn-lt"/>
                          <a:ea typeface="+mn-ea"/>
                          <a:cs typeface="+mn-cs"/>
                        </a:rPr>
                        <a:t>Differential expansion (single taper)</a:t>
                      </a:r>
                      <a:endParaRPr lang="en-US" sz="1100" kern="1200" dirty="0">
                        <a:solidFill>
                          <a:schemeClr val="dk1"/>
                        </a:solidFill>
                        <a:effectLst/>
                        <a:latin typeface="+mn-lt"/>
                        <a:ea typeface="+mn-ea"/>
                        <a:cs typeface="+mn-cs"/>
                      </a:endParaRPr>
                    </a:p>
                    <a:p>
                      <a:pPr marL="180000" algn="l" defTabSz="914400" rtl="0" eaLnBrk="1" latinLnBrk="0" hangingPunct="1">
                        <a:lnSpc>
                          <a:spcPct val="110000"/>
                        </a:lnSpc>
                        <a:spcBef>
                          <a:spcPts val="300"/>
                        </a:spcBef>
                        <a:spcAft>
                          <a:spcPts val="800"/>
                        </a:spcAft>
                      </a:pPr>
                      <a:r>
                        <a:rPr lang="en-IN" sz="1100" kern="1200" dirty="0">
                          <a:solidFill>
                            <a:schemeClr val="dk1"/>
                          </a:solidFill>
                          <a:effectLst/>
                          <a:latin typeface="+mn-lt"/>
                          <a:ea typeface="+mn-ea"/>
                          <a:cs typeface="+mn-cs"/>
                        </a:rPr>
                        <a:t>Differential expansion (dual taper)</a:t>
                      </a:r>
                      <a:endParaRPr lang="en-US" sz="110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10000"/>
                        </a:lnSpc>
                        <a:spcBef>
                          <a:spcPts val="300"/>
                        </a:spcBef>
                        <a:spcAft>
                          <a:spcPts val="800"/>
                        </a:spcAft>
                      </a:pPr>
                      <a:r>
                        <a:rPr lang="en-IN" sz="1100" dirty="0">
                          <a:effectLst/>
                        </a:rPr>
                        <a:t>(RST) Relative Shaft Expansion (Shaft taper)</a:t>
                      </a:r>
                      <a:endParaRPr lang="en-US" sz="11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3"/>
                  </a:ext>
                </a:extLst>
              </a:tr>
              <a:tr h="810000">
                <a:tc>
                  <a:txBody>
                    <a:bodyPr/>
                    <a:lstStyle/>
                    <a:p>
                      <a:pPr marL="180000" algn="l" defTabSz="914400" rtl="0" eaLnBrk="1" latinLnBrk="0" hangingPunct="1">
                        <a:lnSpc>
                          <a:spcPct val="110000"/>
                        </a:lnSpc>
                        <a:spcBef>
                          <a:spcPts val="300"/>
                        </a:spcBef>
                        <a:spcAft>
                          <a:spcPts val="300"/>
                        </a:spcAft>
                      </a:pPr>
                      <a:r>
                        <a:rPr lang="en-IN" sz="1100" kern="1200" dirty="0">
                          <a:solidFill>
                            <a:schemeClr val="dk1"/>
                          </a:solidFill>
                          <a:effectLst/>
                          <a:latin typeface="+mn-lt"/>
                          <a:ea typeface="+mn-ea"/>
                          <a:cs typeface="+mn-cs"/>
                        </a:rPr>
                        <a:t>Shaft axial position (collar)</a:t>
                      </a:r>
                      <a:endParaRPr lang="en-US" sz="1100" kern="1200" dirty="0">
                        <a:solidFill>
                          <a:schemeClr val="dk1"/>
                        </a:solidFill>
                        <a:effectLst/>
                        <a:latin typeface="+mn-lt"/>
                        <a:ea typeface="+mn-ea"/>
                        <a:cs typeface="+mn-cs"/>
                      </a:endParaRPr>
                    </a:p>
                    <a:p>
                      <a:pPr marL="180000" algn="l" defTabSz="914400" rtl="0" eaLnBrk="1" latinLnBrk="0" hangingPunct="1">
                        <a:lnSpc>
                          <a:spcPct val="110000"/>
                        </a:lnSpc>
                        <a:spcBef>
                          <a:spcPts val="300"/>
                        </a:spcBef>
                        <a:spcAft>
                          <a:spcPts val="300"/>
                        </a:spcAft>
                      </a:pPr>
                      <a:r>
                        <a:rPr lang="en-IN" sz="1100" kern="1200" dirty="0">
                          <a:solidFill>
                            <a:schemeClr val="dk1"/>
                          </a:solidFill>
                          <a:effectLst/>
                          <a:latin typeface="+mn-lt"/>
                          <a:ea typeface="+mn-ea"/>
                          <a:cs typeface="+mn-cs"/>
                        </a:rPr>
                        <a:t>Shaft axial position (shaft end)</a:t>
                      </a:r>
                      <a:endParaRPr lang="en-US" sz="1100" kern="1200" dirty="0">
                        <a:solidFill>
                          <a:schemeClr val="dk1"/>
                        </a:solidFill>
                        <a:effectLst/>
                        <a:latin typeface="+mn-lt"/>
                        <a:ea typeface="+mn-ea"/>
                        <a:cs typeface="+mn-cs"/>
                      </a:endParaRPr>
                    </a:p>
                    <a:p>
                      <a:pPr marL="180000" algn="l" defTabSz="914400" rtl="0" eaLnBrk="1" latinLnBrk="0" hangingPunct="1">
                        <a:lnSpc>
                          <a:spcPct val="110000"/>
                        </a:lnSpc>
                        <a:spcBef>
                          <a:spcPts val="300"/>
                        </a:spcBef>
                        <a:spcAft>
                          <a:spcPts val="800"/>
                        </a:spcAft>
                      </a:pPr>
                      <a:r>
                        <a:rPr lang="en-IN" sz="1100" kern="1200" dirty="0">
                          <a:solidFill>
                            <a:schemeClr val="dk1"/>
                          </a:solidFill>
                          <a:effectLst/>
                          <a:latin typeface="+mn-lt"/>
                          <a:ea typeface="+mn-ea"/>
                          <a:cs typeface="+mn-cs"/>
                        </a:rPr>
                        <a:t>Differential expansion (collar)</a:t>
                      </a:r>
                      <a:endParaRPr lang="en-US" sz="110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10000"/>
                        </a:lnSpc>
                        <a:spcBef>
                          <a:spcPts val="300"/>
                        </a:spcBef>
                        <a:spcAft>
                          <a:spcPts val="800"/>
                        </a:spcAft>
                      </a:pPr>
                      <a:r>
                        <a:rPr lang="en-IN" sz="1100" dirty="0">
                          <a:effectLst/>
                        </a:rPr>
                        <a:t>(RSC) Relative Shaft Expansion (Shaft collar)</a:t>
                      </a:r>
                      <a:endParaRPr lang="en-US" sz="11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4"/>
                  </a:ext>
                </a:extLst>
              </a:tr>
              <a:tr h="288000">
                <a:tc>
                  <a:txBody>
                    <a:bodyPr/>
                    <a:lstStyle/>
                    <a:p>
                      <a:pPr marL="180000" marR="0" lvl="0" indent="0" algn="l" defTabSz="914400" rtl="0" eaLnBrk="1" fontAlgn="auto" latinLnBrk="0" hangingPunct="1">
                        <a:lnSpc>
                          <a:spcPct val="107000"/>
                        </a:lnSpc>
                        <a:spcBef>
                          <a:spcPts val="0"/>
                        </a:spcBef>
                        <a:spcAft>
                          <a:spcPts val="800"/>
                        </a:spcAft>
                        <a:buClrTx/>
                        <a:buSzTx/>
                        <a:buFontTx/>
                        <a:buNone/>
                        <a:tabLst/>
                        <a:defRPr/>
                      </a:pPr>
                      <a:r>
                        <a:rPr lang="en-IN" sz="1100" kern="1200" dirty="0">
                          <a:solidFill>
                            <a:schemeClr val="dk1"/>
                          </a:solidFill>
                          <a:effectLst/>
                          <a:latin typeface="+mn-lt"/>
                          <a:ea typeface="+mn-ea"/>
                          <a:cs typeface="+mn-cs"/>
                        </a:rPr>
                        <a:t>Mathematical function</a:t>
                      </a:r>
                      <a:endParaRPr lang="en-US" sz="1100" kern="1200" dirty="0">
                        <a:solidFill>
                          <a:schemeClr val="dk1"/>
                        </a:solidFill>
                        <a:effectLst/>
                        <a:latin typeface="+mn-lt"/>
                        <a:ea typeface="+mn-ea"/>
                        <a:cs typeface="+mn-cs"/>
                      </a:endParaRPr>
                    </a:p>
                  </a:txBody>
                  <a:tcPr marL="68580" marR="68580" marT="34290" marB="34290" anchor="ctr"/>
                </a:tc>
                <a:tc>
                  <a:txBody>
                    <a:bodyPr/>
                    <a:lstStyle/>
                    <a:p>
                      <a:pPr marL="180000" marR="0" lvl="0" indent="0" algn="l" defTabSz="914400" rtl="0" eaLnBrk="1" fontAlgn="auto" latinLnBrk="0" hangingPunct="1">
                        <a:lnSpc>
                          <a:spcPct val="107000"/>
                        </a:lnSpc>
                        <a:spcBef>
                          <a:spcPts val="300"/>
                        </a:spcBef>
                        <a:spcAft>
                          <a:spcPts val="800"/>
                        </a:spcAft>
                        <a:buClrTx/>
                        <a:buSzTx/>
                        <a:buFontTx/>
                        <a:buNone/>
                        <a:tabLst/>
                        <a:defRPr/>
                      </a:pPr>
                      <a:r>
                        <a:rPr lang="en-IN" sz="1100" dirty="0">
                          <a:effectLst/>
                        </a:rPr>
                        <a:t>(DMF) Dual Mathematical Function</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288000">
                <a:tc>
                  <a:txBody>
                    <a:bodyPr/>
                    <a:lstStyle/>
                    <a:p>
                      <a:pPr marL="180000" marR="0" lvl="0" indent="0" algn="l" defTabSz="914400" rtl="0" eaLnBrk="1" fontAlgn="auto" latinLnBrk="0" hangingPunct="1">
                        <a:lnSpc>
                          <a:spcPct val="107000"/>
                        </a:lnSpc>
                        <a:spcBef>
                          <a:spcPts val="0"/>
                        </a:spcBef>
                        <a:spcAft>
                          <a:spcPts val="800"/>
                        </a:spcAft>
                        <a:buClrTx/>
                        <a:buSzTx/>
                        <a:buFontTx/>
                        <a:buNone/>
                        <a:tabLst/>
                        <a:defRPr/>
                      </a:pPr>
                      <a:r>
                        <a:rPr lang="en-IN" sz="1100" kern="1200" dirty="0">
                          <a:solidFill>
                            <a:schemeClr val="dk1"/>
                          </a:solidFill>
                          <a:effectLst/>
                          <a:latin typeface="+mn-lt"/>
                          <a:ea typeface="+mn-ea"/>
                          <a:cs typeface="+mn-cs"/>
                        </a:rPr>
                        <a:t>Delta Quasi-static Pressure</a:t>
                      </a:r>
                      <a:endParaRPr lang="en-US" sz="1100" kern="1200" dirty="0">
                        <a:solidFill>
                          <a:schemeClr val="dk1"/>
                        </a:solidFill>
                        <a:effectLst/>
                        <a:latin typeface="+mn-lt"/>
                        <a:ea typeface="+mn-ea"/>
                        <a:cs typeface="+mn-cs"/>
                      </a:endParaRPr>
                    </a:p>
                  </a:txBody>
                  <a:tcPr marL="68580" marR="68580" marT="34290" marB="34290" anchor="ctr"/>
                </a:tc>
                <a:tc>
                  <a:txBody>
                    <a:bodyPr/>
                    <a:lstStyle/>
                    <a:p>
                      <a:pPr marL="180000" marR="0" lvl="0" indent="0" algn="l" defTabSz="914400" rtl="0" eaLnBrk="1" fontAlgn="auto" latinLnBrk="0" hangingPunct="1">
                        <a:lnSpc>
                          <a:spcPct val="107000"/>
                        </a:lnSpc>
                        <a:spcBef>
                          <a:spcPts val="300"/>
                        </a:spcBef>
                        <a:spcAft>
                          <a:spcPts val="800"/>
                        </a:spcAft>
                        <a:buClrTx/>
                        <a:buSzTx/>
                        <a:buFontTx/>
                        <a:buNone/>
                        <a:tabLst/>
                        <a:defRPr/>
                      </a:pPr>
                      <a:r>
                        <a:rPr lang="en-IN" sz="1100" dirty="0">
                          <a:effectLst/>
                        </a:rPr>
                        <a:t>(DQSP) Delta Quasi-static Pressure</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288000">
                <a:tc>
                  <a:txBody>
                    <a:bodyPr/>
                    <a:lstStyle/>
                    <a:p>
                      <a:pPr marL="180000" marR="0" lvl="0" indent="0" algn="l" defTabSz="914400" rtl="0" eaLnBrk="1" fontAlgn="auto" latinLnBrk="0" hangingPunct="1">
                        <a:lnSpc>
                          <a:spcPct val="107000"/>
                        </a:lnSpc>
                        <a:spcBef>
                          <a:spcPts val="0"/>
                        </a:spcBef>
                        <a:spcAft>
                          <a:spcPts val="800"/>
                        </a:spcAft>
                        <a:buClrTx/>
                        <a:buSzTx/>
                        <a:buFontTx/>
                        <a:buNone/>
                        <a:tabLst/>
                        <a:defRPr/>
                      </a:pPr>
                      <a:r>
                        <a:rPr lang="en-IN" sz="1100" kern="1200" dirty="0">
                          <a:solidFill>
                            <a:schemeClr val="dk1"/>
                          </a:solidFill>
                          <a:effectLst/>
                          <a:latin typeface="+mn-lt"/>
                          <a:ea typeface="+mn-ea"/>
                          <a:cs typeface="+mn-cs"/>
                        </a:rPr>
                        <a:t>Delta Quasi-static Temperature</a:t>
                      </a:r>
                      <a:endParaRPr lang="en-US" sz="1100" kern="1200" dirty="0">
                        <a:solidFill>
                          <a:schemeClr val="dk1"/>
                        </a:solidFill>
                        <a:effectLst/>
                        <a:latin typeface="+mn-lt"/>
                        <a:ea typeface="+mn-ea"/>
                        <a:cs typeface="+mn-cs"/>
                      </a:endParaRPr>
                    </a:p>
                  </a:txBody>
                  <a:tcPr marL="68580" marR="68580" marT="34290" marB="34290" anchor="ctr"/>
                </a:tc>
                <a:tc>
                  <a:txBody>
                    <a:bodyPr/>
                    <a:lstStyle/>
                    <a:p>
                      <a:pPr marL="180000" marR="0" lvl="0" indent="0" algn="l" defTabSz="914400" rtl="0" eaLnBrk="1" fontAlgn="auto" latinLnBrk="0" hangingPunct="1">
                        <a:lnSpc>
                          <a:spcPct val="107000"/>
                        </a:lnSpc>
                        <a:spcBef>
                          <a:spcPts val="300"/>
                        </a:spcBef>
                        <a:spcAft>
                          <a:spcPts val="800"/>
                        </a:spcAft>
                        <a:buClrTx/>
                        <a:buSzTx/>
                        <a:buFontTx/>
                        <a:buNone/>
                        <a:tabLst/>
                        <a:defRPr/>
                      </a:pPr>
                      <a:r>
                        <a:rPr lang="en-IN" sz="1100" dirty="0">
                          <a:effectLst/>
                        </a:rPr>
                        <a:t>(DQST) Delta Quasi-static Temperature</a:t>
                      </a:r>
                      <a:endParaRPr lang="en-US" sz="11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288000">
                <a:tc>
                  <a:txBody>
                    <a:bodyPr/>
                    <a:lstStyle/>
                    <a:p>
                      <a:pPr marL="180000" marR="0" lvl="0" indent="0" algn="l" defTabSz="914400" rtl="0" eaLnBrk="1" fontAlgn="auto" latinLnBrk="0" hangingPunct="1">
                        <a:lnSpc>
                          <a:spcPct val="107000"/>
                        </a:lnSpc>
                        <a:spcBef>
                          <a:spcPts val="0"/>
                        </a:spcBef>
                        <a:spcAft>
                          <a:spcPts val="800"/>
                        </a:spcAft>
                        <a:buClrTx/>
                        <a:buSzTx/>
                        <a:buFontTx/>
                        <a:buNone/>
                        <a:tabLst/>
                        <a:defRPr/>
                      </a:pPr>
                      <a:r>
                        <a:rPr lang="en-IN" sz="1100" kern="1200" dirty="0">
                          <a:solidFill>
                            <a:schemeClr val="dk1"/>
                          </a:solidFill>
                          <a:effectLst/>
                          <a:latin typeface="+mn-lt"/>
                          <a:ea typeface="+mn-ea"/>
                          <a:cs typeface="+mn-cs"/>
                        </a:rPr>
                        <a:t>Shaft absolute vibration</a:t>
                      </a:r>
                      <a:endParaRPr lang="en-US" sz="1100" kern="1200" dirty="0">
                        <a:solidFill>
                          <a:schemeClr val="dk1"/>
                        </a:solidFill>
                        <a:effectLst/>
                        <a:latin typeface="+mn-lt"/>
                        <a:ea typeface="+mn-ea"/>
                        <a:cs typeface="+mn-cs"/>
                      </a:endParaRPr>
                    </a:p>
                  </a:txBody>
                  <a:tcPr marL="68580" marR="68580" marT="34290" marB="34290" anchor="ctr"/>
                </a:tc>
                <a:tc>
                  <a:txBody>
                    <a:bodyPr/>
                    <a:lstStyle/>
                    <a:p>
                      <a:pPr marL="180000" marR="0" lvl="0" indent="0" algn="l" defTabSz="914400" rtl="0" eaLnBrk="1" fontAlgn="auto" latinLnBrk="0" hangingPunct="1">
                        <a:lnSpc>
                          <a:spcPct val="107000"/>
                        </a:lnSpc>
                        <a:spcBef>
                          <a:spcPts val="300"/>
                        </a:spcBef>
                        <a:spcAft>
                          <a:spcPts val="800"/>
                        </a:spcAft>
                        <a:buClrTx/>
                        <a:buSzTx/>
                        <a:buFontTx/>
                        <a:buNone/>
                        <a:tabLst/>
                        <a:defRPr/>
                      </a:pPr>
                      <a:r>
                        <a:rPr lang="en-IN" sz="1100" dirty="0">
                          <a:effectLst/>
                        </a:rPr>
                        <a:t>(AS) Absolute Shaft Vibration</a:t>
                      </a:r>
                      <a:endParaRPr lang="en-US" sz="11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8"/>
                  </a:ext>
                </a:extLst>
              </a:tr>
            </a:tbl>
          </a:graphicData>
        </a:graphic>
      </p:graphicFrame>
      <p:sp>
        <p:nvSpPr>
          <p:cNvPr id="5" name="Date Placeholder 4"/>
          <p:cNvSpPr>
            <a:spLocks noGrp="1"/>
          </p:cNvSpPr>
          <p:nvPr>
            <p:ph type="dt" sz="half" idx="10"/>
          </p:nvPr>
        </p:nvSpPr>
        <p:spPr/>
        <p:txBody>
          <a:bodyPr/>
          <a:lstStyle/>
          <a:p>
            <a:fld id="{0431D188-8A52-46D0-8294-0A06D5C8FB6B}" type="datetime1">
              <a:rPr lang="en-US" smtClean="0"/>
              <a:t>3/18/2022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15</a:t>
            </a:fld>
            <a:endParaRPr lang="en-GB"/>
          </a:p>
        </p:txBody>
      </p:sp>
      <p:sp>
        <p:nvSpPr>
          <p:cNvPr id="12" name="Title 1"/>
          <p:cNvSpPr>
            <a:spLocks noGrp="1"/>
          </p:cNvSpPr>
          <p:nvPr>
            <p:ph type="title"/>
          </p:nvPr>
        </p:nvSpPr>
        <p:spPr>
          <a:xfrm>
            <a:off x="539999" y="448705"/>
            <a:ext cx="11172576" cy="680400"/>
          </a:xfrm>
        </p:spPr>
        <p:txBody>
          <a:bodyPr/>
          <a:lstStyle/>
          <a:p>
            <a:r>
              <a:rPr lang="en-US" dirty="0"/>
              <a:t>Dual-channel processing</a:t>
            </a:r>
          </a:p>
        </p:txBody>
      </p:sp>
      <p:sp>
        <p:nvSpPr>
          <p:cNvPr id="13" name="Text Placeholder 5"/>
          <p:cNvSpPr txBox="1">
            <a:spLocks/>
          </p:cNvSpPr>
          <p:nvPr/>
        </p:nvSpPr>
        <p:spPr>
          <a:xfrm>
            <a:off x="539999" y="902490"/>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 MPC4</a:t>
            </a:r>
            <a:r>
              <a:rPr lang="en-US" baseline="30000" dirty="0"/>
              <a:t>Mk2</a:t>
            </a:r>
            <a:r>
              <a:rPr lang="en-US" dirty="0"/>
              <a:t> + IOC4</a:t>
            </a:r>
            <a:r>
              <a:rPr lang="en-US" baseline="30000" dirty="0"/>
              <a:t>Mk2</a:t>
            </a:r>
            <a:r>
              <a:rPr lang="en-US" dirty="0"/>
              <a:t> module</a:t>
            </a:r>
            <a:endParaRPr lang="en-US" baseline="30000" dirty="0"/>
          </a:p>
        </p:txBody>
      </p:sp>
      <p:sp>
        <p:nvSpPr>
          <p:cNvPr id="2" name="Footer Placeholder 1">
            <a:extLst>
              <a:ext uri="{FF2B5EF4-FFF2-40B4-BE49-F238E27FC236}">
                <a16:creationId xmlns:a16="http://schemas.microsoft.com/office/drawing/2014/main" id="{C495E819-1B92-45A2-8DF1-95728EDF52FB}"/>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131215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585620"/>
            <a:ext cx="11172576" cy="680400"/>
          </a:xfrm>
        </p:spPr>
        <p:txBody>
          <a:bodyPr/>
          <a:lstStyle/>
          <a:p>
            <a:r>
              <a:rPr lang="fr-CH" dirty="0"/>
              <a:t>VM600</a:t>
            </a:r>
            <a:r>
              <a:rPr lang="fr-CH" baseline="30000" dirty="0"/>
              <a:t>Mk2</a:t>
            </a:r>
            <a:r>
              <a:rPr lang="fr-CH" dirty="0"/>
              <a:t> RLC16</a:t>
            </a:r>
            <a:r>
              <a:rPr lang="fr-CH" baseline="30000" dirty="0"/>
              <a:t>Mk2</a:t>
            </a:r>
            <a:endParaRPr lang="fr-CH" dirty="0"/>
          </a:p>
        </p:txBody>
      </p:sp>
      <p:sp>
        <p:nvSpPr>
          <p:cNvPr id="11" name="Date Placeholder 18"/>
          <p:cNvSpPr>
            <a:spLocks noGrp="1"/>
          </p:cNvSpPr>
          <p:nvPr>
            <p:ph type="dt" sz="half" idx="10"/>
          </p:nvPr>
        </p:nvSpPr>
        <p:spPr/>
        <p:txBody>
          <a:bodyPr/>
          <a:lstStyle/>
          <a:p>
            <a:fld id="{2C0195FE-A731-4696-869D-AEF37CF591AF}" type="datetime1">
              <a:rPr lang="en-US" smtClean="0"/>
              <a:t>3/18/2022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pPr/>
              <a:t>16</a:t>
            </a:fld>
            <a:endParaRPr lang="en-GB"/>
          </a:p>
        </p:txBody>
      </p:sp>
      <p:sp>
        <p:nvSpPr>
          <p:cNvPr id="14" name="Text Placeholder 5"/>
          <p:cNvSpPr txBox="1">
            <a:spLocks/>
          </p:cNvSpPr>
          <p:nvPr/>
        </p:nvSpPr>
        <p:spPr>
          <a:xfrm>
            <a:off x="539999" y="1044453"/>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 relay module</a:t>
            </a:r>
            <a:endParaRPr lang="en-US" baseline="30000" dirty="0"/>
          </a:p>
        </p:txBody>
      </p:sp>
      <p:grpSp>
        <p:nvGrpSpPr>
          <p:cNvPr id="6" name="Group 5"/>
          <p:cNvGrpSpPr/>
          <p:nvPr/>
        </p:nvGrpSpPr>
        <p:grpSpPr>
          <a:xfrm>
            <a:off x="381964" y="1407735"/>
            <a:ext cx="3880776" cy="4816510"/>
            <a:chOff x="1192192" y="1407245"/>
            <a:chExt cx="3880776" cy="481651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2192" y="1631327"/>
              <a:ext cx="3142050" cy="439780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188" y="1407245"/>
              <a:ext cx="1832780" cy="4816510"/>
            </a:xfrm>
            <a:prstGeom prst="rect">
              <a:avLst/>
            </a:prstGeom>
          </p:spPr>
        </p:pic>
      </p:grpSp>
      <p:graphicFrame>
        <p:nvGraphicFramePr>
          <p:cNvPr id="15" name="Content Placeholder 7"/>
          <p:cNvGraphicFramePr>
            <a:graphicFrameLocks noGrp="1"/>
          </p:cNvGraphicFramePr>
          <p:nvPr>
            <p:ph idx="1"/>
            <p:extLst>
              <p:ext uri="{D42A27DB-BD31-4B8C-83A1-F6EECF244321}">
                <p14:modId xmlns:p14="http://schemas.microsoft.com/office/powerpoint/2010/main" val="4032821556"/>
              </p:ext>
            </p:extLst>
          </p:nvPr>
        </p:nvGraphicFramePr>
        <p:xfrm>
          <a:off x="4724310" y="2256559"/>
          <a:ext cx="6235200" cy="3444240"/>
        </p:xfrm>
        <a:graphic>
          <a:graphicData uri="http://schemas.openxmlformats.org/drawingml/2006/table">
            <a:tbl>
              <a:tblPr firstRow="1" bandRow="1">
                <a:tableStyleId>{21E4AEA4-8DFA-4A89-87EB-49C32662AFE0}</a:tableStyleId>
              </a:tblPr>
              <a:tblGrid>
                <a:gridCol w="3117600">
                  <a:extLst>
                    <a:ext uri="{9D8B030D-6E8A-4147-A177-3AD203B41FA5}">
                      <a16:colId xmlns:a16="http://schemas.microsoft.com/office/drawing/2014/main" val="20000"/>
                    </a:ext>
                  </a:extLst>
                </a:gridCol>
                <a:gridCol w="1558800">
                  <a:extLst>
                    <a:ext uri="{9D8B030D-6E8A-4147-A177-3AD203B41FA5}">
                      <a16:colId xmlns:a16="http://schemas.microsoft.com/office/drawing/2014/main" val="20001"/>
                    </a:ext>
                  </a:extLst>
                </a:gridCol>
                <a:gridCol w="1558800">
                  <a:extLst>
                    <a:ext uri="{9D8B030D-6E8A-4147-A177-3AD203B41FA5}">
                      <a16:colId xmlns:a16="http://schemas.microsoft.com/office/drawing/2014/main" val="20002"/>
                    </a:ext>
                  </a:extLst>
                </a:gridCol>
              </a:tblGrid>
              <a:tr h="370840">
                <a:tc>
                  <a:txBody>
                    <a:bodyPr/>
                    <a:lstStyle/>
                    <a:p>
                      <a:r>
                        <a:rPr lang="en-US" sz="1400" dirty="0"/>
                        <a:t>Feature</a:t>
                      </a:r>
                      <a:r>
                        <a:rPr lang="en-US" sz="1400" baseline="0" dirty="0"/>
                        <a:t> / specification</a:t>
                      </a:r>
                      <a:endParaRPr lang="en-US" sz="1400" dirty="0"/>
                    </a:p>
                  </a:txBody>
                  <a:tcPr anchor="ctr"/>
                </a:tc>
                <a:tc>
                  <a:txBody>
                    <a:bodyPr/>
                    <a:lstStyle/>
                    <a:p>
                      <a:pPr algn="ctr"/>
                      <a:r>
                        <a:rPr lang="en-US" sz="1400" dirty="0"/>
                        <a:t>VM600</a:t>
                      </a:r>
                      <a:r>
                        <a:rPr lang="en-US" sz="1400" baseline="30000" dirty="0"/>
                        <a:t>Mk2</a:t>
                      </a:r>
                      <a:br>
                        <a:rPr lang="en-US" sz="1400" baseline="0" dirty="0"/>
                      </a:br>
                      <a:r>
                        <a:rPr lang="en-US" sz="1400" dirty="0"/>
                        <a:t>RLC16</a:t>
                      </a:r>
                      <a:r>
                        <a:rPr lang="en-US" sz="1400" baseline="30000" dirty="0"/>
                        <a:t>Mk2</a:t>
                      </a:r>
                    </a:p>
                  </a:txBody>
                  <a:tcPr anchor="ctr"/>
                </a:tc>
                <a:tc>
                  <a:txBody>
                    <a:bodyPr/>
                    <a:lstStyle/>
                    <a:p>
                      <a:pPr algn="ctr"/>
                      <a:r>
                        <a:rPr lang="en-US" sz="1400" dirty="0"/>
                        <a:t>VM600</a:t>
                      </a:r>
                      <a:br>
                        <a:rPr lang="en-US" sz="1400" dirty="0"/>
                      </a:br>
                      <a:r>
                        <a:rPr lang="en-US" sz="1400" dirty="0"/>
                        <a:t>RLC16</a:t>
                      </a:r>
                    </a:p>
                  </a:txBody>
                  <a:tcPr anchor="ctr"/>
                </a:tc>
                <a:extLst>
                  <a:ext uri="{0D108BD9-81ED-4DB2-BD59-A6C34878D82A}">
                    <a16:rowId xmlns:a16="http://schemas.microsoft.com/office/drawing/2014/main" val="10000"/>
                  </a:ext>
                </a:extLst>
              </a:tr>
              <a:tr h="370840">
                <a:tc>
                  <a:txBody>
                    <a:bodyPr/>
                    <a:lstStyle/>
                    <a:p>
                      <a:r>
                        <a:rPr lang="en-US" sz="1200" dirty="0"/>
                        <a:t>Machinery protection relays</a:t>
                      </a:r>
                    </a:p>
                    <a:p>
                      <a:r>
                        <a:rPr lang="en-US" sz="1200" dirty="0"/>
                        <a:t>(user configurable)</a:t>
                      </a:r>
                    </a:p>
                  </a:txBody>
                  <a:tcPr anchor="ctr"/>
                </a:tc>
                <a:tc>
                  <a:txBody>
                    <a:bodyPr/>
                    <a:lstStyle/>
                    <a:p>
                      <a:pPr algn="ctr"/>
                      <a:r>
                        <a:rPr lang="en-US" sz="1200" dirty="0"/>
                        <a:t>16</a:t>
                      </a:r>
                    </a:p>
                  </a:txBody>
                  <a:tcPr anchor="ctr"/>
                </a:tc>
                <a:tc>
                  <a:txBody>
                    <a:bodyPr/>
                    <a:lstStyle/>
                    <a:p>
                      <a:pPr algn="ctr"/>
                      <a:r>
                        <a:rPr lang="en-US" sz="1200" dirty="0"/>
                        <a:t>16</a:t>
                      </a:r>
                    </a:p>
                  </a:txBody>
                  <a:tcPr anchor="ctr"/>
                </a:tc>
                <a:extLst>
                  <a:ext uri="{0D108BD9-81ED-4DB2-BD59-A6C34878D82A}">
                    <a16:rowId xmlns:a16="http://schemas.microsoft.com/office/drawing/2014/main" val="10001"/>
                  </a:ext>
                </a:extLst>
              </a:tr>
              <a:tr h="370840">
                <a:tc>
                  <a:txBody>
                    <a:bodyPr/>
                    <a:lstStyle/>
                    <a:p>
                      <a:r>
                        <a:rPr lang="en-US" sz="1200" dirty="0"/>
                        <a:t>Epoxy sealed relays with all contacts (COM, NC, NO) available</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2"/>
                  </a:ext>
                </a:extLst>
              </a:tr>
              <a:tr h="370840">
                <a:tc>
                  <a:txBody>
                    <a:bodyPr/>
                    <a:lstStyle/>
                    <a:p>
                      <a:r>
                        <a:rPr lang="en-US" sz="1200" dirty="0"/>
                        <a:t>Software</a:t>
                      </a:r>
                      <a:r>
                        <a:rPr lang="en-US" sz="1200" baseline="0" dirty="0"/>
                        <a:t> configurable relays</a:t>
                      </a:r>
                      <a:br>
                        <a:rPr lang="en-US" sz="1200" baseline="0" dirty="0"/>
                      </a:br>
                      <a:r>
                        <a:rPr lang="en-US" sz="1200" baseline="0" dirty="0"/>
                        <a:t>(</a:t>
                      </a:r>
                      <a:r>
                        <a:rPr lang="en-US" sz="1200" dirty="0"/>
                        <a:t>normally energized (NE) or normally</a:t>
                      </a:r>
                      <a:br>
                        <a:rPr lang="en-US" sz="1200" dirty="0"/>
                      </a:br>
                      <a:r>
                        <a:rPr lang="en-US" sz="1200" dirty="0"/>
                        <a:t>de-energized (NDE) –</a:t>
                      </a:r>
                      <a:r>
                        <a:rPr lang="en-US" sz="1200" baseline="0" dirty="0"/>
                        <a:t> </a:t>
                      </a:r>
                      <a:r>
                        <a:rPr lang="en-US" sz="1200" dirty="0"/>
                        <a:t>without</a:t>
                      </a:r>
                      <a:r>
                        <a:rPr lang="en-US" sz="1200" baseline="0" dirty="0"/>
                        <a:t> jumpers)</a:t>
                      </a:r>
                      <a:endParaRPr lang="en-US" sz="1200" dirty="0"/>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3"/>
                  </a:ext>
                </a:extLst>
              </a:tr>
              <a:tr h="370840">
                <a:tc>
                  <a:txBody>
                    <a:bodyPr/>
                    <a:lstStyle/>
                    <a:p>
                      <a:r>
                        <a:rPr lang="en-US" sz="1200" dirty="0"/>
                        <a:t>Module OK via Raw</a:t>
                      </a:r>
                      <a:r>
                        <a:rPr lang="en-US" sz="1200" baseline="0" dirty="0"/>
                        <a:t> bus line</a:t>
                      </a:r>
                    </a:p>
                    <a:p>
                      <a:r>
                        <a:rPr lang="en-US" sz="1200" baseline="0" dirty="0"/>
                        <a:t>(“Status”)</a:t>
                      </a:r>
                      <a:endParaRPr lang="en-US" sz="1200" dirty="0"/>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4"/>
                  </a:ext>
                </a:extLst>
              </a:tr>
              <a:tr h="370840">
                <a:tc>
                  <a:txBody>
                    <a:bodyPr/>
                    <a:lstStyle/>
                    <a:p>
                      <a:r>
                        <a:rPr lang="en-US" sz="1200" dirty="0"/>
                        <a:t>System safety-line to drive relays to a safe state (“Redline”)</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5"/>
                  </a:ext>
                </a:extLst>
              </a:tr>
              <a:tr h="370840">
                <a:tc>
                  <a:txBody>
                    <a:bodyPr/>
                    <a:lstStyle/>
                    <a:p>
                      <a:r>
                        <a:rPr lang="en-US" sz="1200" dirty="0"/>
                        <a:t>SIL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 </a:t>
                      </a:r>
                      <a:br>
                        <a:rPr lang="en-US" sz="1200" dirty="0"/>
                      </a:br>
                      <a:r>
                        <a:rPr lang="en-US" sz="1200" dirty="0"/>
                        <a:t>“by design” (2022)</a:t>
                      </a:r>
                    </a:p>
                  </a:txBody>
                  <a:tcPr anchor="ctr"/>
                </a:tc>
                <a:tc>
                  <a:txBody>
                    <a:bodyPr/>
                    <a:lstStyle/>
                    <a:p>
                      <a:pPr algn="ctr"/>
                      <a:r>
                        <a:rPr lang="en-US" sz="1200" dirty="0"/>
                        <a:t>Yes</a:t>
                      </a:r>
                      <a:br>
                        <a:rPr lang="en-US" sz="1200" dirty="0"/>
                      </a:br>
                      <a:r>
                        <a:rPr lang="en-US" sz="1200" dirty="0"/>
                        <a:t>“proven in use”</a:t>
                      </a:r>
                    </a:p>
                  </a:txBody>
                  <a:tcPr anchor="ct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C876E0A6-038C-4216-9C2E-1199172ED922}"/>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28631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3035AF-DFF0-4AF1-B39C-F0DCED1EF0C9}"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17</a:t>
            </a:fld>
            <a:endParaRPr lang="en-GB"/>
          </a:p>
        </p:txBody>
      </p:sp>
      <p:sp>
        <p:nvSpPr>
          <p:cNvPr id="8" name="Title 9"/>
          <p:cNvSpPr txBox="1">
            <a:spLocks/>
          </p:cNvSpPr>
          <p:nvPr/>
        </p:nvSpPr>
        <p:spPr>
          <a:xfrm>
            <a:off x="539999" y="57330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CPUM</a:t>
            </a:r>
            <a:r>
              <a:rPr lang="fr-CH" baseline="30000" dirty="0"/>
              <a:t>Mk2</a:t>
            </a:r>
            <a:r>
              <a:rPr lang="fr-CH" dirty="0"/>
              <a:t> + IOCN</a:t>
            </a:r>
            <a:r>
              <a:rPr lang="fr-CH" baseline="30000" dirty="0"/>
              <a:t>Mk2</a:t>
            </a:r>
          </a:p>
        </p:txBody>
      </p:sp>
      <p:sp>
        <p:nvSpPr>
          <p:cNvPr id="9" name="Text Placeholder 5"/>
          <p:cNvSpPr txBox="1">
            <a:spLocks/>
          </p:cNvSpPr>
          <p:nvPr/>
        </p:nvSpPr>
        <p:spPr>
          <a:xfrm>
            <a:off x="539999" y="103551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rack controller and communications interface module</a:t>
            </a:r>
            <a:endParaRPr lang="en-US" baseline="30000" dirty="0"/>
          </a:p>
        </p:txBody>
      </p:sp>
      <p:sp>
        <p:nvSpPr>
          <p:cNvPr id="2" name="Rectangle 1"/>
          <p:cNvSpPr/>
          <p:nvPr/>
        </p:nvSpPr>
        <p:spPr>
          <a:xfrm>
            <a:off x="5041208" y="1791855"/>
            <a:ext cx="6721033" cy="3379372"/>
          </a:xfrm>
          <a:prstGeom prst="rect">
            <a:avLst/>
          </a:prstGeom>
        </p:spPr>
        <p:txBody>
          <a:bodyPr vert="horz" lIns="0" tIns="0" rIns="0" bIns="0" rtlCol="0">
            <a:noAutofit/>
          </a:bodyPr>
          <a:lstStyle/>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VM600</a:t>
            </a:r>
            <a:r>
              <a:rPr lang="en-US" sz="1400" baseline="30000" dirty="0">
                <a:solidFill>
                  <a:schemeClr val="tx2"/>
                </a:solidFill>
              </a:rPr>
              <a:t>Mk2</a:t>
            </a:r>
            <a:r>
              <a:rPr lang="en-US" sz="1400" dirty="0">
                <a:solidFill>
                  <a:schemeClr val="tx2"/>
                </a:solidFill>
              </a:rPr>
              <a:t> module data aggregation, processing and sharing</a:t>
            </a:r>
            <a:br>
              <a:rPr lang="en-US" sz="1400" dirty="0">
                <a:solidFill>
                  <a:schemeClr val="tx2"/>
                </a:solidFill>
              </a:rPr>
            </a:br>
            <a:r>
              <a:rPr lang="en-US" sz="1400" dirty="0">
                <a:solidFill>
                  <a:schemeClr val="tx2"/>
                </a:solidFill>
              </a:rPr>
              <a:t>(</a:t>
            </a:r>
            <a:r>
              <a:rPr lang="en-US" sz="1400" dirty="0">
                <a:solidFill>
                  <a:srgbClr val="333F48"/>
                </a:solidFill>
              </a:rPr>
              <a:t>VME bus communications with MPC4</a:t>
            </a:r>
            <a:r>
              <a:rPr lang="en-US" sz="1400" baseline="30000" dirty="0">
                <a:solidFill>
                  <a:srgbClr val="333F48"/>
                </a:solidFill>
              </a:rPr>
              <a:t>Mk2</a:t>
            </a:r>
            <a:r>
              <a:rPr lang="en-US" sz="1400" dirty="0">
                <a:solidFill>
                  <a:srgbClr val="333F48"/>
                </a:solidFill>
              </a:rPr>
              <a:t>, XMx16</a:t>
            </a:r>
            <a:r>
              <a:rPr lang="en-US" sz="1400" dirty="0">
                <a:solidFill>
                  <a:schemeClr val="tx2"/>
                </a:solidFill>
              </a:rPr>
              <a:t>)</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Industry standard fieldbus communications interfaces:</a:t>
            </a:r>
            <a:br>
              <a:rPr lang="en-US" sz="1400" dirty="0">
                <a:solidFill>
                  <a:schemeClr val="tx2"/>
                </a:solidFill>
              </a:rPr>
            </a:br>
            <a:r>
              <a:rPr lang="en-US" sz="1400" dirty="0">
                <a:solidFill>
                  <a:schemeClr val="tx2"/>
                </a:solidFill>
              </a:rPr>
              <a:t>Modbus TCP and PROFIBUS DP</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Mathematical operations on fieldbus data</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System/module status (health) information available via fieldbus</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Front-panel alarm reset (AR) button</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VM600 rack (CPUM</a:t>
            </a:r>
            <a:r>
              <a:rPr lang="en-US" sz="1400" baseline="30000" dirty="0">
                <a:solidFill>
                  <a:schemeClr val="tx2"/>
                </a:solidFill>
              </a:rPr>
              <a:t>Mk2</a:t>
            </a:r>
            <a:r>
              <a:rPr lang="en-US" sz="1400" dirty="0">
                <a:solidFill>
                  <a:schemeClr val="tx2"/>
                </a:solidFill>
              </a:rPr>
              <a:t>) security with a removable key</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Two system Ethernet connections and two fieldbus connections can run simultaneously</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Communications redundancy with two fieldbuses: Ethernet and/or serial</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Two relays to signal system status and alarm information </a:t>
            </a:r>
          </a:p>
          <a:p>
            <a:pPr marL="285750" indent="-285750">
              <a:lnSpc>
                <a:spcPct val="120000"/>
              </a:lnSpc>
              <a:spcBef>
                <a:spcPts val="900"/>
              </a:spcBef>
              <a:buClr>
                <a:schemeClr val="accent1"/>
              </a:buClr>
              <a:buFont typeface="Arial" panose="020B0604020202020204" pitchFamily="34" charset="0"/>
              <a:buChar char="•"/>
            </a:pPr>
            <a:endParaRPr lang="en-US" sz="1400" dirty="0">
              <a:solidFill>
                <a:schemeClr val="tx2"/>
              </a:solidFill>
            </a:endParaRPr>
          </a:p>
          <a:p>
            <a:pPr marL="285750" indent="-285750">
              <a:lnSpc>
                <a:spcPct val="120000"/>
              </a:lnSpc>
              <a:spcBef>
                <a:spcPts val="900"/>
              </a:spcBef>
              <a:buClr>
                <a:schemeClr val="accent1"/>
              </a:buClr>
              <a:buFont typeface="Arial" panose="020B0604020202020204" pitchFamily="34" charset="0"/>
              <a:buChar char="•"/>
            </a:pPr>
            <a:endParaRPr lang="en-US" sz="1400" dirty="0">
              <a:solidFill>
                <a:schemeClr val="tx2"/>
              </a:solidFill>
            </a:endParaRPr>
          </a:p>
          <a:p>
            <a:pPr marL="285750" indent="-285750">
              <a:lnSpc>
                <a:spcPct val="120000"/>
              </a:lnSpc>
              <a:spcBef>
                <a:spcPts val="900"/>
              </a:spcBef>
              <a:buClr>
                <a:schemeClr val="accent1"/>
              </a:buClr>
              <a:buFont typeface="Arial" panose="020B0604020202020204" pitchFamily="34" charset="0"/>
              <a:buChar char="•"/>
            </a:pPr>
            <a:endParaRPr lang="en-US" sz="1400" dirty="0">
              <a:solidFill>
                <a:schemeClr val="tx2"/>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5366" y="1575257"/>
            <a:ext cx="3883793" cy="3883793"/>
          </a:xfrm>
          <a:prstGeom prst="rect">
            <a:avLst/>
          </a:prstGeom>
        </p:spPr>
      </p:pic>
      <p:sp>
        <p:nvSpPr>
          <p:cNvPr id="3" name="Footer Placeholder 2">
            <a:extLst>
              <a:ext uri="{FF2B5EF4-FFF2-40B4-BE49-F238E27FC236}">
                <a16:creationId xmlns:a16="http://schemas.microsoft.com/office/drawing/2014/main" id="{7014A31C-6B30-43A5-B7A3-1C97CB3569A4}"/>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17602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9999" y="2400481"/>
            <a:ext cx="5913945" cy="3200847"/>
          </a:xfrm>
          <a:prstGeom prst="rect">
            <a:avLst/>
          </a:prstGeom>
        </p:spPr>
      </p:pic>
      <p:sp>
        <p:nvSpPr>
          <p:cNvPr id="5" name="Date Placeholder 4"/>
          <p:cNvSpPr>
            <a:spLocks noGrp="1"/>
          </p:cNvSpPr>
          <p:nvPr>
            <p:ph type="dt" sz="half" idx="10"/>
          </p:nvPr>
        </p:nvSpPr>
        <p:spPr/>
        <p:txBody>
          <a:bodyPr/>
          <a:lstStyle/>
          <a:p>
            <a:fld id="{21ECC235-BDDB-4B45-90A6-1053E7FE4F71}"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18</a:t>
            </a:fld>
            <a:endParaRPr lang="en-GB"/>
          </a:p>
        </p:txBody>
      </p:sp>
      <p:sp>
        <p:nvSpPr>
          <p:cNvPr id="8" name="Title 2"/>
          <p:cNvSpPr>
            <a:spLocks noGrp="1"/>
          </p:cNvSpPr>
          <p:nvPr>
            <p:ph type="title"/>
          </p:nvPr>
        </p:nvSpPr>
        <p:spPr>
          <a:xfrm>
            <a:off x="539999" y="573303"/>
            <a:ext cx="8368623" cy="680400"/>
          </a:xfrm>
        </p:spPr>
        <p:txBody>
          <a:bodyPr/>
          <a:lstStyle/>
          <a:p>
            <a:r>
              <a:rPr lang="en-US" dirty="0" err="1"/>
              <a:t>VibroSight</a:t>
            </a:r>
            <a:r>
              <a:rPr lang="en-US" dirty="0"/>
              <a:t> Protect</a:t>
            </a:r>
          </a:p>
        </p:txBody>
      </p:sp>
      <p:sp>
        <p:nvSpPr>
          <p:cNvPr id="11" name="Content Placeholder 2"/>
          <p:cNvSpPr>
            <a:spLocks noGrp="1"/>
          </p:cNvSpPr>
          <p:nvPr>
            <p:ph idx="1"/>
          </p:nvPr>
        </p:nvSpPr>
        <p:spPr>
          <a:xfrm>
            <a:off x="6993943" y="2766170"/>
            <a:ext cx="4658058" cy="2835157"/>
          </a:xfrm>
        </p:spPr>
        <p:txBody>
          <a:bodyPr>
            <a:noAutofit/>
          </a:bodyPr>
          <a:lstStyle/>
          <a:p>
            <a:r>
              <a:rPr lang="en-US" sz="1400" dirty="0" err="1">
                <a:solidFill>
                  <a:schemeClr val="tx2"/>
                </a:solidFill>
              </a:rPr>
              <a:t>VibroSight</a:t>
            </a:r>
            <a:r>
              <a:rPr lang="en-US" sz="800" baseline="30000" dirty="0">
                <a:solidFill>
                  <a:schemeClr val="tx2"/>
                </a:solidFill>
                <a:latin typeface="Calibri" panose="020F0502020204030204" pitchFamily="34" charset="0"/>
                <a:cs typeface="Calibri" panose="020F0502020204030204" pitchFamily="34" charset="0"/>
              </a:rPr>
              <a:t> </a:t>
            </a:r>
            <a:r>
              <a:rPr lang="en-US" sz="1400" baseline="30000" dirty="0">
                <a:solidFill>
                  <a:schemeClr val="tx2"/>
                </a:solidFill>
              </a:rPr>
              <a:t>®</a:t>
            </a:r>
            <a:r>
              <a:rPr lang="en-US" sz="1400" dirty="0">
                <a:solidFill>
                  <a:schemeClr val="tx2"/>
                </a:solidFill>
              </a:rPr>
              <a:t> software module designed and optimized specifically for operation with VM600</a:t>
            </a:r>
            <a:r>
              <a:rPr lang="en-US" sz="1400" baseline="30000" dirty="0">
                <a:solidFill>
                  <a:schemeClr val="tx2"/>
                </a:solidFill>
              </a:rPr>
              <a:t>Mk2</a:t>
            </a:r>
            <a:r>
              <a:rPr lang="en-US" sz="1400" dirty="0">
                <a:solidFill>
                  <a:schemeClr val="tx2"/>
                </a:solidFill>
              </a:rPr>
              <a:t> </a:t>
            </a:r>
          </a:p>
          <a:p>
            <a:r>
              <a:rPr lang="en-US" sz="1400" dirty="0" err="1">
                <a:solidFill>
                  <a:schemeClr val="tx2"/>
                </a:solidFill>
              </a:rPr>
              <a:t>VibroSight</a:t>
            </a:r>
            <a:r>
              <a:rPr lang="en-US" sz="1400" dirty="0">
                <a:solidFill>
                  <a:schemeClr val="tx2"/>
                </a:solidFill>
              </a:rPr>
              <a:t> Protect supports the configuration and operation of the machinery protection (MPS) functionality for a VM600</a:t>
            </a:r>
            <a:r>
              <a:rPr lang="en-US" sz="1400" baseline="30000" dirty="0">
                <a:solidFill>
                  <a:schemeClr val="tx2"/>
                </a:solidFill>
              </a:rPr>
              <a:t>Mk2</a:t>
            </a:r>
            <a:r>
              <a:rPr lang="en-US" sz="1400" dirty="0">
                <a:solidFill>
                  <a:schemeClr val="tx2"/>
                </a:solidFill>
              </a:rPr>
              <a:t> system: MPC4</a:t>
            </a:r>
            <a:r>
              <a:rPr lang="en-US" sz="1400" baseline="30000" dirty="0">
                <a:solidFill>
                  <a:schemeClr val="tx2"/>
                </a:solidFill>
              </a:rPr>
              <a:t>Mk2</a:t>
            </a:r>
            <a:r>
              <a:rPr lang="en-US" sz="1400" dirty="0">
                <a:solidFill>
                  <a:schemeClr val="tx2"/>
                </a:solidFill>
              </a:rPr>
              <a:t> +  IOC4</a:t>
            </a:r>
            <a:r>
              <a:rPr lang="en-US" sz="1400" baseline="30000" dirty="0">
                <a:solidFill>
                  <a:schemeClr val="tx2"/>
                </a:solidFill>
              </a:rPr>
              <a:t>Mk2</a:t>
            </a:r>
            <a:r>
              <a:rPr lang="en-US" sz="1400" dirty="0">
                <a:solidFill>
                  <a:schemeClr val="tx2"/>
                </a:solidFill>
              </a:rPr>
              <a:t>, RLC16</a:t>
            </a:r>
            <a:r>
              <a:rPr lang="en-US" sz="1400" baseline="30000" dirty="0">
                <a:solidFill>
                  <a:schemeClr val="tx2"/>
                </a:solidFill>
              </a:rPr>
              <a:t>Mk2</a:t>
            </a:r>
            <a:r>
              <a:rPr lang="en-US" sz="1400" dirty="0">
                <a:solidFill>
                  <a:schemeClr val="tx2"/>
                </a:solidFill>
              </a:rPr>
              <a:t>, CPUM</a:t>
            </a:r>
            <a:r>
              <a:rPr lang="en-US" sz="1400" baseline="30000" dirty="0">
                <a:solidFill>
                  <a:schemeClr val="tx2"/>
                </a:solidFill>
              </a:rPr>
              <a:t>Mk2</a:t>
            </a:r>
            <a:r>
              <a:rPr lang="en-US" sz="1400" dirty="0">
                <a:solidFill>
                  <a:schemeClr val="tx2"/>
                </a:solidFill>
              </a:rPr>
              <a:t> +  IOCN</a:t>
            </a:r>
            <a:r>
              <a:rPr lang="en-US" sz="1400" baseline="30000" dirty="0">
                <a:solidFill>
                  <a:schemeClr val="tx2"/>
                </a:solidFill>
              </a:rPr>
              <a:t>Mk2</a:t>
            </a:r>
            <a:endParaRPr lang="en-US" sz="1400" dirty="0">
              <a:solidFill>
                <a:schemeClr val="tx2"/>
              </a:solidFill>
            </a:endParaRPr>
          </a:p>
          <a:p>
            <a:r>
              <a:rPr lang="en-US" sz="1400" dirty="0">
                <a:solidFill>
                  <a:schemeClr val="tx2"/>
                </a:solidFill>
              </a:rPr>
              <a:t>New e</a:t>
            </a:r>
            <a:r>
              <a:rPr lang="en-US" sz="1400" b="0" dirty="0">
                <a:solidFill>
                  <a:schemeClr val="tx2"/>
                </a:solidFill>
              </a:rPr>
              <a:t>asy to use and </a:t>
            </a:r>
            <a:r>
              <a:rPr lang="en-US" sz="1400" dirty="0">
                <a:solidFill>
                  <a:schemeClr val="tx2"/>
                </a:solidFill>
              </a:rPr>
              <a:t>intuitive user interface </a:t>
            </a:r>
          </a:p>
          <a:p>
            <a:r>
              <a:rPr lang="en-US" sz="1400" dirty="0">
                <a:solidFill>
                  <a:schemeClr val="tx2"/>
                </a:solidFill>
              </a:rPr>
              <a:t>Separate configuration (</a:t>
            </a:r>
            <a:r>
              <a:rPr lang="en-US" sz="1400" dirty="0">
                <a:solidFill>
                  <a:schemeClr val="tx2"/>
                </a:solidFill>
                <a:latin typeface="Courier New" panose="02070309020205020404" pitchFamily="49" charset="0"/>
                <a:cs typeface="Courier New" panose="02070309020205020404" pitchFamily="49" charset="0"/>
              </a:rPr>
              <a:t>*.</a:t>
            </a:r>
            <a:r>
              <a:rPr lang="en-US" sz="1400" dirty="0" err="1">
                <a:solidFill>
                  <a:schemeClr val="tx2"/>
                </a:solidFill>
                <a:latin typeface="Courier New" panose="02070309020205020404" pitchFamily="49" charset="0"/>
                <a:cs typeface="Courier New" panose="02070309020205020404" pitchFamily="49" charset="0"/>
              </a:rPr>
              <a:t>mpscfg</a:t>
            </a:r>
            <a:r>
              <a:rPr lang="en-US" sz="1400" dirty="0">
                <a:solidFill>
                  <a:schemeClr val="tx2"/>
                </a:solidFill>
                <a:cs typeface="Courier New" panose="02070309020205020404" pitchFamily="49" charset="0"/>
              </a:rPr>
              <a:t> file</a:t>
            </a:r>
            <a:r>
              <a:rPr lang="en-US" sz="1400" dirty="0">
                <a:solidFill>
                  <a:schemeClr val="tx2"/>
                </a:solidFill>
              </a:rPr>
              <a:t>)</a:t>
            </a:r>
          </a:p>
          <a:p>
            <a:r>
              <a:rPr lang="en-US" sz="1400" dirty="0">
                <a:solidFill>
                  <a:schemeClr val="tx2"/>
                </a:solidFill>
              </a:rPr>
              <a:t>Fast configuration</a:t>
            </a:r>
            <a:endParaRPr lang="en-US" sz="1400" b="0" dirty="0">
              <a:solidFill>
                <a:schemeClr val="tx2"/>
              </a:solidFill>
            </a:endParaRPr>
          </a:p>
          <a:p>
            <a:r>
              <a:rPr lang="en-US" sz="1400" dirty="0">
                <a:solidFill>
                  <a:schemeClr val="tx2"/>
                </a:solidFill>
              </a:rPr>
              <a:t>Checks overall system (rack) configuration consistency </a:t>
            </a:r>
            <a:r>
              <a:rPr lang="en-US" sz="1400" b="0" dirty="0">
                <a:solidFill>
                  <a:schemeClr val="tx2"/>
                </a:solidFill>
              </a:rPr>
              <a:t>(as opposed to one-by-one module configuration)</a:t>
            </a:r>
          </a:p>
        </p:txBody>
      </p:sp>
      <p:sp>
        <p:nvSpPr>
          <p:cNvPr id="13" name="Rectangle 12"/>
          <p:cNvSpPr/>
          <p:nvPr/>
        </p:nvSpPr>
        <p:spPr>
          <a:xfrm>
            <a:off x="431925" y="965959"/>
            <a:ext cx="5261377" cy="369332"/>
          </a:xfrm>
          <a:prstGeom prst="rect">
            <a:avLst/>
          </a:prstGeom>
        </p:spPr>
        <p:txBody>
          <a:bodyPr wrap="none">
            <a:spAutoFit/>
          </a:bodyPr>
          <a:lstStyle/>
          <a:p>
            <a:r>
              <a:rPr lang="en-US" b="1" dirty="0">
                <a:solidFill>
                  <a:schemeClr val="accent6"/>
                </a:solidFill>
              </a:rPr>
              <a:t>Machinery protection configuration software </a:t>
            </a:r>
          </a:p>
        </p:txBody>
      </p:sp>
      <p:pic>
        <p:nvPicPr>
          <p:cNvPr id="10" name="Content Placeholder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3205" y="573207"/>
            <a:ext cx="1618796" cy="1618796"/>
          </a:xfrm>
          <a:prstGeom prst="rect">
            <a:avLst/>
          </a:prstGeom>
        </p:spPr>
      </p:pic>
      <p:sp>
        <p:nvSpPr>
          <p:cNvPr id="2" name="Footer Placeholder 1">
            <a:extLst>
              <a:ext uri="{FF2B5EF4-FFF2-40B4-BE49-F238E27FC236}">
                <a16:creationId xmlns:a16="http://schemas.microsoft.com/office/drawing/2014/main" id="{CB788342-D907-46C2-A552-2AC7CE2202BD}"/>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259504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4"/>
          <p:cNvSpPr>
            <a:spLocks noGrp="1"/>
          </p:cNvSpPr>
          <p:nvPr>
            <p:ph type="dt" sz="half" idx="10"/>
          </p:nvPr>
        </p:nvSpPr>
        <p:spPr>
          <a:xfrm>
            <a:off x="540000" y="6541428"/>
            <a:ext cx="1080000" cy="123111"/>
          </a:xfrm>
        </p:spPr>
        <p:txBody>
          <a:bodyPr/>
          <a:lstStyle/>
          <a:p>
            <a:fld id="{69AA5A71-F8A3-40C3-9C90-BEE145459BF3}" type="datetime1">
              <a:rPr lang="en-US" smtClean="0"/>
              <a:t>3/18/2022</a:t>
            </a:fld>
            <a:endParaRPr lang="en-GB"/>
          </a:p>
        </p:txBody>
      </p:sp>
      <p:sp>
        <p:nvSpPr>
          <p:cNvPr id="15" name="Slide Number Placeholder 6"/>
          <p:cNvSpPr>
            <a:spLocks noGrp="1"/>
          </p:cNvSpPr>
          <p:nvPr>
            <p:ph type="sldNum" sz="quarter" idx="12"/>
          </p:nvPr>
        </p:nvSpPr>
        <p:spPr>
          <a:xfrm>
            <a:off x="71925" y="6363316"/>
            <a:ext cx="360000" cy="123111"/>
          </a:xfrm>
        </p:spPr>
        <p:txBody>
          <a:bodyPr/>
          <a:lstStyle/>
          <a:p>
            <a:fld id="{240553F3-40B0-4BFA-8684-D942AF6EAA45}" type="slidenum">
              <a:rPr lang="en-GB" smtClean="0"/>
              <a:t>19</a:t>
            </a:fld>
            <a:endParaRPr lang="en-GB"/>
          </a:p>
        </p:txBody>
      </p:sp>
      <p:sp>
        <p:nvSpPr>
          <p:cNvPr id="16" name="Title 2"/>
          <p:cNvSpPr>
            <a:spLocks noGrp="1"/>
          </p:cNvSpPr>
          <p:nvPr>
            <p:ph type="title"/>
          </p:nvPr>
        </p:nvSpPr>
        <p:spPr>
          <a:xfrm>
            <a:off x="539999" y="573303"/>
            <a:ext cx="8368623" cy="680400"/>
          </a:xfrm>
        </p:spPr>
        <p:txBody>
          <a:bodyPr/>
          <a:lstStyle/>
          <a:p>
            <a:r>
              <a:rPr lang="en-US" dirty="0" err="1"/>
              <a:t>VibroSight</a:t>
            </a:r>
            <a:r>
              <a:rPr lang="en-US" dirty="0"/>
              <a:t> Capture</a:t>
            </a:r>
          </a:p>
        </p:txBody>
      </p:sp>
      <p:sp>
        <p:nvSpPr>
          <p:cNvPr id="17" name="Content Placeholder 2"/>
          <p:cNvSpPr>
            <a:spLocks noGrp="1"/>
          </p:cNvSpPr>
          <p:nvPr>
            <p:ph idx="1"/>
          </p:nvPr>
        </p:nvSpPr>
        <p:spPr>
          <a:xfrm>
            <a:off x="6514057" y="2556398"/>
            <a:ext cx="4658058" cy="2835157"/>
          </a:xfrm>
        </p:spPr>
        <p:txBody>
          <a:bodyPr>
            <a:noAutofit/>
          </a:bodyPr>
          <a:lstStyle/>
          <a:p>
            <a:r>
              <a:rPr lang="en-US" sz="1400" dirty="0" err="1">
                <a:solidFill>
                  <a:schemeClr val="tx2"/>
                </a:solidFill>
              </a:rPr>
              <a:t>VibroSight</a:t>
            </a:r>
            <a:r>
              <a:rPr lang="en-US" sz="800" baseline="30000" dirty="0">
                <a:solidFill>
                  <a:schemeClr val="tx2"/>
                </a:solidFill>
                <a:latin typeface="Calibri" panose="020F0502020204030204" pitchFamily="34" charset="0"/>
                <a:cs typeface="Calibri" panose="020F0502020204030204" pitchFamily="34" charset="0"/>
              </a:rPr>
              <a:t> </a:t>
            </a:r>
            <a:r>
              <a:rPr lang="en-US" sz="1400" baseline="30000" dirty="0">
                <a:solidFill>
                  <a:schemeClr val="tx2"/>
                </a:solidFill>
              </a:rPr>
              <a:t>®</a:t>
            </a:r>
            <a:r>
              <a:rPr lang="en-US" sz="1400" dirty="0">
                <a:solidFill>
                  <a:schemeClr val="tx2"/>
                </a:solidFill>
              </a:rPr>
              <a:t> software module designed and optimized specifically for operation with VM600</a:t>
            </a:r>
            <a:r>
              <a:rPr lang="en-US" sz="1400" baseline="30000" dirty="0">
                <a:solidFill>
                  <a:schemeClr val="tx2"/>
                </a:solidFill>
              </a:rPr>
              <a:t>Mk2</a:t>
            </a:r>
            <a:r>
              <a:rPr lang="en-US" sz="1400" dirty="0">
                <a:solidFill>
                  <a:schemeClr val="tx2"/>
                </a:solidFill>
              </a:rPr>
              <a:t> </a:t>
            </a:r>
          </a:p>
          <a:p>
            <a:r>
              <a:rPr lang="en-US" sz="1400" dirty="0" err="1">
                <a:solidFill>
                  <a:schemeClr val="tx2"/>
                </a:solidFill>
              </a:rPr>
              <a:t>VibroSight</a:t>
            </a:r>
            <a:r>
              <a:rPr lang="en-US" sz="1400" dirty="0">
                <a:solidFill>
                  <a:schemeClr val="tx2"/>
                </a:solidFill>
              </a:rPr>
              <a:t> Capture supports the configuration and operation of the condition monitoring (CMS) functionality for a VM600</a:t>
            </a:r>
            <a:r>
              <a:rPr lang="en-US" sz="1400" baseline="30000" dirty="0">
                <a:solidFill>
                  <a:schemeClr val="tx2"/>
                </a:solidFill>
              </a:rPr>
              <a:t>Mk2</a:t>
            </a:r>
            <a:r>
              <a:rPr lang="en-US" sz="1400" dirty="0">
                <a:solidFill>
                  <a:schemeClr val="tx2"/>
                </a:solidFill>
              </a:rPr>
              <a:t> system: MPC4</a:t>
            </a:r>
            <a:r>
              <a:rPr lang="en-US" sz="1400" baseline="30000" dirty="0">
                <a:solidFill>
                  <a:schemeClr val="tx2"/>
                </a:solidFill>
              </a:rPr>
              <a:t>Mk2</a:t>
            </a:r>
            <a:r>
              <a:rPr lang="en-US" sz="1400" dirty="0">
                <a:solidFill>
                  <a:schemeClr val="tx2"/>
                </a:solidFill>
              </a:rPr>
              <a:t> +  IOC4</a:t>
            </a:r>
            <a:r>
              <a:rPr lang="en-US" sz="1400" baseline="30000" dirty="0">
                <a:solidFill>
                  <a:schemeClr val="tx2"/>
                </a:solidFill>
              </a:rPr>
              <a:t>Mk2</a:t>
            </a:r>
            <a:endParaRPr lang="en-US" sz="1400" dirty="0">
              <a:solidFill>
                <a:schemeClr val="tx2"/>
              </a:solidFill>
            </a:endParaRPr>
          </a:p>
          <a:p>
            <a:r>
              <a:rPr lang="en-US" sz="1400" dirty="0">
                <a:solidFill>
                  <a:schemeClr val="tx2"/>
                </a:solidFill>
              </a:rPr>
              <a:t>New e</a:t>
            </a:r>
            <a:r>
              <a:rPr lang="en-US" sz="1400" b="0" dirty="0">
                <a:solidFill>
                  <a:schemeClr val="tx2"/>
                </a:solidFill>
              </a:rPr>
              <a:t>asy to use and </a:t>
            </a:r>
            <a:r>
              <a:rPr lang="en-US" sz="1400" dirty="0">
                <a:solidFill>
                  <a:schemeClr val="tx2"/>
                </a:solidFill>
              </a:rPr>
              <a:t>intuitive user interface </a:t>
            </a:r>
          </a:p>
          <a:p>
            <a:r>
              <a:rPr lang="en-US" sz="1400" dirty="0">
                <a:solidFill>
                  <a:schemeClr val="tx2"/>
                </a:solidFill>
              </a:rPr>
              <a:t>Separate configuration (</a:t>
            </a:r>
            <a:r>
              <a:rPr lang="en-US" sz="1400" dirty="0">
                <a:solidFill>
                  <a:schemeClr val="tx2"/>
                </a:solidFill>
                <a:latin typeface="Courier New" panose="02070309020205020404" pitchFamily="49" charset="0"/>
                <a:cs typeface="Courier New" panose="02070309020205020404" pitchFamily="49" charset="0"/>
              </a:rPr>
              <a:t>*.</a:t>
            </a:r>
            <a:r>
              <a:rPr lang="en-US" sz="1400" dirty="0" err="1">
                <a:solidFill>
                  <a:schemeClr val="tx2"/>
                </a:solidFill>
                <a:latin typeface="Courier New" panose="02070309020205020404" pitchFamily="49" charset="0"/>
                <a:cs typeface="Courier New" panose="02070309020205020404" pitchFamily="49" charset="0"/>
              </a:rPr>
              <a:t>cmscfg</a:t>
            </a:r>
            <a:r>
              <a:rPr lang="en-US" sz="1400" dirty="0">
                <a:solidFill>
                  <a:schemeClr val="tx2"/>
                </a:solidFill>
                <a:cs typeface="Courier New" panose="02070309020205020404" pitchFamily="49" charset="0"/>
              </a:rPr>
              <a:t> file</a:t>
            </a:r>
            <a:r>
              <a:rPr lang="en-US" sz="1400" dirty="0">
                <a:solidFill>
                  <a:schemeClr val="tx2"/>
                </a:solidFill>
              </a:rPr>
              <a:t>)</a:t>
            </a:r>
          </a:p>
          <a:p>
            <a:r>
              <a:rPr lang="en-US" sz="1400" dirty="0">
                <a:solidFill>
                  <a:schemeClr val="tx2"/>
                </a:solidFill>
              </a:rPr>
              <a:t>Fast configuration</a:t>
            </a:r>
            <a:endParaRPr lang="en-US" sz="1400" b="0" dirty="0">
              <a:solidFill>
                <a:schemeClr val="tx2"/>
              </a:solidFill>
            </a:endParaRPr>
          </a:p>
          <a:p>
            <a:r>
              <a:rPr lang="en-US" sz="1400" dirty="0">
                <a:solidFill>
                  <a:schemeClr val="tx2"/>
                </a:solidFill>
              </a:rPr>
              <a:t>Fully-integrated support for </a:t>
            </a:r>
            <a:r>
              <a:rPr lang="en-US" sz="1400" dirty="0" err="1">
                <a:solidFill>
                  <a:schemeClr val="tx2"/>
                </a:solidFill>
              </a:rPr>
              <a:t>VibroSight</a:t>
            </a:r>
            <a:r>
              <a:rPr lang="en-US" sz="1400" dirty="0">
                <a:solidFill>
                  <a:schemeClr val="tx2"/>
                </a:solidFill>
              </a:rPr>
              <a:t> database management (no external data/database management tools are required)</a:t>
            </a:r>
            <a:endParaRPr lang="en-US" sz="1400" b="0" dirty="0">
              <a:solidFill>
                <a:schemeClr val="tx2"/>
              </a:solidFill>
            </a:endParaRPr>
          </a:p>
        </p:txBody>
      </p:sp>
      <p:sp>
        <p:nvSpPr>
          <p:cNvPr id="18" name="Rectangle 17"/>
          <p:cNvSpPr/>
          <p:nvPr/>
        </p:nvSpPr>
        <p:spPr>
          <a:xfrm>
            <a:off x="431925" y="965959"/>
            <a:ext cx="5137945" cy="369332"/>
          </a:xfrm>
          <a:prstGeom prst="rect">
            <a:avLst/>
          </a:prstGeom>
        </p:spPr>
        <p:txBody>
          <a:bodyPr wrap="none">
            <a:spAutoFit/>
          </a:bodyPr>
          <a:lstStyle/>
          <a:p>
            <a:r>
              <a:rPr lang="en-US" b="1" dirty="0">
                <a:solidFill>
                  <a:schemeClr val="accent6"/>
                </a:solidFill>
              </a:rPr>
              <a:t>Condition monitoring configuration software </a:t>
            </a:r>
          </a:p>
        </p:txBody>
      </p:sp>
      <p:sp>
        <p:nvSpPr>
          <p:cNvPr id="2" name="Footer Placeholder 1">
            <a:extLst>
              <a:ext uri="{FF2B5EF4-FFF2-40B4-BE49-F238E27FC236}">
                <a16:creationId xmlns:a16="http://schemas.microsoft.com/office/drawing/2014/main" id="{E6913E0C-8725-4131-BADB-1619E50BA197}"/>
              </a:ext>
            </a:extLst>
          </p:cNvPr>
          <p:cNvSpPr>
            <a:spLocks noGrp="1"/>
          </p:cNvSpPr>
          <p:nvPr>
            <p:ph type="ftr" sz="quarter" idx="11"/>
          </p:nvPr>
        </p:nvSpPr>
        <p:spPr/>
        <p:txBody>
          <a:bodyPr/>
          <a:lstStyle/>
          <a:p>
            <a:r>
              <a:rPr lang="en-GB"/>
              <a:t>Meggitt vibro-meter protection and monitoring systems product line presentation</a:t>
            </a:r>
          </a:p>
        </p:txBody>
      </p:sp>
      <p:pic>
        <p:nvPicPr>
          <p:cNvPr id="4" name="Picture 3" descr="A screenshot of a computer&#10;&#10;Description automatically generated with medium confidence">
            <a:extLst>
              <a:ext uri="{FF2B5EF4-FFF2-40B4-BE49-F238E27FC236}">
                <a16:creationId xmlns:a16="http://schemas.microsoft.com/office/drawing/2014/main" id="{5616C18E-1C74-4435-BEB3-63CDD77AAE2C}"/>
              </a:ext>
            </a:extLst>
          </p:cNvPr>
          <p:cNvPicPr>
            <a:picLocks noChangeAspect="1"/>
          </p:cNvPicPr>
          <p:nvPr/>
        </p:nvPicPr>
        <p:blipFill>
          <a:blip r:embed="rId2"/>
          <a:stretch>
            <a:fillRect/>
          </a:stretch>
        </p:blipFill>
        <p:spPr>
          <a:xfrm>
            <a:off x="539998" y="2286000"/>
            <a:ext cx="5618653" cy="3160493"/>
          </a:xfrm>
          <a:prstGeom prst="rect">
            <a:avLst/>
          </a:prstGeom>
        </p:spPr>
      </p:pic>
      <p:pic>
        <p:nvPicPr>
          <p:cNvPr id="1026" name="Picture 2">
            <a:extLst>
              <a:ext uri="{FF2B5EF4-FFF2-40B4-BE49-F238E27FC236}">
                <a16:creationId xmlns:a16="http://schemas.microsoft.com/office/drawing/2014/main" id="{8AB14952-F068-4924-A35D-444F82B92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704" y="-265964"/>
            <a:ext cx="2835157" cy="283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C0BB918-7C62-4E0C-9A06-D0168A539A41}" type="datetime1">
              <a:rPr lang="en-US" smtClean="0"/>
              <a:t>3/18/2022</a:t>
            </a:fld>
            <a:endParaRPr lang="en-GB" dirty="0"/>
          </a:p>
        </p:txBody>
      </p:sp>
      <p:sp>
        <p:nvSpPr>
          <p:cNvPr id="9" name="Slide Number Placeholder 8"/>
          <p:cNvSpPr>
            <a:spLocks noGrp="1"/>
          </p:cNvSpPr>
          <p:nvPr>
            <p:ph type="sldNum" sz="quarter" idx="12"/>
          </p:nvPr>
        </p:nvSpPr>
        <p:spPr/>
        <p:txBody>
          <a:bodyPr/>
          <a:lstStyle/>
          <a:p>
            <a:fld id="{240553F3-40B0-4BFA-8684-D942AF6EAA45}" type="slidenum">
              <a:rPr lang="en-GB" smtClean="0"/>
              <a:pPr/>
              <a:t>2</a:t>
            </a:fld>
            <a:endParaRPr lang="en-GB"/>
          </a:p>
        </p:txBody>
      </p:sp>
      <p:sp>
        <p:nvSpPr>
          <p:cNvPr id="10" name="Footer Placeholder 9"/>
          <p:cNvSpPr>
            <a:spLocks noGrp="1"/>
          </p:cNvSpPr>
          <p:nvPr>
            <p:ph type="ftr" sz="quarter" idx="11"/>
          </p:nvPr>
        </p:nvSpPr>
        <p:spPr>
          <a:xfrm>
            <a:off x="540000" y="6363315"/>
            <a:ext cx="4311400" cy="123111"/>
          </a:xfrm>
        </p:spPr>
        <p:txBody>
          <a:bodyPr/>
          <a:lstStyle/>
          <a:p>
            <a:r>
              <a:rPr lang="en-GB" dirty="0"/>
              <a:t>Meggitt vibro-meter protection and monitoring systems product line presentation</a:t>
            </a:r>
          </a:p>
        </p:txBody>
      </p:sp>
      <p:sp>
        <p:nvSpPr>
          <p:cNvPr id="39" name="Rectangle 38">
            <a:extLst>
              <a:ext uri="{FF2B5EF4-FFF2-40B4-BE49-F238E27FC236}">
                <a16:creationId xmlns:a16="http://schemas.microsoft.com/office/drawing/2014/main" id="{C1802F02-D94E-40AB-A360-E4B380A1628D}"/>
              </a:ext>
            </a:extLst>
          </p:cNvPr>
          <p:cNvSpPr/>
          <p:nvPr/>
        </p:nvSpPr>
        <p:spPr>
          <a:xfrm>
            <a:off x="4756150" y="2503011"/>
            <a:ext cx="7219950" cy="1938992"/>
          </a:xfrm>
          <a:prstGeom prst="rect">
            <a:avLst/>
          </a:prstGeom>
        </p:spPr>
        <p:txBody>
          <a:bodyPr wrap="square">
            <a:spAutoFit/>
          </a:bodyPr>
          <a:lstStyle/>
          <a:p>
            <a:pPr>
              <a:lnSpc>
                <a:spcPct val="150000"/>
              </a:lnSpc>
            </a:pPr>
            <a:r>
              <a:rPr lang="en-US" sz="2000" dirty="0">
                <a:solidFill>
                  <a:schemeClr val="bg1"/>
                </a:solidFill>
              </a:rPr>
              <a:t>Advanced systems for </a:t>
            </a:r>
            <a:r>
              <a:rPr lang="en-US" sz="2000" b="1" dirty="0">
                <a:solidFill>
                  <a:schemeClr val="bg1"/>
                </a:solidFill>
              </a:rPr>
              <a:t>machinery protection </a:t>
            </a:r>
            <a:r>
              <a:rPr lang="en-US" sz="2000" dirty="0">
                <a:solidFill>
                  <a:schemeClr val="bg1"/>
                </a:solidFill>
              </a:rPr>
              <a:t>and </a:t>
            </a:r>
            <a:r>
              <a:rPr lang="en-US" sz="2000" b="1" dirty="0">
                <a:solidFill>
                  <a:schemeClr val="bg1"/>
                </a:solidFill>
              </a:rPr>
              <a:t>condition monitoring </a:t>
            </a:r>
            <a:r>
              <a:rPr lang="en-US" sz="2000" dirty="0">
                <a:solidFill>
                  <a:schemeClr val="bg1"/>
                </a:solidFill>
              </a:rPr>
              <a:t>specially designed for </a:t>
            </a:r>
            <a:r>
              <a:rPr lang="en-US" sz="2000" b="1" dirty="0">
                <a:solidFill>
                  <a:schemeClr val="bg1"/>
                </a:solidFill>
              </a:rPr>
              <a:t>critical rotating machinery </a:t>
            </a:r>
            <a:r>
              <a:rPr lang="en-US" sz="2000" dirty="0">
                <a:solidFill>
                  <a:schemeClr val="bg1"/>
                </a:solidFill>
              </a:rPr>
              <a:t>within the </a:t>
            </a:r>
            <a:r>
              <a:rPr lang="en-US" sz="2000" b="1" dirty="0">
                <a:solidFill>
                  <a:schemeClr val="accent1"/>
                </a:solidFill>
              </a:rPr>
              <a:t>power generation, oil &amp; gas, and process industries</a:t>
            </a:r>
            <a:r>
              <a:rPr lang="en-US" sz="2000" dirty="0">
                <a:solidFill>
                  <a:schemeClr val="tx1">
                    <a:lumMod val="95000"/>
                  </a:schemeClr>
                </a:solidFill>
              </a:rPr>
              <a:t>.</a:t>
            </a:r>
            <a:endParaRPr lang="en-US" sz="1600" dirty="0">
              <a:solidFill>
                <a:schemeClr val="tx1">
                  <a:lumMod val="95000"/>
                </a:schemeClr>
              </a:solidFill>
            </a:endParaRPr>
          </a:p>
        </p:txBody>
      </p:sp>
      <p:pic>
        <p:nvPicPr>
          <p:cNvPr id="41" name="Picture 40">
            <a:extLst>
              <a:ext uri="{FF2B5EF4-FFF2-40B4-BE49-F238E27FC236}">
                <a16:creationId xmlns:a16="http://schemas.microsoft.com/office/drawing/2014/main" id="{72D7BFE9-C953-4A72-918A-2829ADAEE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973" y="1944054"/>
            <a:ext cx="5017626" cy="2998172"/>
          </a:xfrm>
          <a:prstGeom prst="rect">
            <a:avLst/>
          </a:prstGeom>
        </p:spPr>
      </p:pic>
    </p:spTree>
    <p:extLst>
      <p:ext uri="{BB962C8B-B14F-4D97-AF65-F5344CB8AC3E}">
        <p14:creationId xmlns:p14="http://schemas.microsoft.com/office/powerpoint/2010/main" val="3108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9D92E6-6A6B-42A8-A018-C44F5011EB5F}"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20</a:t>
            </a:fld>
            <a:endParaRPr lang="en-GB"/>
          </a:p>
        </p:txBody>
      </p:sp>
      <p:sp>
        <p:nvSpPr>
          <p:cNvPr id="8" name="Title 9"/>
          <p:cNvSpPr txBox="1">
            <a:spLocks/>
          </p:cNvSpPr>
          <p:nvPr/>
        </p:nvSpPr>
        <p:spPr>
          <a:xfrm>
            <a:off x="540000" y="51815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VM600</a:t>
            </a:r>
            <a:r>
              <a:rPr lang="fr-CH" baseline="30000" dirty="0"/>
              <a:t>Mk2</a:t>
            </a:r>
            <a:r>
              <a:rPr lang="fr-CH" dirty="0"/>
              <a:t>/VM600 XMV16 + XIO16T</a:t>
            </a:r>
          </a:p>
        </p:txBody>
      </p:sp>
      <p:sp>
        <p:nvSpPr>
          <p:cNvPr id="9" name="Text Placeholder 5"/>
          <p:cNvSpPr txBox="1">
            <a:spLocks/>
          </p:cNvSpPr>
          <p:nvPr/>
        </p:nvSpPr>
        <p:spPr>
          <a:xfrm>
            <a:off x="540000" y="93805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a:t>
            </a:r>
            <a:r>
              <a:rPr lang="en-US" sz="900" dirty="0">
                <a:latin typeface="Calibri" panose="020F0502020204030204" pitchFamily="34" charset="0"/>
                <a:cs typeface="Calibri" panose="020F0502020204030204" pitchFamily="34" charset="0"/>
              </a:rPr>
              <a:t> </a:t>
            </a:r>
            <a:r>
              <a:rPr lang="en-US" dirty="0"/>
              <a:t>VM600 condition monitoring module for vibration</a:t>
            </a:r>
            <a:endParaRPr lang="en-US" baseline="30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18454"/>
            <a:ext cx="4294208" cy="4294208"/>
          </a:xfrm>
          <a:prstGeom prst="rect">
            <a:avLst/>
          </a:prstGeom>
        </p:spPr>
      </p:pic>
      <p:sp>
        <p:nvSpPr>
          <p:cNvPr id="3" name="Rectangle 2"/>
          <p:cNvSpPr/>
          <p:nvPr/>
        </p:nvSpPr>
        <p:spPr>
          <a:xfrm>
            <a:off x="5438763" y="1645954"/>
            <a:ext cx="6096000" cy="4266707"/>
          </a:xfrm>
          <a:prstGeom prst="rect">
            <a:avLst/>
          </a:prstGeom>
        </p:spPr>
        <p:txBody>
          <a:bodyPr vert="horz" lIns="0" tIns="0" rIns="0" bIns="0" rtlCol="0">
            <a:noAutofit/>
          </a:bodyPr>
          <a:lstStyle/>
          <a:p>
            <a:pPr>
              <a:lnSpc>
                <a:spcPct val="120000"/>
              </a:lnSpc>
              <a:spcBef>
                <a:spcPts val="900"/>
              </a:spcBef>
              <a:buClr>
                <a:schemeClr val="accent1"/>
              </a:buClr>
            </a:pPr>
            <a:r>
              <a:rPr lang="en-US" sz="1400" b="1" dirty="0">
                <a:solidFill>
                  <a:schemeClr val="tx2"/>
                </a:solidFill>
              </a:rPr>
              <a:t>Vibration monitoring for critical and large industrial applications requiring higher-performance and/or larger channel counts </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16 dynamic channels + 4 </a:t>
            </a:r>
            <a:r>
              <a:rPr lang="en-US" sz="1400" dirty="0" err="1">
                <a:solidFill>
                  <a:schemeClr val="tx2"/>
                </a:solidFill>
              </a:rPr>
              <a:t>tacho</a:t>
            </a:r>
            <a:r>
              <a:rPr lang="en-US" sz="1400" dirty="0">
                <a:solidFill>
                  <a:schemeClr val="tx2"/>
                </a:solidFill>
              </a:rPr>
              <a:t> (speed) channels, also configurable as DC</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Individually configurable channels with simultaneous and seamless data acquisition (fixed frequency or order tracked)</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Up to 20 processed outputs per channel</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High-resolution spectra (FFT): up to 6400 lines every 500 </a:t>
            </a:r>
            <a:r>
              <a:rPr lang="en-US" sz="1400" dirty="0" err="1">
                <a:solidFill>
                  <a:schemeClr val="tx2"/>
                </a:solidFill>
              </a:rPr>
              <a:t>ms</a:t>
            </a:r>
            <a:r>
              <a:rPr lang="en-US" sz="1400" dirty="0">
                <a:solidFill>
                  <a:schemeClr val="tx2"/>
                </a:solidFill>
              </a:rPr>
              <a:t>,</a:t>
            </a:r>
            <a:br>
              <a:rPr lang="en-US" sz="1400" dirty="0">
                <a:solidFill>
                  <a:schemeClr val="tx2"/>
                </a:solidFill>
              </a:rPr>
            </a:br>
            <a:r>
              <a:rPr lang="en-US" sz="1400" dirty="0">
                <a:solidFill>
                  <a:schemeClr val="tx2"/>
                </a:solidFill>
              </a:rPr>
              <a:t>up to 3200 lines every 200 </a:t>
            </a:r>
            <a:r>
              <a:rPr lang="en-US" sz="1400" dirty="0" err="1">
                <a:solidFill>
                  <a:schemeClr val="tx2"/>
                </a:solidFill>
              </a:rPr>
              <a:t>ms</a:t>
            </a:r>
            <a:r>
              <a:rPr lang="en-US" sz="1400" dirty="0">
                <a:solidFill>
                  <a:schemeClr val="tx2"/>
                </a:solidFill>
              </a:rPr>
              <a:t>, up to 1600 lines every 100 </a:t>
            </a:r>
            <a:r>
              <a:rPr lang="en-US" sz="1400" dirty="0" err="1">
                <a:solidFill>
                  <a:schemeClr val="tx2"/>
                </a:solidFill>
              </a:rPr>
              <a:t>ms</a:t>
            </a:r>
            <a:endParaRPr lang="en-US" sz="1400" dirty="0">
              <a:solidFill>
                <a:schemeClr val="tx2"/>
              </a:solidFill>
            </a:endParaRP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Multiple alarms per output with configurable limits, hysteresis and time delay</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Gigabit Ethernet (1000 Mbps) </a:t>
            </a:r>
            <a:r>
              <a:rPr lang="en-US" sz="1400" dirty="0">
                <a:solidFill>
                  <a:srgbClr val="333F48"/>
                </a:solidFill>
              </a:rPr>
              <a:t>for communication with </a:t>
            </a:r>
            <a:r>
              <a:rPr lang="en-US" sz="1400" dirty="0" err="1">
                <a:solidFill>
                  <a:srgbClr val="333F48"/>
                </a:solidFill>
              </a:rPr>
              <a:t>VibroSight</a:t>
            </a:r>
            <a:r>
              <a:rPr lang="en-US" sz="1400" baseline="30000" dirty="0">
                <a:solidFill>
                  <a:srgbClr val="333F48"/>
                </a:solidFill>
              </a:rPr>
              <a:t>®</a:t>
            </a:r>
            <a:r>
              <a:rPr lang="en-US" sz="1400" dirty="0">
                <a:solidFill>
                  <a:srgbClr val="333F48"/>
                </a:solidFill>
              </a:rPr>
              <a:t> </a:t>
            </a:r>
          </a:p>
          <a:p>
            <a:pPr marL="285750" indent="-285750">
              <a:lnSpc>
                <a:spcPct val="120000"/>
              </a:lnSpc>
              <a:spcBef>
                <a:spcPts val="900"/>
              </a:spcBef>
              <a:buClr>
                <a:schemeClr val="accent1"/>
              </a:buClr>
              <a:buFont typeface="Arial" panose="020B0604020202020204" pitchFamily="34" charset="0"/>
              <a:buChar char="•"/>
            </a:pPr>
            <a:r>
              <a:rPr lang="en-US" sz="1400" dirty="0">
                <a:solidFill>
                  <a:srgbClr val="333F48"/>
                </a:solidFill>
              </a:rPr>
              <a:t>VME bus communications with CPUM</a:t>
            </a:r>
            <a:r>
              <a:rPr lang="en-US" sz="1400" baseline="30000" dirty="0">
                <a:solidFill>
                  <a:srgbClr val="333F48"/>
                </a:solidFill>
              </a:rPr>
              <a:t>Mk2</a:t>
            </a:r>
            <a:r>
              <a:rPr lang="en-US" sz="1400" dirty="0">
                <a:solidFill>
                  <a:srgbClr val="333F48"/>
                </a:solidFill>
              </a:rPr>
              <a:t> </a:t>
            </a:r>
          </a:p>
          <a:p>
            <a:pPr marL="285750" indent="-285750">
              <a:lnSpc>
                <a:spcPct val="150000"/>
              </a:lnSpc>
              <a:spcBef>
                <a:spcPts val="900"/>
              </a:spcBef>
              <a:buClr>
                <a:schemeClr val="accent1"/>
              </a:buClr>
              <a:buFont typeface="Arial" panose="020B0604020202020204" pitchFamily="34" charset="0"/>
              <a:buChar char="•"/>
            </a:pPr>
            <a:endParaRPr lang="en-US" sz="1400" dirty="0">
              <a:solidFill>
                <a:schemeClr val="tx2"/>
              </a:solidFill>
            </a:endParaRPr>
          </a:p>
        </p:txBody>
      </p:sp>
      <p:sp>
        <p:nvSpPr>
          <p:cNvPr id="4" name="Footer Placeholder 3">
            <a:extLst>
              <a:ext uri="{FF2B5EF4-FFF2-40B4-BE49-F238E27FC236}">
                <a16:creationId xmlns:a16="http://schemas.microsoft.com/office/drawing/2014/main" id="{E37DB718-14FA-4582-87B2-35C9E984C65F}"/>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37698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28944-4E71-4E38-B3D1-8CD6FE108E1B}"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21</a:t>
            </a:fld>
            <a:endParaRPr lang="en-GB"/>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92727" y="1645955"/>
            <a:ext cx="4130108" cy="4130108"/>
          </a:xfrm>
          <a:prstGeom prst="rect">
            <a:avLst/>
          </a:prstGeom>
        </p:spPr>
      </p:pic>
      <p:sp>
        <p:nvSpPr>
          <p:cNvPr id="2" name="Rectangle 1"/>
          <p:cNvSpPr/>
          <p:nvPr/>
        </p:nvSpPr>
        <p:spPr>
          <a:xfrm>
            <a:off x="540000" y="1461137"/>
            <a:ext cx="7660103" cy="4713521"/>
          </a:xfrm>
          <a:prstGeom prst="rect">
            <a:avLst/>
          </a:prstGeom>
        </p:spPr>
        <p:txBody>
          <a:bodyPr vert="horz" lIns="0" tIns="0" rIns="0" bIns="0" rtlCol="0">
            <a:noAutofit/>
          </a:bodyPr>
          <a:lstStyle/>
          <a:p>
            <a:pPr>
              <a:lnSpc>
                <a:spcPct val="150000"/>
              </a:lnSpc>
              <a:spcBef>
                <a:spcPts val="900"/>
              </a:spcBef>
              <a:buClr>
                <a:schemeClr val="accent1"/>
              </a:buClr>
            </a:pPr>
            <a:r>
              <a:rPr lang="en-US" sz="1400" b="1" dirty="0" err="1">
                <a:solidFill>
                  <a:schemeClr val="tx2"/>
                </a:solidFill>
              </a:rPr>
              <a:t>Optimised</a:t>
            </a:r>
            <a:r>
              <a:rPr lang="en-US" sz="1400" b="1" dirty="0">
                <a:solidFill>
                  <a:schemeClr val="tx2"/>
                </a:solidFill>
              </a:rPr>
              <a:t> for combustion (and vibration) monitoring </a:t>
            </a:r>
          </a:p>
          <a:p>
            <a:pPr marL="285750" indent="-285750">
              <a:lnSpc>
                <a:spcPct val="120000"/>
              </a:lnSpc>
              <a:spcBef>
                <a:spcPts val="900"/>
              </a:spcBef>
              <a:buClr>
                <a:schemeClr val="accent1"/>
              </a:buClr>
              <a:buFont typeface="Arial" panose="020B0604020202020204" pitchFamily="34" charset="0"/>
              <a:buChar char="•"/>
            </a:pPr>
            <a:r>
              <a:rPr lang="en-US" sz="1400" dirty="0">
                <a:solidFill>
                  <a:srgbClr val="333F48"/>
                </a:solidFill>
              </a:rPr>
              <a:t>Combustion: Specific FFT windows options / Proprietary algorithm included (OEM applications) </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16 dynamic channels + 4 </a:t>
            </a:r>
            <a:r>
              <a:rPr lang="en-US" sz="1400" dirty="0" err="1">
                <a:solidFill>
                  <a:schemeClr val="tx2"/>
                </a:solidFill>
              </a:rPr>
              <a:t>tacho</a:t>
            </a:r>
            <a:r>
              <a:rPr lang="en-US" sz="1400" dirty="0">
                <a:solidFill>
                  <a:schemeClr val="tx2"/>
                </a:solidFill>
              </a:rPr>
              <a:t> (speed) channels, also configurable as DC</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Individually configurable channels with simultaneous and seamless data acquisition (fixed frequency or order tracked)</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Up to 20 processed outputs per channel</a:t>
            </a:r>
            <a:br>
              <a:rPr lang="en-US" sz="1400" dirty="0">
                <a:solidFill>
                  <a:schemeClr val="tx2"/>
                </a:solidFill>
              </a:rPr>
            </a:br>
            <a:r>
              <a:rPr lang="en-US" sz="1100" dirty="0">
                <a:solidFill>
                  <a:schemeClr val="tx2"/>
                </a:solidFill>
              </a:rPr>
              <a:t>(Combustion: Band-peak extraction for combustion monitoring)</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High-resolution spectra (FFT): up to 6400 lines every 500 </a:t>
            </a:r>
            <a:r>
              <a:rPr lang="en-US" sz="1400" dirty="0" err="1">
                <a:solidFill>
                  <a:schemeClr val="tx2"/>
                </a:solidFill>
              </a:rPr>
              <a:t>ms</a:t>
            </a:r>
            <a:r>
              <a:rPr lang="en-US" sz="1400" dirty="0">
                <a:solidFill>
                  <a:schemeClr val="tx2"/>
                </a:solidFill>
              </a:rPr>
              <a:t>,</a:t>
            </a:r>
            <a:br>
              <a:rPr lang="en-US" sz="1400" dirty="0">
                <a:solidFill>
                  <a:schemeClr val="tx2"/>
                </a:solidFill>
              </a:rPr>
            </a:br>
            <a:r>
              <a:rPr lang="en-US" sz="1400" dirty="0">
                <a:solidFill>
                  <a:schemeClr val="tx2"/>
                </a:solidFill>
              </a:rPr>
              <a:t>up to 3200 lines every 200 </a:t>
            </a:r>
            <a:r>
              <a:rPr lang="en-US" sz="1400" dirty="0" err="1">
                <a:solidFill>
                  <a:schemeClr val="tx2"/>
                </a:solidFill>
              </a:rPr>
              <a:t>ms</a:t>
            </a:r>
            <a:r>
              <a:rPr lang="en-US" sz="1400" dirty="0">
                <a:solidFill>
                  <a:schemeClr val="tx2"/>
                </a:solidFill>
              </a:rPr>
              <a:t>, up to 1600 lines every 100 </a:t>
            </a:r>
            <a:r>
              <a:rPr lang="en-US" sz="1400" dirty="0" err="1">
                <a:solidFill>
                  <a:schemeClr val="tx2"/>
                </a:solidFill>
              </a:rPr>
              <a:t>ms</a:t>
            </a:r>
            <a:br>
              <a:rPr lang="en-US" sz="1400" dirty="0">
                <a:solidFill>
                  <a:schemeClr val="tx2"/>
                </a:solidFill>
              </a:rPr>
            </a:br>
            <a:r>
              <a:rPr lang="en-US" sz="1100" dirty="0">
                <a:solidFill>
                  <a:schemeClr val="tx2"/>
                </a:solidFill>
              </a:rPr>
              <a:t>(Combustion: Data aggregation of internal spectra)</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Multiple alarms per output with configurable limits, hysteresis and time delay</a:t>
            </a:r>
          </a:p>
          <a:p>
            <a:pPr marL="285750" indent="-285750">
              <a:lnSpc>
                <a:spcPct val="120000"/>
              </a:lnSpc>
              <a:spcBef>
                <a:spcPts val="900"/>
              </a:spcBef>
              <a:buClr>
                <a:schemeClr val="accent1"/>
              </a:buClr>
              <a:buFont typeface="Arial" panose="020B0604020202020204" pitchFamily="34" charset="0"/>
              <a:buChar char="•"/>
            </a:pPr>
            <a:r>
              <a:rPr lang="en-US" sz="1400" dirty="0">
                <a:solidFill>
                  <a:schemeClr val="tx2"/>
                </a:solidFill>
              </a:rPr>
              <a:t>Gigabit Ethernet (1000 Mbps) </a:t>
            </a:r>
            <a:r>
              <a:rPr lang="en-US" sz="1400" dirty="0">
                <a:solidFill>
                  <a:srgbClr val="333F48"/>
                </a:solidFill>
              </a:rPr>
              <a:t>for communication with </a:t>
            </a:r>
            <a:r>
              <a:rPr lang="en-US" sz="1400" dirty="0" err="1">
                <a:solidFill>
                  <a:srgbClr val="333F48"/>
                </a:solidFill>
              </a:rPr>
              <a:t>VibroSight</a:t>
            </a:r>
            <a:r>
              <a:rPr lang="en-US" sz="1400" baseline="30000" dirty="0">
                <a:solidFill>
                  <a:srgbClr val="333F48"/>
                </a:solidFill>
              </a:rPr>
              <a:t>®</a:t>
            </a:r>
            <a:r>
              <a:rPr lang="en-US" sz="1400" dirty="0">
                <a:solidFill>
                  <a:srgbClr val="333F48"/>
                </a:solidFill>
              </a:rPr>
              <a:t> </a:t>
            </a:r>
          </a:p>
          <a:p>
            <a:pPr marL="285750" indent="-285750">
              <a:lnSpc>
                <a:spcPct val="120000"/>
              </a:lnSpc>
              <a:spcBef>
                <a:spcPts val="900"/>
              </a:spcBef>
              <a:buClr>
                <a:schemeClr val="accent1"/>
              </a:buClr>
              <a:buFont typeface="Arial" panose="020B0604020202020204" pitchFamily="34" charset="0"/>
              <a:buChar char="•"/>
            </a:pPr>
            <a:r>
              <a:rPr lang="en-US" sz="1400" dirty="0">
                <a:solidFill>
                  <a:srgbClr val="333F48"/>
                </a:solidFill>
              </a:rPr>
              <a:t>VME bus communications with CPUM</a:t>
            </a:r>
            <a:r>
              <a:rPr lang="en-US" sz="1400" baseline="30000" dirty="0">
                <a:solidFill>
                  <a:srgbClr val="333F48"/>
                </a:solidFill>
              </a:rPr>
              <a:t>Mk2</a:t>
            </a:r>
            <a:r>
              <a:rPr lang="en-US" sz="1400" dirty="0">
                <a:solidFill>
                  <a:srgbClr val="333F48"/>
                </a:solidFill>
              </a:rPr>
              <a:t> </a:t>
            </a:r>
          </a:p>
          <a:p>
            <a:pPr marL="285750" indent="-285750">
              <a:lnSpc>
                <a:spcPct val="150000"/>
              </a:lnSpc>
              <a:spcBef>
                <a:spcPts val="900"/>
              </a:spcBef>
              <a:buClr>
                <a:schemeClr val="accent1"/>
              </a:buClr>
              <a:buFont typeface="Arial" panose="020B0604020202020204" pitchFamily="34" charset="0"/>
              <a:buChar char="•"/>
            </a:pPr>
            <a:endParaRPr lang="en-US" sz="1400" dirty="0">
              <a:solidFill>
                <a:schemeClr val="tx2"/>
              </a:solidFill>
            </a:endParaRPr>
          </a:p>
          <a:p>
            <a:pPr marL="285750" indent="-285750">
              <a:lnSpc>
                <a:spcPct val="150000"/>
              </a:lnSpc>
              <a:spcBef>
                <a:spcPts val="900"/>
              </a:spcBef>
              <a:buClr>
                <a:schemeClr val="accent1"/>
              </a:buClr>
              <a:buFont typeface="Arial" panose="020B0604020202020204" pitchFamily="34" charset="0"/>
              <a:buChar char="•"/>
            </a:pPr>
            <a:endParaRPr lang="en-US" sz="1400" dirty="0">
              <a:solidFill>
                <a:schemeClr val="tx2"/>
              </a:solidFill>
            </a:endParaRPr>
          </a:p>
        </p:txBody>
      </p:sp>
      <p:sp>
        <p:nvSpPr>
          <p:cNvPr id="14" name="Title 9"/>
          <p:cNvSpPr txBox="1">
            <a:spLocks/>
          </p:cNvSpPr>
          <p:nvPr/>
        </p:nvSpPr>
        <p:spPr>
          <a:xfrm>
            <a:off x="540000" y="51815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VM600</a:t>
            </a:r>
            <a:r>
              <a:rPr lang="fr-CH" baseline="30000" dirty="0"/>
              <a:t>Mk2</a:t>
            </a:r>
            <a:r>
              <a:rPr lang="fr-CH" dirty="0"/>
              <a:t>/VM600 XMC16 + XIO16T</a:t>
            </a:r>
          </a:p>
        </p:txBody>
      </p:sp>
      <p:sp>
        <p:nvSpPr>
          <p:cNvPr id="15" name="Text Placeholder 5"/>
          <p:cNvSpPr txBox="1">
            <a:spLocks/>
          </p:cNvSpPr>
          <p:nvPr/>
        </p:nvSpPr>
        <p:spPr>
          <a:xfrm>
            <a:off x="540000" y="93805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a:t>
            </a:r>
            <a:r>
              <a:rPr lang="en-US" dirty="0"/>
              <a:t>/</a:t>
            </a:r>
            <a:r>
              <a:rPr lang="en-US" sz="900" dirty="0">
                <a:latin typeface="Calibri" panose="020F0502020204030204" pitchFamily="34" charset="0"/>
                <a:cs typeface="Calibri" panose="020F0502020204030204" pitchFamily="34" charset="0"/>
              </a:rPr>
              <a:t> </a:t>
            </a:r>
            <a:r>
              <a:rPr lang="en-US" dirty="0"/>
              <a:t>VM600 condition monitoring module for combustion</a:t>
            </a:r>
            <a:endParaRPr lang="en-US" baseline="30000" dirty="0"/>
          </a:p>
        </p:txBody>
      </p:sp>
      <p:sp>
        <p:nvSpPr>
          <p:cNvPr id="3" name="Footer Placeholder 2">
            <a:extLst>
              <a:ext uri="{FF2B5EF4-FFF2-40B4-BE49-F238E27FC236}">
                <a16:creationId xmlns:a16="http://schemas.microsoft.com/office/drawing/2014/main" id="{07DE44F4-5AB6-4DC4-9925-0DA06C7DEAB3}"/>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23257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4461" y="1532516"/>
            <a:ext cx="5368653" cy="2008242"/>
          </a:xfrm>
        </p:spPr>
        <p:txBody>
          <a:bodyPr wrap="square">
            <a:spAutoFit/>
          </a:bodyPr>
          <a:lstStyle/>
          <a:p>
            <a:pPr marL="0" indent="0">
              <a:lnSpc>
                <a:spcPct val="150000"/>
              </a:lnSpc>
              <a:buNone/>
            </a:pPr>
            <a:r>
              <a:rPr lang="en-US" sz="1200" b="1" dirty="0">
                <a:solidFill>
                  <a:schemeClr val="tx2"/>
                </a:solidFill>
              </a:rPr>
              <a:t>Key features </a:t>
            </a:r>
          </a:p>
          <a:p>
            <a:pPr marL="0">
              <a:lnSpc>
                <a:spcPct val="150000"/>
              </a:lnSpc>
            </a:pPr>
            <a:r>
              <a:rPr lang="en-US" sz="1200" b="1" dirty="0">
                <a:solidFill>
                  <a:schemeClr val="tx2"/>
                </a:solidFill>
              </a:rPr>
              <a:t>User-friendly</a:t>
            </a:r>
            <a:r>
              <a:rPr lang="en-US" sz="1200" dirty="0">
                <a:solidFill>
                  <a:schemeClr val="tx2"/>
                </a:solidFill>
              </a:rPr>
              <a:t> advanced vibration monitoring and analysis</a:t>
            </a:r>
          </a:p>
          <a:p>
            <a:pPr>
              <a:lnSpc>
                <a:spcPct val="150000"/>
              </a:lnSpc>
            </a:pPr>
            <a:r>
              <a:rPr lang="en-US" sz="1200" dirty="0">
                <a:solidFill>
                  <a:schemeClr val="tx2"/>
                </a:solidFill>
              </a:rPr>
              <a:t>Allows to efficiently handle </a:t>
            </a:r>
            <a:r>
              <a:rPr lang="en-US" sz="1200" b="1" dirty="0">
                <a:solidFill>
                  <a:schemeClr val="tx2"/>
                </a:solidFill>
              </a:rPr>
              <a:t>large numbers of measurement points </a:t>
            </a:r>
            <a:br>
              <a:rPr lang="en-US" sz="1200" b="1" dirty="0">
                <a:solidFill>
                  <a:schemeClr val="tx2"/>
                </a:solidFill>
              </a:rPr>
            </a:br>
            <a:r>
              <a:rPr lang="en-US" sz="1200" dirty="0">
                <a:solidFill>
                  <a:schemeClr val="tx2"/>
                </a:solidFill>
              </a:rPr>
              <a:t>and extensive volumes of data</a:t>
            </a:r>
          </a:p>
          <a:p>
            <a:pPr>
              <a:lnSpc>
                <a:spcPct val="150000"/>
              </a:lnSpc>
            </a:pPr>
            <a:r>
              <a:rPr lang="en-US" sz="1200" b="1" dirty="0">
                <a:solidFill>
                  <a:schemeClr val="tx2"/>
                </a:solidFill>
              </a:rPr>
              <a:t>Easy correlation of data from different systems </a:t>
            </a:r>
            <a:r>
              <a:rPr lang="en-US" sz="1200" dirty="0">
                <a:solidFill>
                  <a:schemeClr val="tx2"/>
                </a:solidFill>
              </a:rPr>
              <a:t>is supported in cybersecure environments</a:t>
            </a:r>
          </a:p>
        </p:txBody>
      </p:sp>
      <p:sp>
        <p:nvSpPr>
          <p:cNvPr id="5" name="Date Placeholder 4"/>
          <p:cNvSpPr>
            <a:spLocks noGrp="1"/>
          </p:cNvSpPr>
          <p:nvPr>
            <p:ph type="dt" sz="half" idx="10"/>
          </p:nvPr>
        </p:nvSpPr>
        <p:spPr/>
        <p:txBody>
          <a:bodyPr/>
          <a:lstStyle/>
          <a:p>
            <a:fld id="{2F2FEF0E-255D-4096-8457-D235010457F1}"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22</a:t>
            </a:fld>
            <a:endParaRPr lang="en-GB"/>
          </a:p>
        </p:txBody>
      </p:sp>
      <p:sp>
        <p:nvSpPr>
          <p:cNvPr id="8" name="Title 9"/>
          <p:cNvSpPr txBox="1">
            <a:spLocks/>
          </p:cNvSpPr>
          <p:nvPr/>
        </p:nvSpPr>
        <p:spPr>
          <a:xfrm>
            <a:off x="431925" y="51815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err="1"/>
              <a:t>VibroSight</a:t>
            </a:r>
            <a:r>
              <a:rPr lang="fr-CH" dirty="0"/>
              <a:t> software suite </a:t>
            </a:r>
            <a:endParaRPr lang="fr-CH" baseline="30000" dirty="0"/>
          </a:p>
        </p:txBody>
      </p:sp>
      <p:sp>
        <p:nvSpPr>
          <p:cNvPr id="9" name="Text Placeholder 5"/>
          <p:cNvSpPr txBox="1">
            <a:spLocks/>
          </p:cNvSpPr>
          <p:nvPr/>
        </p:nvSpPr>
        <p:spPr>
          <a:xfrm>
            <a:off x="431925" y="93805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condition monitoring system </a:t>
            </a:r>
            <a:endParaRPr lang="en-US" baseline="30000" dirty="0"/>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8467" y="968186"/>
            <a:ext cx="3442672" cy="3611316"/>
          </a:xfrm>
          <a:prstGeom prst="rect">
            <a:avLst/>
          </a:prstGeom>
        </p:spPr>
      </p:pic>
      <p:sp>
        <p:nvSpPr>
          <p:cNvPr id="11" name="Rectangle 10"/>
          <p:cNvSpPr/>
          <p:nvPr/>
        </p:nvSpPr>
        <p:spPr>
          <a:xfrm>
            <a:off x="732867" y="4100798"/>
            <a:ext cx="4417631" cy="1200329"/>
          </a:xfrm>
          <a:prstGeom prst="rect">
            <a:avLst/>
          </a:prstGeom>
        </p:spPr>
        <p:txBody>
          <a:bodyPr wrap="square">
            <a:spAutoFit/>
          </a:bodyPr>
          <a:lstStyle/>
          <a:p>
            <a:pPr algn="ctr">
              <a:lnSpc>
                <a:spcPct val="150000"/>
              </a:lnSpc>
            </a:pPr>
            <a:r>
              <a:rPr lang="en-US" sz="1200" dirty="0">
                <a:solidFill>
                  <a:schemeClr val="tx2"/>
                </a:solidFill>
              </a:rPr>
              <a:t>Modular, flexible and comprehensive machinery protection and condition monitoring solutions for a wide range of applications within the </a:t>
            </a:r>
            <a:r>
              <a:rPr lang="en-US" sz="1200" b="1" dirty="0">
                <a:solidFill>
                  <a:schemeClr val="accent6"/>
                </a:solidFill>
              </a:rPr>
              <a:t>power generation</a:t>
            </a:r>
            <a:r>
              <a:rPr lang="en-US" sz="1200" dirty="0">
                <a:solidFill>
                  <a:schemeClr val="tx2"/>
                </a:solidFill>
              </a:rPr>
              <a:t>, </a:t>
            </a:r>
            <a:r>
              <a:rPr lang="en-US" sz="1200" b="1" dirty="0">
                <a:solidFill>
                  <a:schemeClr val="accent6"/>
                </a:solidFill>
              </a:rPr>
              <a:t>oil &amp; gas</a:t>
            </a:r>
            <a:r>
              <a:rPr lang="en-US" sz="1200" dirty="0">
                <a:solidFill>
                  <a:schemeClr val="tx2"/>
                </a:solidFill>
              </a:rPr>
              <a:t> and </a:t>
            </a:r>
            <a:r>
              <a:rPr lang="en-US" sz="1200" b="1" dirty="0">
                <a:solidFill>
                  <a:schemeClr val="accent6"/>
                </a:solidFill>
              </a:rPr>
              <a:t>process industries</a:t>
            </a:r>
            <a:r>
              <a:rPr lang="en-US" sz="1200" dirty="0">
                <a:solidFill>
                  <a:schemeClr val="accent6"/>
                </a:solidFill>
              </a:rPr>
              <a:t>.</a:t>
            </a:r>
            <a:endParaRPr lang="en-US" sz="1050" dirty="0">
              <a:solidFill>
                <a:schemeClr val="accent6"/>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4382" y="3847220"/>
            <a:ext cx="3638082" cy="2095776"/>
          </a:xfrm>
          <a:prstGeom prst="rect">
            <a:avLst/>
          </a:prstGeom>
        </p:spPr>
      </p:pic>
      <p:sp>
        <p:nvSpPr>
          <p:cNvPr id="2" name="Footer Placeholder 1">
            <a:extLst>
              <a:ext uri="{FF2B5EF4-FFF2-40B4-BE49-F238E27FC236}">
                <a16:creationId xmlns:a16="http://schemas.microsoft.com/office/drawing/2014/main" id="{E7FEE634-CEDF-4D39-9179-B34A3200AAFB}"/>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92389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2416629"/>
            <a:ext cx="11172575" cy="2725930"/>
          </a:xfrm>
        </p:spPr>
        <p:txBody>
          <a:bodyPr anchor="t">
            <a:noAutofit/>
          </a:bodyPr>
          <a:lstStyle/>
          <a:p>
            <a:pPr>
              <a:lnSpc>
                <a:spcPct val="90000"/>
              </a:lnSpc>
            </a:pPr>
            <a:r>
              <a:rPr lang="en-US" sz="6600" dirty="0" err="1"/>
              <a:t>VibroSmart</a:t>
            </a:r>
            <a:r>
              <a:rPr lang="en-US" sz="6600" baseline="30000" dirty="0">
                <a:latin typeface="Calibri" panose="020F0502020204030204" pitchFamily="34" charset="0"/>
                <a:cs typeface="Calibri" panose="020F0502020204030204" pitchFamily="34" charset="0"/>
              </a:rPr>
              <a:t> </a:t>
            </a:r>
            <a:r>
              <a:rPr lang="en-US" sz="6600" baseline="30000" dirty="0"/>
              <a:t>®</a:t>
            </a:r>
            <a:br>
              <a:rPr lang="en-US" sz="6600" dirty="0"/>
            </a:br>
            <a:br>
              <a:rPr lang="en-US" sz="4000" dirty="0"/>
            </a:br>
            <a:r>
              <a:rPr lang="en-US" sz="4000" dirty="0"/>
              <a:t>Distributed monitoring system For machinery Protection and/or condition monitoring</a:t>
            </a:r>
          </a:p>
        </p:txBody>
      </p:sp>
      <p:sp>
        <p:nvSpPr>
          <p:cNvPr id="3" name="Date Placeholder 2"/>
          <p:cNvSpPr>
            <a:spLocks noGrp="1"/>
          </p:cNvSpPr>
          <p:nvPr>
            <p:ph type="dt" sz="half" idx="4294967295"/>
          </p:nvPr>
        </p:nvSpPr>
        <p:spPr>
          <a:xfrm>
            <a:off x="180181" y="6547876"/>
            <a:ext cx="1079500" cy="122237"/>
          </a:xfrm>
        </p:spPr>
        <p:txBody>
          <a:bodyPr/>
          <a:lstStyle/>
          <a:p>
            <a:fld id="{04B12205-B700-4AE5-89F7-D9632EC38F45}" type="datetime1">
              <a:rPr lang="en-US" smtClean="0"/>
              <a:t>3/18/2022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23</a:t>
            </a:fld>
            <a:endParaRPr lang="en-GB"/>
          </a:p>
        </p:txBody>
      </p:sp>
    </p:spTree>
    <p:extLst>
      <p:ext uri="{BB962C8B-B14F-4D97-AF65-F5344CB8AC3E}">
        <p14:creationId xmlns:p14="http://schemas.microsoft.com/office/powerpoint/2010/main" val="15378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CONCEPT </a:t>
            </a:r>
          </a:p>
        </p:txBody>
      </p:sp>
      <p:sp>
        <p:nvSpPr>
          <p:cNvPr id="6" name="Text Placeholder 5"/>
          <p:cNvSpPr>
            <a:spLocks noGrp="1"/>
          </p:cNvSpPr>
          <p:nvPr>
            <p:ph type="body" sz="half" idx="2"/>
          </p:nvPr>
        </p:nvSpPr>
        <p:spPr/>
        <p:txBody>
          <a:bodyPr/>
          <a:lstStyle/>
          <a:p>
            <a:r>
              <a:rPr lang="en-US" dirty="0" err="1"/>
              <a:t>VibroSmart</a:t>
            </a:r>
            <a:r>
              <a:rPr lang="en-US" dirty="0"/>
              <a:t> VSV30x</a:t>
            </a:r>
          </a:p>
        </p:txBody>
      </p:sp>
      <p:sp>
        <p:nvSpPr>
          <p:cNvPr id="8" name="Rectangle 7"/>
          <p:cNvSpPr/>
          <p:nvPr/>
        </p:nvSpPr>
        <p:spPr>
          <a:xfrm>
            <a:off x="5244303" y="1150984"/>
            <a:ext cx="4929511" cy="5010602"/>
          </a:xfrm>
          <a:prstGeom prst="rect">
            <a:avLst/>
          </a:prstGeom>
          <a:solidFill>
            <a:schemeClr val="bg1"/>
          </a:solidFill>
          <a:ln w="19050">
            <a:noFill/>
          </a:ln>
        </p:spPr>
        <p:txBody>
          <a:bodyPr wrap="square" rtlCol="0">
            <a:spAutoFit/>
          </a:bodyPr>
          <a:lstStyle/>
          <a:p>
            <a:pPr>
              <a:lnSpc>
                <a:spcPct val="120000"/>
              </a:lnSpc>
            </a:pPr>
            <a:r>
              <a:rPr lang="en-US" sz="1400" b="1" dirty="0">
                <a:solidFill>
                  <a:schemeClr val="accent6"/>
                </a:solidFill>
              </a:rPr>
              <a:t>Distributed system </a:t>
            </a:r>
            <a:endParaRPr lang="en-US" sz="1400" dirty="0">
              <a:solidFill>
                <a:schemeClr val="tx2"/>
              </a:solidFill>
            </a:endParaRPr>
          </a:p>
          <a:p>
            <a:pPr>
              <a:lnSpc>
                <a:spcPct val="120000"/>
              </a:lnSpc>
            </a:pPr>
            <a:r>
              <a:rPr lang="en-GB" sz="1200" dirty="0">
                <a:solidFill>
                  <a:schemeClr val="tx2"/>
                </a:solidFill>
              </a:rPr>
              <a:t>Modular and scalable system designed for condition monitoring and machinery protection applications of </a:t>
            </a:r>
            <a:r>
              <a:rPr lang="en-US" sz="1200" dirty="0">
                <a:solidFill>
                  <a:schemeClr val="tx2"/>
                </a:solidFill>
              </a:rPr>
              <a:t>critical assets. </a:t>
            </a:r>
          </a:p>
          <a:p>
            <a:pPr>
              <a:lnSpc>
                <a:spcPct val="150000"/>
              </a:lnSpc>
            </a:pPr>
            <a:r>
              <a:rPr lang="en-US" sz="1400" b="1" dirty="0">
                <a:solidFill>
                  <a:schemeClr val="accent6"/>
                </a:solidFill>
              </a:rPr>
              <a:t>Flexible</a:t>
            </a:r>
            <a:br>
              <a:rPr lang="en-US" sz="1400" b="1" dirty="0">
                <a:solidFill>
                  <a:schemeClr val="accent6"/>
                </a:solidFill>
              </a:rPr>
            </a:br>
            <a:r>
              <a:rPr lang="en-US" sz="1200" dirty="0">
                <a:solidFill>
                  <a:schemeClr val="tx2"/>
                </a:solidFill>
              </a:rPr>
              <a:t>Highly scalable and easy to extend.</a:t>
            </a:r>
          </a:p>
          <a:p>
            <a:pPr>
              <a:lnSpc>
                <a:spcPct val="150000"/>
              </a:lnSpc>
            </a:pPr>
            <a:r>
              <a:rPr lang="en-US" sz="1400" b="1" dirty="0">
                <a:solidFill>
                  <a:schemeClr val="accent6"/>
                </a:solidFill>
              </a:rPr>
              <a:t>Wide range of applications</a:t>
            </a:r>
            <a:br>
              <a:rPr lang="en-US" sz="1400" b="1" dirty="0">
                <a:solidFill>
                  <a:schemeClr val="accent6"/>
                </a:solidFill>
              </a:rPr>
            </a:br>
            <a:r>
              <a:rPr lang="en-US" sz="1200" dirty="0">
                <a:solidFill>
                  <a:schemeClr val="tx2"/>
                </a:solidFill>
              </a:rPr>
              <a:t>From stand-alone module on balance of plant equipment, up to several connected units for larger critical rotating machinery. </a:t>
            </a:r>
          </a:p>
          <a:p>
            <a:pPr>
              <a:lnSpc>
                <a:spcPct val="150000"/>
              </a:lnSpc>
            </a:pPr>
            <a:r>
              <a:rPr lang="en-US" sz="1400" b="1" dirty="0">
                <a:solidFill>
                  <a:schemeClr val="accent6"/>
                </a:solidFill>
              </a:rPr>
              <a:t>Real-time communication</a:t>
            </a:r>
            <a:br>
              <a:rPr lang="en-US" sz="1200" dirty="0">
                <a:solidFill>
                  <a:schemeClr val="tx2"/>
                </a:solidFill>
              </a:rPr>
            </a:br>
            <a:r>
              <a:rPr lang="en-US" sz="1200" dirty="0">
                <a:solidFill>
                  <a:schemeClr val="tx2"/>
                </a:solidFill>
              </a:rPr>
              <a:t>Via Ethernet or fieldbus. </a:t>
            </a:r>
            <a:endParaRPr lang="en-US" sz="1400" b="1" dirty="0">
              <a:solidFill>
                <a:schemeClr val="accent6"/>
              </a:solidFill>
            </a:endParaRPr>
          </a:p>
          <a:p>
            <a:pPr>
              <a:lnSpc>
                <a:spcPct val="150000"/>
              </a:lnSpc>
            </a:pPr>
            <a:r>
              <a:rPr lang="en-US" sz="1400" b="1" dirty="0">
                <a:solidFill>
                  <a:schemeClr val="accent6"/>
                </a:solidFill>
              </a:rPr>
              <a:t>Lower installation costs</a:t>
            </a:r>
            <a:br>
              <a:rPr lang="en-US" sz="1400" b="1" dirty="0">
                <a:solidFill>
                  <a:schemeClr val="accent6"/>
                </a:solidFill>
              </a:rPr>
            </a:br>
            <a:r>
              <a:rPr lang="en-US" sz="1200" dirty="0">
                <a:solidFill>
                  <a:schemeClr val="accent2"/>
                </a:solidFill>
              </a:rPr>
              <a:t>Skid-mounting of modules closer to machinery reduces expensive cabling.</a:t>
            </a:r>
          </a:p>
          <a:p>
            <a:r>
              <a:rPr lang="en-US" sz="1400" b="1" dirty="0">
                <a:solidFill>
                  <a:schemeClr val="accent6"/>
                </a:solidFill>
              </a:rPr>
              <a:t>Industry standards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API 670 </a:t>
            </a:r>
            <a:r>
              <a:rPr lang="en-US" sz="1200" dirty="0">
                <a:solidFill>
                  <a:schemeClr val="tx2"/>
                </a:solidFill>
              </a:rPr>
              <a:t>fully compliant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Cybersecurity</a:t>
            </a:r>
            <a:r>
              <a:rPr lang="en-US" sz="1200" dirty="0">
                <a:solidFill>
                  <a:schemeClr val="tx2"/>
                </a:solidFill>
              </a:rPr>
              <a:t> </a:t>
            </a:r>
            <a:r>
              <a:rPr lang="en-US" sz="1200" b="1" dirty="0">
                <a:solidFill>
                  <a:schemeClr val="tx2"/>
                </a:solidFill>
              </a:rPr>
              <a:t>certification</a:t>
            </a:r>
            <a:r>
              <a:rPr lang="en-US" sz="1200" dirty="0">
                <a:solidFill>
                  <a:schemeClr val="tx2"/>
                </a:solidFill>
              </a:rPr>
              <a:t> per IEC 62443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SIL 2</a:t>
            </a:r>
          </a:p>
          <a:p>
            <a:pPr marL="350838" lvl="2" indent="-171450">
              <a:spcBef>
                <a:spcPts val="600"/>
              </a:spcBef>
              <a:buClr>
                <a:schemeClr val="accent6"/>
              </a:buClr>
              <a:buFont typeface="Wingdings" panose="05000000000000000000" pitchFamily="2" charset="2"/>
              <a:buChar char="ü"/>
            </a:pPr>
            <a:r>
              <a:rPr lang="en-US" sz="1200" b="1" dirty="0">
                <a:solidFill>
                  <a:schemeClr val="tx2"/>
                </a:solidFill>
              </a:rPr>
              <a:t>ATEX-certified (Zone 2)</a:t>
            </a:r>
            <a:endParaRPr lang="en-US" sz="1200" dirty="0">
              <a:solidFill>
                <a:schemeClr val="accent2"/>
              </a:solidFill>
            </a:endParaRPr>
          </a:p>
        </p:txBody>
      </p:sp>
      <p:sp>
        <p:nvSpPr>
          <p:cNvPr id="2" name="Date Placeholder 1">
            <a:extLst>
              <a:ext uri="{FF2B5EF4-FFF2-40B4-BE49-F238E27FC236}">
                <a16:creationId xmlns:a16="http://schemas.microsoft.com/office/drawing/2014/main" id="{26CEABE2-E080-4F76-88A6-D0861DF168FF}"/>
              </a:ext>
            </a:extLst>
          </p:cNvPr>
          <p:cNvSpPr>
            <a:spLocks noGrp="1"/>
          </p:cNvSpPr>
          <p:nvPr>
            <p:ph type="dt" sz="half" idx="10"/>
          </p:nvPr>
        </p:nvSpPr>
        <p:spPr/>
        <p:txBody>
          <a:bodyPr/>
          <a:lstStyle/>
          <a:p>
            <a:fld id="{249BE56F-CBD0-4028-912A-FA73E3B4964E}" type="datetime1">
              <a:rPr lang="en-US" smtClean="0"/>
              <a:t>3/18/2022</a:t>
            </a:fld>
            <a:endParaRPr lang="en-GB"/>
          </a:p>
        </p:txBody>
      </p:sp>
      <p:sp>
        <p:nvSpPr>
          <p:cNvPr id="3" name="Footer Placeholder 2">
            <a:extLst>
              <a:ext uri="{FF2B5EF4-FFF2-40B4-BE49-F238E27FC236}">
                <a16:creationId xmlns:a16="http://schemas.microsoft.com/office/drawing/2014/main" id="{9A29DBCB-E1BF-4EB2-9507-D82266C487B3}"/>
              </a:ext>
            </a:extLst>
          </p:cNvPr>
          <p:cNvSpPr>
            <a:spLocks noGrp="1"/>
          </p:cNvSpPr>
          <p:nvPr>
            <p:ph type="ftr" sz="quarter" idx="11"/>
          </p:nvPr>
        </p:nvSpPr>
        <p:spPr/>
        <p:txBody>
          <a:bodyPr/>
          <a:lstStyle/>
          <a:p>
            <a:r>
              <a:rPr lang="en-GB"/>
              <a:t>Meggitt vibro-meter protection and monitoring systems product line presentation</a:t>
            </a:r>
          </a:p>
        </p:txBody>
      </p:sp>
      <p:sp>
        <p:nvSpPr>
          <p:cNvPr id="5" name="Slide Number Placeholder 4">
            <a:extLst>
              <a:ext uri="{FF2B5EF4-FFF2-40B4-BE49-F238E27FC236}">
                <a16:creationId xmlns:a16="http://schemas.microsoft.com/office/drawing/2014/main" id="{96F21859-9BE3-4891-96E3-1EEC4D587A83}"/>
              </a:ext>
            </a:extLst>
          </p:cNvPr>
          <p:cNvSpPr>
            <a:spLocks noGrp="1"/>
          </p:cNvSpPr>
          <p:nvPr>
            <p:ph type="sldNum" sz="quarter" idx="12"/>
          </p:nvPr>
        </p:nvSpPr>
        <p:spPr/>
        <p:txBody>
          <a:bodyPr/>
          <a:lstStyle/>
          <a:p>
            <a:fld id="{240553F3-40B0-4BFA-8684-D942AF6EAA45}" type="slidenum">
              <a:rPr lang="en-GB" smtClean="0"/>
              <a:t>24</a:t>
            </a:fld>
            <a:endParaRPr lang="en-GB"/>
          </a:p>
        </p:txBody>
      </p:sp>
      <p:pic>
        <p:nvPicPr>
          <p:cNvPr id="10" name="Picture 2">
            <a:extLst>
              <a:ext uri="{FF2B5EF4-FFF2-40B4-BE49-F238E27FC236}">
                <a16:creationId xmlns:a16="http://schemas.microsoft.com/office/drawing/2014/main" id="{E10117E0-4E90-4619-B5C0-48C01C034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969" y="985105"/>
            <a:ext cx="5198361" cy="519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FEATURES </a:t>
            </a:r>
            <a:endParaRPr lang="en-US" b="0" dirty="0"/>
          </a:p>
        </p:txBody>
      </p:sp>
      <p:sp>
        <p:nvSpPr>
          <p:cNvPr id="4" name="Text Placeholder 3"/>
          <p:cNvSpPr>
            <a:spLocks noGrp="1"/>
          </p:cNvSpPr>
          <p:nvPr>
            <p:ph type="body" sz="half" idx="2"/>
          </p:nvPr>
        </p:nvSpPr>
        <p:spPr/>
        <p:txBody>
          <a:bodyPr/>
          <a:lstStyle/>
          <a:p>
            <a:r>
              <a:rPr lang="en-US" dirty="0" err="1"/>
              <a:t>VibroSmart</a:t>
            </a:r>
            <a:r>
              <a:rPr lang="en-US" dirty="0"/>
              <a:t> </a:t>
            </a:r>
            <a:r>
              <a:rPr lang="en-IN" dirty="0"/>
              <a:t>VSV301 + VSB300 </a:t>
            </a:r>
            <a:endParaRPr lang="en-US" dirty="0"/>
          </a:p>
        </p:txBody>
      </p:sp>
      <p:sp>
        <p:nvSpPr>
          <p:cNvPr id="5" name="Date Placeholder 4"/>
          <p:cNvSpPr>
            <a:spLocks noGrp="1"/>
          </p:cNvSpPr>
          <p:nvPr>
            <p:ph type="dt" sz="half" idx="10"/>
          </p:nvPr>
        </p:nvSpPr>
        <p:spPr/>
        <p:txBody>
          <a:bodyPr/>
          <a:lstStyle/>
          <a:p>
            <a:fld id="{D5D0C64A-8F13-4958-8F43-F3219156FB61}"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25</a:t>
            </a:fld>
            <a:endParaRPr lang="en-GB"/>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3582" y="2574275"/>
            <a:ext cx="703583" cy="182832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5148" y="2546011"/>
            <a:ext cx="705600" cy="183356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8731" y="3391908"/>
            <a:ext cx="422260" cy="987671"/>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99" y="2574275"/>
            <a:ext cx="703583" cy="1828323"/>
          </a:xfrm>
          <a:prstGeom prst="rect">
            <a:avLst/>
          </a:prstGeom>
        </p:spPr>
      </p:pic>
      <p:sp>
        <p:nvSpPr>
          <p:cNvPr id="3" name="TextBox 2"/>
          <p:cNvSpPr txBox="1"/>
          <p:nvPr/>
        </p:nvSpPr>
        <p:spPr>
          <a:xfrm>
            <a:off x="3553428" y="2195774"/>
            <a:ext cx="8518967" cy="2585323"/>
          </a:xfrm>
          <a:prstGeom prst="rect">
            <a:avLst/>
          </a:prstGeom>
          <a:noFill/>
        </p:spPr>
        <p:txBody>
          <a:bodyPr wrap="square" rtlCol="0">
            <a:spAutoFit/>
          </a:bodyPr>
          <a:lstStyle/>
          <a:p>
            <a:pPr indent="-285750">
              <a:lnSpc>
                <a:spcPct val="150000"/>
              </a:lnSpc>
              <a:buClr>
                <a:schemeClr val="accent6"/>
              </a:buClr>
              <a:buFont typeface="Wingdings" panose="05000000000000000000" pitchFamily="2" charset="2"/>
              <a:buChar char="ü"/>
            </a:pPr>
            <a:r>
              <a:rPr lang="en-US" sz="1200" dirty="0">
                <a:solidFill>
                  <a:schemeClr val="tx2"/>
                </a:solidFill>
              </a:rPr>
              <a:t>ATEX-certified (Zone 2)</a:t>
            </a:r>
          </a:p>
          <a:p>
            <a:pPr indent="-285750">
              <a:lnSpc>
                <a:spcPct val="150000"/>
              </a:lnSpc>
              <a:buClr>
                <a:schemeClr val="accent6"/>
              </a:buClr>
              <a:buFont typeface="Wingdings" panose="05000000000000000000" pitchFamily="2" charset="2"/>
              <a:buChar char="ü"/>
            </a:pPr>
            <a:r>
              <a:rPr lang="en-US" sz="1200" dirty="0">
                <a:solidFill>
                  <a:schemeClr val="tx2"/>
                </a:solidFill>
              </a:rPr>
              <a:t>Directly mounted to the machine (DIN-rail)</a:t>
            </a:r>
          </a:p>
          <a:p>
            <a:pPr indent="-285750">
              <a:lnSpc>
                <a:spcPct val="150000"/>
              </a:lnSpc>
              <a:buClr>
                <a:schemeClr val="accent6"/>
              </a:buClr>
              <a:buFont typeface="Wingdings" panose="05000000000000000000" pitchFamily="2" charset="2"/>
              <a:buChar char="ü"/>
            </a:pPr>
            <a:r>
              <a:rPr lang="en-US" sz="1200" b="1" dirty="0">
                <a:solidFill>
                  <a:schemeClr val="accent6"/>
                </a:solidFill>
              </a:rPr>
              <a:t>Measurement chain</a:t>
            </a:r>
            <a:r>
              <a:rPr lang="en-US" sz="1200" dirty="0">
                <a:solidFill>
                  <a:schemeClr val="tx2"/>
                </a:solidFill>
              </a:rPr>
              <a:t>: suitable for </a:t>
            </a:r>
            <a:r>
              <a:rPr lang="en-US" sz="1200" b="1" dirty="0">
                <a:solidFill>
                  <a:schemeClr val="tx2"/>
                </a:solidFill>
              </a:rPr>
              <a:t>accelerometers, proximity </a:t>
            </a:r>
            <a:r>
              <a:rPr lang="en-US" sz="1200" dirty="0">
                <a:solidFill>
                  <a:schemeClr val="tx2"/>
                </a:solidFill>
              </a:rPr>
              <a:t>(eddy current) and </a:t>
            </a:r>
            <a:r>
              <a:rPr lang="en-US" sz="1200" b="1" dirty="0">
                <a:solidFill>
                  <a:schemeClr val="tx2"/>
                </a:solidFill>
              </a:rPr>
              <a:t>velocity</a:t>
            </a:r>
            <a:r>
              <a:rPr lang="en-US" sz="1200" dirty="0">
                <a:solidFill>
                  <a:schemeClr val="tx2"/>
                </a:solidFill>
              </a:rPr>
              <a:t> sensors.</a:t>
            </a:r>
          </a:p>
          <a:p>
            <a:pPr indent="-285750">
              <a:lnSpc>
                <a:spcPct val="150000"/>
              </a:lnSpc>
              <a:buClr>
                <a:schemeClr val="accent6"/>
              </a:buClr>
              <a:buFont typeface="Wingdings" panose="05000000000000000000" pitchFamily="2" charset="2"/>
              <a:buChar char="ü"/>
            </a:pPr>
            <a:r>
              <a:rPr lang="en-US" sz="1200" b="1" dirty="0" err="1">
                <a:solidFill>
                  <a:schemeClr val="accent6"/>
                </a:solidFill>
              </a:rPr>
              <a:t>VibroSight</a:t>
            </a:r>
            <a:r>
              <a:rPr lang="en-US" sz="1200" b="1" dirty="0">
                <a:solidFill>
                  <a:schemeClr val="accent6"/>
                </a:solidFill>
              </a:rPr>
              <a:t>: </a:t>
            </a:r>
            <a:r>
              <a:rPr lang="en-US" sz="1200" dirty="0">
                <a:solidFill>
                  <a:schemeClr val="accent2"/>
                </a:solidFill>
              </a:rPr>
              <a:t>compatible with </a:t>
            </a:r>
            <a:r>
              <a:rPr lang="en-US" sz="1200" dirty="0" err="1">
                <a:solidFill>
                  <a:schemeClr val="accent2"/>
                </a:solidFill>
              </a:rPr>
              <a:t>vibro</a:t>
            </a:r>
            <a:r>
              <a:rPr lang="en-US" sz="1200" dirty="0">
                <a:solidFill>
                  <a:schemeClr val="accent2"/>
                </a:solidFill>
              </a:rPr>
              <a:t>-meter’s </a:t>
            </a:r>
            <a:r>
              <a:rPr lang="en-US" sz="1200" dirty="0">
                <a:solidFill>
                  <a:schemeClr val="tx2"/>
                </a:solidFill>
              </a:rPr>
              <a:t>analysis and data processing software</a:t>
            </a:r>
          </a:p>
          <a:p>
            <a:pPr indent="-285750">
              <a:lnSpc>
                <a:spcPct val="150000"/>
              </a:lnSpc>
              <a:buClr>
                <a:schemeClr val="accent6"/>
              </a:buClr>
              <a:buFont typeface="Wingdings" panose="05000000000000000000" pitchFamily="2" charset="2"/>
              <a:buChar char="ü"/>
            </a:pPr>
            <a:r>
              <a:rPr lang="en-US" sz="1200" dirty="0">
                <a:solidFill>
                  <a:schemeClr val="tx2"/>
                </a:solidFill>
              </a:rPr>
              <a:t>2 dynamic channels and 1 analog input</a:t>
            </a:r>
          </a:p>
          <a:p>
            <a:pPr indent="-285750">
              <a:lnSpc>
                <a:spcPct val="150000"/>
              </a:lnSpc>
              <a:buClr>
                <a:schemeClr val="accent6"/>
              </a:buClr>
              <a:buFont typeface="Wingdings" panose="05000000000000000000" pitchFamily="2" charset="2"/>
              <a:buChar char="ü"/>
            </a:pPr>
            <a:r>
              <a:rPr lang="en-US" sz="1200" dirty="0">
                <a:solidFill>
                  <a:schemeClr val="tx2"/>
                </a:solidFill>
              </a:rPr>
              <a:t>Auxiliary input channel for tachometer</a:t>
            </a:r>
          </a:p>
          <a:p>
            <a:pPr indent="-285750">
              <a:lnSpc>
                <a:spcPct val="150000"/>
              </a:lnSpc>
              <a:buClr>
                <a:schemeClr val="accent6"/>
              </a:buClr>
              <a:buFont typeface="Wingdings" panose="05000000000000000000" pitchFamily="2" charset="2"/>
              <a:buChar char="ü"/>
            </a:pPr>
            <a:r>
              <a:rPr lang="en-US" sz="1200" dirty="0">
                <a:solidFill>
                  <a:schemeClr val="tx2"/>
                </a:solidFill>
              </a:rPr>
              <a:t>4 basic and 2 advanced logic functions to drive the module’s relays</a:t>
            </a:r>
          </a:p>
          <a:p>
            <a:pPr indent="-285750">
              <a:lnSpc>
                <a:spcPct val="150000"/>
              </a:lnSpc>
              <a:buClr>
                <a:schemeClr val="accent6"/>
              </a:buClr>
              <a:buFont typeface="Wingdings" panose="05000000000000000000" pitchFamily="2" charset="2"/>
              <a:buChar char="ü"/>
            </a:pPr>
            <a:r>
              <a:rPr lang="en-US" sz="1200" dirty="0">
                <a:solidFill>
                  <a:schemeClr val="tx2"/>
                </a:solidFill>
              </a:rPr>
              <a:t>Ethernet communications</a:t>
            </a:r>
          </a:p>
          <a:p>
            <a:pPr marL="285750" indent="-285750">
              <a:buClr>
                <a:schemeClr val="accent6"/>
              </a:buClr>
              <a:buFont typeface="Wingdings" panose="05000000000000000000" pitchFamily="2" charset="2"/>
              <a:buChar char="ü"/>
            </a:pPr>
            <a:endParaRPr lang="en-US" dirty="0"/>
          </a:p>
        </p:txBody>
      </p:sp>
      <p:sp>
        <p:nvSpPr>
          <p:cNvPr id="6" name="Footer Placeholder 5">
            <a:extLst>
              <a:ext uri="{FF2B5EF4-FFF2-40B4-BE49-F238E27FC236}">
                <a16:creationId xmlns:a16="http://schemas.microsoft.com/office/drawing/2014/main" id="{8DAD0105-1698-49A2-8972-6518A6CB3212}"/>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3728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B406-3C63-4EF1-AFDE-013B87245DF6}"/>
              </a:ext>
            </a:extLst>
          </p:cNvPr>
          <p:cNvSpPr>
            <a:spLocks noGrp="1"/>
          </p:cNvSpPr>
          <p:nvPr>
            <p:ph type="title"/>
          </p:nvPr>
        </p:nvSpPr>
        <p:spPr/>
        <p:txBody>
          <a:bodyPr/>
          <a:lstStyle/>
          <a:p>
            <a:r>
              <a:rPr lang="en-US" dirty="0"/>
              <a:t>SYSTEM FEATURES </a:t>
            </a:r>
            <a:endParaRPr lang="en-IN" dirty="0"/>
          </a:p>
        </p:txBody>
      </p:sp>
      <p:sp>
        <p:nvSpPr>
          <p:cNvPr id="4" name="Text Placeholder 3">
            <a:extLst>
              <a:ext uri="{FF2B5EF4-FFF2-40B4-BE49-F238E27FC236}">
                <a16:creationId xmlns:a16="http://schemas.microsoft.com/office/drawing/2014/main" id="{436D78D8-904D-49E8-9F62-3FEDF8BAF189}"/>
              </a:ext>
            </a:extLst>
          </p:cNvPr>
          <p:cNvSpPr>
            <a:spLocks noGrp="1"/>
          </p:cNvSpPr>
          <p:nvPr>
            <p:ph type="body" sz="half" idx="2"/>
          </p:nvPr>
        </p:nvSpPr>
        <p:spPr/>
        <p:txBody>
          <a:bodyPr/>
          <a:lstStyle/>
          <a:p>
            <a:r>
              <a:rPr lang="en-US" dirty="0" err="1"/>
              <a:t>VibroSmart</a:t>
            </a:r>
            <a:r>
              <a:rPr lang="en-US" dirty="0"/>
              <a:t> </a:t>
            </a:r>
            <a:r>
              <a:rPr lang="en-IN" dirty="0"/>
              <a:t>VSI010 + VSB010</a:t>
            </a:r>
          </a:p>
        </p:txBody>
      </p:sp>
      <p:sp>
        <p:nvSpPr>
          <p:cNvPr id="5" name="Date Placeholder 4">
            <a:extLst>
              <a:ext uri="{FF2B5EF4-FFF2-40B4-BE49-F238E27FC236}">
                <a16:creationId xmlns:a16="http://schemas.microsoft.com/office/drawing/2014/main" id="{B6BEBCE8-659E-4E79-A120-815AD7D38459}"/>
              </a:ext>
            </a:extLst>
          </p:cNvPr>
          <p:cNvSpPr>
            <a:spLocks noGrp="1"/>
          </p:cNvSpPr>
          <p:nvPr>
            <p:ph type="dt" sz="half" idx="10"/>
          </p:nvPr>
        </p:nvSpPr>
        <p:spPr/>
        <p:txBody>
          <a:bodyPr/>
          <a:lstStyle/>
          <a:p>
            <a:fld id="{29D602D0-C0C5-4F43-BCFE-DF2188A0EF44}" type="datetime1">
              <a:rPr lang="en-US" smtClean="0"/>
              <a:t>3/18/2022</a:t>
            </a:fld>
            <a:endParaRPr lang="en-GB"/>
          </a:p>
        </p:txBody>
      </p:sp>
      <p:sp>
        <p:nvSpPr>
          <p:cNvPr id="6" name="Footer Placeholder 5">
            <a:extLst>
              <a:ext uri="{FF2B5EF4-FFF2-40B4-BE49-F238E27FC236}">
                <a16:creationId xmlns:a16="http://schemas.microsoft.com/office/drawing/2014/main" id="{610A6D5A-C822-4A0C-B6D9-C6250521D1E9}"/>
              </a:ext>
            </a:extLst>
          </p:cNvPr>
          <p:cNvSpPr>
            <a:spLocks noGrp="1"/>
          </p:cNvSpPr>
          <p:nvPr>
            <p:ph type="ftr" sz="quarter" idx="11"/>
          </p:nvPr>
        </p:nvSpPr>
        <p:spPr/>
        <p:txBody>
          <a:bodyPr/>
          <a:lstStyle/>
          <a:p>
            <a:r>
              <a:rPr lang="en-GB"/>
              <a:t>Meggitt vibro-meter protection and monitoring systems product line presentation</a:t>
            </a:r>
          </a:p>
        </p:txBody>
      </p:sp>
      <p:sp>
        <p:nvSpPr>
          <p:cNvPr id="7" name="Slide Number Placeholder 6">
            <a:extLst>
              <a:ext uri="{FF2B5EF4-FFF2-40B4-BE49-F238E27FC236}">
                <a16:creationId xmlns:a16="http://schemas.microsoft.com/office/drawing/2014/main" id="{CE43E69A-989F-42BB-AF7E-D3A3EDDCA569}"/>
              </a:ext>
            </a:extLst>
          </p:cNvPr>
          <p:cNvSpPr>
            <a:spLocks noGrp="1"/>
          </p:cNvSpPr>
          <p:nvPr>
            <p:ph type="sldNum" sz="quarter" idx="12"/>
          </p:nvPr>
        </p:nvSpPr>
        <p:spPr/>
        <p:txBody>
          <a:bodyPr/>
          <a:lstStyle/>
          <a:p>
            <a:fld id="{240553F3-40B0-4BFA-8684-D942AF6EAA45}" type="slidenum">
              <a:rPr lang="en-GB" smtClean="0"/>
              <a:t>26</a:t>
            </a:fld>
            <a:endParaRPr lang="en-GB"/>
          </a:p>
        </p:txBody>
      </p:sp>
      <p:sp>
        <p:nvSpPr>
          <p:cNvPr id="8" name="TextBox 7">
            <a:extLst>
              <a:ext uri="{FF2B5EF4-FFF2-40B4-BE49-F238E27FC236}">
                <a16:creationId xmlns:a16="http://schemas.microsoft.com/office/drawing/2014/main" id="{9E88BE49-77B7-4DBB-8A13-39AB19E33C57}"/>
              </a:ext>
            </a:extLst>
          </p:cNvPr>
          <p:cNvSpPr txBox="1"/>
          <p:nvPr/>
        </p:nvSpPr>
        <p:spPr>
          <a:xfrm>
            <a:off x="3553428" y="2195774"/>
            <a:ext cx="8518967" cy="2585323"/>
          </a:xfrm>
          <a:prstGeom prst="rect">
            <a:avLst/>
          </a:prstGeom>
          <a:noFill/>
        </p:spPr>
        <p:txBody>
          <a:bodyPr wrap="square" rtlCol="0">
            <a:spAutoFit/>
          </a:bodyPr>
          <a:lstStyle/>
          <a:p>
            <a:pPr indent="-285750">
              <a:lnSpc>
                <a:spcPct val="150000"/>
              </a:lnSpc>
              <a:buClr>
                <a:schemeClr val="accent6"/>
              </a:buClr>
              <a:buFont typeface="Wingdings" panose="05000000000000000000" pitchFamily="2" charset="2"/>
              <a:buChar char="ü"/>
            </a:pPr>
            <a:r>
              <a:rPr lang="en-US" sz="1200" dirty="0">
                <a:solidFill>
                  <a:schemeClr val="tx2"/>
                </a:solidFill>
              </a:rPr>
              <a:t>ATEX-certified (Zone 2)</a:t>
            </a:r>
          </a:p>
          <a:p>
            <a:pPr indent="-285750">
              <a:lnSpc>
                <a:spcPct val="150000"/>
              </a:lnSpc>
              <a:buClr>
                <a:schemeClr val="accent6"/>
              </a:buClr>
              <a:buFont typeface="Wingdings" panose="05000000000000000000" pitchFamily="2" charset="2"/>
              <a:buChar char="ü"/>
            </a:pPr>
            <a:r>
              <a:rPr lang="en-US" sz="1200" dirty="0">
                <a:solidFill>
                  <a:schemeClr val="tx2"/>
                </a:solidFill>
              </a:rPr>
              <a:t>Directly mounted to the machine </a:t>
            </a:r>
          </a:p>
          <a:p>
            <a:pPr indent="-285750">
              <a:lnSpc>
                <a:spcPct val="150000"/>
              </a:lnSpc>
              <a:buClr>
                <a:schemeClr val="accent6"/>
              </a:buClr>
              <a:buFont typeface="Wingdings" panose="05000000000000000000" pitchFamily="2" charset="2"/>
              <a:buChar char="ü"/>
            </a:pPr>
            <a:r>
              <a:rPr lang="en-GB" sz="1200" dirty="0"/>
              <a:t>Fieldbus server (slave) device acting as a data bridge between the modules and fieldbus master devices   </a:t>
            </a:r>
          </a:p>
          <a:p>
            <a:pPr>
              <a:lnSpc>
                <a:spcPct val="150000"/>
              </a:lnSpc>
              <a:buClr>
                <a:schemeClr val="accent6"/>
              </a:buClr>
            </a:pPr>
            <a:r>
              <a:rPr lang="en-GB" sz="1200" dirty="0"/>
              <a:t>       (third-party systems)</a:t>
            </a:r>
            <a:endParaRPr lang="en-US" sz="1200" dirty="0">
              <a:solidFill>
                <a:schemeClr val="tx2"/>
              </a:solidFill>
            </a:endParaRPr>
          </a:p>
          <a:p>
            <a:pPr indent="-285750">
              <a:lnSpc>
                <a:spcPct val="150000"/>
              </a:lnSpc>
              <a:buClr>
                <a:schemeClr val="accent6"/>
              </a:buClr>
              <a:buFont typeface="Wingdings" panose="05000000000000000000" pitchFamily="2" charset="2"/>
              <a:buChar char="ü"/>
            </a:pPr>
            <a:r>
              <a:rPr lang="en-US" sz="1200" b="1" dirty="0" err="1">
                <a:solidFill>
                  <a:schemeClr val="accent6"/>
                </a:solidFill>
              </a:rPr>
              <a:t>VibroSight</a:t>
            </a:r>
            <a:r>
              <a:rPr lang="en-US" sz="1200" b="1" dirty="0">
                <a:solidFill>
                  <a:schemeClr val="accent6"/>
                </a:solidFill>
              </a:rPr>
              <a:t>: </a:t>
            </a:r>
            <a:r>
              <a:rPr lang="en-US" sz="1200" dirty="0">
                <a:solidFill>
                  <a:schemeClr val="accent2"/>
                </a:solidFill>
              </a:rPr>
              <a:t>compatible with vibro-meter’s </a:t>
            </a:r>
            <a:r>
              <a:rPr lang="en-US" sz="1200" dirty="0">
                <a:solidFill>
                  <a:schemeClr val="tx2"/>
                </a:solidFill>
              </a:rPr>
              <a:t>analysis and data processing software</a:t>
            </a:r>
          </a:p>
          <a:p>
            <a:pPr indent="-285750">
              <a:lnSpc>
                <a:spcPct val="150000"/>
              </a:lnSpc>
              <a:buClr>
                <a:schemeClr val="accent6"/>
              </a:buClr>
              <a:buFont typeface="Wingdings" panose="05000000000000000000" pitchFamily="2" charset="2"/>
              <a:buChar char="ü"/>
            </a:pPr>
            <a:r>
              <a:rPr lang="en-US" sz="1200" dirty="0">
                <a:solidFill>
                  <a:schemeClr val="tx2"/>
                </a:solidFill>
              </a:rPr>
              <a:t>Up to 2 fieldbus ports </a:t>
            </a:r>
          </a:p>
          <a:p>
            <a:pPr indent="-285750">
              <a:lnSpc>
                <a:spcPct val="150000"/>
              </a:lnSpc>
              <a:buClr>
                <a:schemeClr val="accent6"/>
              </a:buClr>
              <a:buFont typeface="Wingdings" panose="05000000000000000000" pitchFamily="2" charset="2"/>
              <a:buChar char="ü"/>
            </a:pPr>
            <a:r>
              <a:rPr lang="en-US" sz="1200" dirty="0">
                <a:solidFill>
                  <a:schemeClr val="tx2"/>
                </a:solidFill>
              </a:rPr>
              <a:t>8 basic and 4 advanced logic functions to c</a:t>
            </a:r>
            <a:r>
              <a:rPr lang="en-GB" sz="1200" dirty="0" err="1">
                <a:solidFill>
                  <a:schemeClr val="tx2"/>
                </a:solidFill>
              </a:rPr>
              <a:t>ombine</a:t>
            </a:r>
            <a:r>
              <a:rPr lang="en-GB" sz="1200" dirty="0">
                <a:solidFill>
                  <a:schemeClr val="tx2"/>
                </a:solidFill>
              </a:rPr>
              <a:t> alarm and status information to drive module’s relays</a:t>
            </a:r>
            <a:endParaRPr lang="en-US" sz="1200" dirty="0">
              <a:solidFill>
                <a:schemeClr val="tx2"/>
              </a:solidFill>
            </a:endParaRPr>
          </a:p>
          <a:p>
            <a:pPr indent="-285750">
              <a:lnSpc>
                <a:spcPct val="150000"/>
              </a:lnSpc>
              <a:buClr>
                <a:schemeClr val="accent6"/>
              </a:buClr>
              <a:buFont typeface="Wingdings" panose="05000000000000000000" pitchFamily="2" charset="2"/>
              <a:buChar char="ü"/>
            </a:pPr>
            <a:r>
              <a:rPr lang="en-IN" sz="1200" dirty="0"/>
              <a:t>Communications interfaces for industry standard fieldbuses: Modbus RTU, Modbus TCP, PROFIBUS DP and</a:t>
            </a:r>
          </a:p>
          <a:p>
            <a:pPr>
              <a:lnSpc>
                <a:spcPct val="150000"/>
              </a:lnSpc>
              <a:buClr>
                <a:schemeClr val="accent6"/>
              </a:buClr>
            </a:pPr>
            <a:r>
              <a:rPr lang="en-IN" sz="1200" dirty="0"/>
              <a:t>       GOOSE (IEC 61850)</a:t>
            </a:r>
            <a:endParaRPr lang="en-US" dirty="0"/>
          </a:p>
        </p:txBody>
      </p:sp>
      <p:pic>
        <p:nvPicPr>
          <p:cNvPr id="10" name="Picture 9" descr="A picture containing watch&#10;&#10;Description automatically generated">
            <a:extLst>
              <a:ext uri="{FF2B5EF4-FFF2-40B4-BE49-F238E27FC236}">
                <a16:creationId xmlns:a16="http://schemas.microsoft.com/office/drawing/2014/main" id="{B3A4D6F1-F82E-4031-BFC9-CD5445078F93}"/>
              </a:ext>
            </a:extLst>
          </p:cNvPr>
          <p:cNvPicPr>
            <a:picLocks noChangeAspect="1"/>
          </p:cNvPicPr>
          <p:nvPr/>
        </p:nvPicPr>
        <p:blipFill>
          <a:blip r:embed="rId2"/>
          <a:stretch>
            <a:fillRect/>
          </a:stretch>
        </p:blipFill>
        <p:spPr>
          <a:xfrm>
            <a:off x="-166789" y="1302090"/>
            <a:ext cx="4372689" cy="4372689"/>
          </a:xfrm>
          <a:prstGeom prst="rect">
            <a:avLst/>
          </a:prstGeom>
        </p:spPr>
      </p:pic>
    </p:spTree>
    <p:extLst>
      <p:ext uri="{BB962C8B-B14F-4D97-AF65-F5344CB8AC3E}">
        <p14:creationId xmlns:p14="http://schemas.microsoft.com/office/powerpoint/2010/main" val="41485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2416629"/>
            <a:ext cx="11172575" cy="2873828"/>
          </a:xfrm>
        </p:spPr>
        <p:txBody>
          <a:bodyPr anchor="t">
            <a:noAutofit/>
          </a:bodyPr>
          <a:lstStyle/>
          <a:p>
            <a:r>
              <a:rPr lang="en-US" sz="6600" dirty="0"/>
              <a:t>SpeedSys300</a:t>
            </a:r>
            <a:br>
              <a:rPr lang="en-US" sz="6600" dirty="0"/>
            </a:br>
            <a:r>
              <a:rPr lang="en-US" sz="6600" dirty="0" err="1"/>
              <a:t>Overspeed</a:t>
            </a:r>
            <a:r>
              <a:rPr lang="en-US" sz="6600" dirty="0"/>
              <a:t> detection system </a:t>
            </a:r>
          </a:p>
        </p:txBody>
      </p:sp>
      <p:sp>
        <p:nvSpPr>
          <p:cNvPr id="3" name="Date Placeholder 2"/>
          <p:cNvSpPr>
            <a:spLocks noGrp="1"/>
          </p:cNvSpPr>
          <p:nvPr>
            <p:ph type="dt" sz="half" idx="4294967295"/>
          </p:nvPr>
        </p:nvSpPr>
        <p:spPr>
          <a:xfrm>
            <a:off x="180181" y="6547876"/>
            <a:ext cx="1079500" cy="122237"/>
          </a:xfrm>
        </p:spPr>
        <p:txBody>
          <a:bodyPr/>
          <a:lstStyle/>
          <a:p>
            <a:fld id="{EFDAD8AC-24EE-41AC-9D0B-62635F428D3F}" type="datetime1">
              <a:rPr lang="en-US" smtClean="0"/>
              <a:t>3/18/2022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27</a:t>
            </a:fld>
            <a:endParaRPr lang="en-GB"/>
          </a:p>
        </p:txBody>
      </p:sp>
    </p:spTree>
    <p:extLst>
      <p:ext uri="{BB962C8B-B14F-4D97-AF65-F5344CB8AC3E}">
        <p14:creationId xmlns:p14="http://schemas.microsoft.com/office/powerpoint/2010/main" val="7665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29206"/>
            <a:ext cx="12192000" cy="5324354"/>
          </a:xfrm>
          <a:prstGeom prst="rect">
            <a:avLst/>
          </a:prstGeom>
        </p:spPr>
      </p:pic>
    </p:spTree>
    <p:extLst>
      <p:ext uri="{BB962C8B-B14F-4D97-AF65-F5344CB8AC3E}">
        <p14:creationId xmlns:p14="http://schemas.microsoft.com/office/powerpoint/2010/main" val="20377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9A52-F42B-4214-A2FC-53ED20602F16}"/>
              </a:ext>
            </a:extLst>
          </p:cNvPr>
          <p:cNvSpPr>
            <a:spLocks noGrp="1"/>
          </p:cNvSpPr>
          <p:nvPr>
            <p:ph type="title"/>
          </p:nvPr>
        </p:nvSpPr>
        <p:spPr/>
        <p:txBody>
          <a:bodyPr>
            <a:normAutofit/>
          </a:bodyPr>
          <a:lstStyle/>
          <a:p>
            <a:r>
              <a:rPr lang="en-US" sz="6600" dirty="0"/>
              <a:t>Design concept </a:t>
            </a:r>
            <a:endParaRPr lang="en-IN" sz="6600" dirty="0"/>
          </a:p>
        </p:txBody>
      </p:sp>
      <p:sp>
        <p:nvSpPr>
          <p:cNvPr id="3" name="Text Placeholder 2">
            <a:extLst>
              <a:ext uri="{FF2B5EF4-FFF2-40B4-BE49-F238E27FC236}">
                <a16:creationId xmlns:a16="http://schemas.microsoft.com/office/drawing/2014/main" id="{61D71C4A-8007-4E9A-B3DB-68862B5D689D}"/>
              </a:ext>
            </a:extLst>
          </p:cNvPr>
          <p:cNvSpPr>
            <a:spLocks noGrp="1"/>
          </p:cNvSpPr>
          <p:nvPr>
            <p:ph type="body" idx="1"/>
          </p:nvPr>
        </p:nvSpPr>
        <p:spPr>
          <a:xfrm>
            <a:off x="539999" y="3923415"/>
            <a:ext cx="11172576" cy="1983674"/>
          </a:xfrm>
        </p:spPr>
        <p:txBody>
          <a:bodyPr>
            <a:normAutofit/>
          </a:bodyPr>
          <a:lstStyle/>
          <a:p>
            <a:pPr>
              <a:lnSpc>
                <a:spcPct val="150000"/>
              </a:lnSpc>
            </a:pPr>
            <a:r>
              <a:rPr lang="en-US" sz="1800" b="0" dirty="0">
                <a:solidFill>
                  <a:schemeClr val="tx1"/>
                </a:solidFill>
                <a:latin typeface="+mj-lt"/>
                <a:cs typeface="Ubuntu Light"/>
              </a:rPr>
              <a:t>SpeedSys300 ODS301 </a:t>
            </a:r>
            <a:r>
              <a:rPr lang="en-US" sz="1800" b="0" spc="5" dirty="0">
                <a:solidFill>
                  <a:schemeClr val="tx1"/>
                </a:solidFill>
                <a:latin typeface="+mj-lt"/>
                <a:cs typeface="Ubuntu Light"/>
              </a:rPr>
              <a:t>is designed as </a:t>
            </a:r>
            <a:r>
              <a:rPr lang="en-US" sz="1800" spc="5" dirty="0">
                <a:solidFill>
                  <a:schemeClr val="accent1"/>
                </a:solidFill>
                <a:latin typeface="+mj-lt"/>
                <a:cs typeface="Ubuntu Light"/>
              </a:rPr>
              <a:t>an independent layer of protection</a:t>
            </a:r>
            <a:r>
              <a:rPr lang="en-US" sz="1800" b="0" spc="5" dirty="0">
                <a:solidFill>
                  <a:schemeClr val="tx1"/>
                </a:solidFill>
                <a:latin typeface="+mj-lt"/>
                <a:cs typeface="Ubuntu Light"/>
              </a:rPr>
              <a:t>; to </a:t>
            </a:r>
            <a:r>
              <a:rPr lang="en-US" sz="1800" b="0" spc="10" dirty="0">
                <a:solidFill>
                  <a:schemeClr val="tx1"/>
                </a:solidFill>
                <a:latin typeface="+mj-lt"/>
                <a:cs typeface="Ubuntu Light"/>
              </a:rPr>
              <a:t>be </a:t>
            </a:r>
            <a:r>
              <a:rPr lang="en-US" sz="1800" spc="5" dirty="0">
                <a:solidFill>
                  <a:schemeClr val="accent1"/>
                </a:solidFill>
                <a:latin typeface="+mj-lt"/>
                <a:cs typeface="Ubuntu Light"/>
              </a:rPr>
              <a:t>fundamentally simple </a:t>
            </a:r>
            <a:r>
              <a:rPr lang="en-US" sz="1800" spc="10" dirty="0">
                <a:solidFill>
                  <a:schemeClr val="accent1"/>
                </a:solidFill>
                <a:latin typeface="+mj-lt"/>
                <a:cs typeface="Ubuntu Light"/>
              </a:rPr>
              <a:t>and robust</a:t>
            </a:r>
            <a:r>
              <a:rPr lang="en-US" sz="1800" b="0" spc="10" dirty="0">
                <a:solidFill>
                  <a:schemeClr val="tx1"/>
                </a:solidFill>
                <a:latin typeface="+mj-lt"/>
                <a:cs typeface="Ubuntu Light"/>
              </a:rPr>
              <a:t>. </a:t>
            </a:r>
            <a:r>
              <a:rPr lang="en-US" sz="1800" b="0" spc="5" dirty="0">
                <a:solidFill>
                  <a:schemeClr val="tx1"/>
                </a:solidFill>
                <a:latin typeface="+mj-lt"/>
                <a:cs typeface="Ubuntu Light"/>
              </a:rPr>
              <a:t>It delivers fast </a:t>
            </a:r>
            <a:r>
              <a:rPr lang="en-US" sz="1800" b="0" spc="10" dirty="0">
                <a:solidFill>
                  <a:schemeClr val="tx1"/>
                </a:solidFill>
                <a:latin typeface="+mj-lt"/>
                <a:cs typeface="Ubuntu Light"/>
              </a:rPr>
              <a:t>and </a:t>
            </a:r>
            <a:r>
              <a:rPr lang="en-US" sz="1800" b="0" spc="5" dirty="0">
                <a:solidFill>
                  <a:schemeClr val="tx1"/>
                </a:solidFill>
                <a:latin typeface="+mj-lt"/>
                <a:cs typeface="Ubuntu Light"/>
              </a:rPr>
              <a:t>reliable protection for speed </a:t>
            </a:r>
            <a:r>
              <a:rPr lang="en-US" sz="1800" b="0" spc="10" dirty="0">
                <a:solidFill>
                  <a:schemeClr val="tx1"/>
                </a:solidFill>
                <a:latin typeface="+mj-lt"/>
                <a:cs typeface="Ubuntu Light"/>
              </a:rPr>
              <a:t>and </a:t>
            </a:r>
            <a:r>
              <a:rPr lang="en-US" sz="1800" b="0" spc="5" dirty="0">
                <a:solidFill>
                  <a:schemeClr val="tx1"/>
                </a:solidFill>
                <a:latin typeface="+mj-lt"/>
                <a:cs typeface="Ubuntu Light"/>
              </a:rPr>
              <a:t>acceleration, </a:t>
            </a:r>
            <a:r>
              <a:rPr lang="en-US" sz="1800" b="0" spc="10" dirty="0">
                <a:solidFill>
                  <a:schemeClr val="tx1"/>
                </a:solidFill>
                <a:latin typeface="+mj-lt"/>
                <a:cs typeface="Ubuntu Light"/>
              </a:rPr>
              <a:t>and </a:t>
            </a:r>
            <a:r>
              <a:rPr lang="en-US" sz="1800" spc="5" dirty="0">
                <a:solidFill>
                  <a:schemeClr val="accent1"/>
                </a:solidFill>
                <a:latin typeface="+mj-lt"/>
                <a:cs typeface="Ubuntu Light"/>
              </a:rPr>
              <a:t>complies to important </a:t>
            </a:r>
            <a:r>
              <a:rPr lang="en-US" sz="1800" spc="15" dirty="0">
                <a:solidFill>
                  <a:schemeClr val="accent1"/>
                </a:solidFill>
                <a:latin typeface="+mj-lt"/>
                <a:cs typeface="Ubuntu Light"/>
              </a:rPr>
              <a:t>industry </a:t>
            </a:r>
            <a:r>
              <a:rPr lang="en-US" sz="1800" spc="5" dirty="0">
                <a:solidFill>
                  <a:schemeClr val="accent1"/>
                </a:solidFill>
                <a:latin typeface="+mj-lt"/>
                <a:cs typeface="Ubuntu Light"/>
              </a:rPr>
              <a:t>standards such as SIL </a:t>
            </a:r>
            <a:r>
              <a:rPr lang="en-US" sz="1800" spc="10" dirty="0">
                <a:solidFill>
                  <a:schemeClr val="accent1"/>
                </a:solidFill>
                <a:latin typeface="+mj-lt"/>
                <a:cs typeface="Ubuntu Light"/>
              </a:rPr>
              <a:t>and</a:t>
            </a:r>
            <a:r>
              <a:rPr lang="en-US" sz="1800" spc="-10" dirty="0">
                <a:solidFill>
                  <a:schemeClr val="accent1"/>
                </a:solidFill>
                <a:latin typeface="+mj-lt"/>
                <a:cs typeface="Ubuntu Light"/>
              </a:rPr>
              <a:t> </a:t>
            </a:r>
            <a:r>
              <a:rPr lang="en-US" sz="1800" spc="-15" dirty="0">
                <a:solidFill>
                  <a:schemeClr val="accent1"/>
                </a:solidFill>
                <a:latin typeface="+mj-lt"/>
                <a:cs typeface="Ubuntu Light"/>
              </a:rPr>
              <a:t>ATEX</a:t>
            </a:r>
            <a:r>
              <a:rPr lang="en-US" sz="1800" b="0" spc="-15" dirty="0">
                <a:solidFill>
                  <a:schemeClr val="accent1"/>
                </a:solidFill>
                <a:latin typeface="+mj-lt"/>
                <a:cs typeface="Ubuntu Light"/>
              </a:rPr>
              <a:t>.</a:t>
            </a:r>
            <a:endParaRPr lang="en-IN" sz="1800" dirty="0"/>
          </a:p>
        </p:txBody>
      </p:sp>
    </p:spTree>
    <p:extLst>
      <p:ext uri="{BB962C8B-B14F-4D97-AF65-F5344CB8AC3E}">
        <p14:creationId xmlns:p14="http://schemas.microsoft.com/office/powerpoint/2010/main" val="404242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6DCF-2DE5-4195-B008-4DF76EB1928D}"/>
              </a:ext>
            </a:extLst>
          </p:cNvPr>
          <p:cNvSpPr>
            <a:spLocks noGrp="1"/>
          </p:cNvSpPr>
          <p:nvPr>
            <p:ph type="title"/>
          </p:nvPr>
        </p:nvSpPr>
        <p:spPr>
          <a:xfrm>
            <a:off x="539750" y="1054880"/>
            <a:ext cx="11172575" cy="404811"/>
          </a:xfrm>
        </p:spPr>
        <p:txBody>
          <a:bodyPr/>
          <a:lstStyle/>
          <a:p>
            <a:r>
              <a:rPr lang="en-GB" sz="2000" cap="none" dirty="0">
                <a:solidFill>
                  <a:schemeClr val="accent1"/>
                </a:solidFill>
              </a:rPr>
              <a:t>Product lines overview</a:t>
            </a:r>
          </a:p>
        </p:txBody>
      </p:sp>
      <p:sp>
        <p:nvSpPr>
          <p:cNvPr id="4" name="Date Placeholder 3">
            <a:extLst>
              <a:ext uri="{FF2B5EF4-FFF2-40B4-BE49-F238E27FC236}">
                <a16:creationId xmlns:a16="http://schemas.microsoft.com/office/drawing/2014/main" id="{4CA39FD2-94BE-4D3D-AC82-AD553EE13C43}"/>
              </a:ext>
            </a:extLst>
          </p:cNvPr>
          <p:cNvSpPr>
            <a:spLocks noGrp="1"/>
          </p:cNvSpPr>
          <p:nvPr>
            <p:ph type="dt" sz="half" idx="4294967295"/>
          </p:nvPr>
        </p:nvSpPr>
        <p:spPr>
          <a:xfrm>
            <a:off x="0" y="6542088"/>
            <a:ext cx="1079500" cy="122237"/>
          </a:xfrm>
        </p:spPr>
        <p:txBody>
          <a:bodyPr/>
          <a:lstStyle/>
          <a:p>
            <a:fld id="{0FD28C23-802D-4006-BADB-10A1A7E47982}" type="datetime1">
              <a:rPr lang="en-US" smtClean="0"/>
              <a:t>3/18/2022</a:t>
            </a:fld>
            <a:endParaRPr lang="en-GB" dirty="0"/>
          </a:p>
        </p:txBody>
      </p:sp>
      <p:sp>
        <p:nvSpPr>
          <p:cNvPr id="6" name="Slide Number Placeholder 5">
            <a:extLst>
              <a:ext uri="{FF2B5EF4-FFF2-40B4-BE49-F238E27FC236}">
                <a16:creationId xmlns:a16="http://schemas.microsoft.com/office/drawing/2014/main" id="{8A7D5842-BB6F-48EC-A02E-045CAE22AB77}"/>
              </a:ext>
            </a:extLst>
          </p:cNvPr>
          <p:cNvSpPr>
            <a:spLocks noGrp="1"/>
          </p:cNvSpPr>
          <p:nvPr>
            <p:ph type="sldNum" sz="quarter" idx="4294967295"/>
          </p:nvPr>
        </p:nvSpPr>
        <p:spPr>
          <a:xfrm>
            <a:off x="0" y="6362700"/>
            <a:ext cx="360363" cy="123825"/>
          </a:xfrm>
        </p:spPr>
        <p:txBody>
          <a:bodyPr/>
          <a:lstStyle/>
          <a:p>
            <a:fld id="{240553F3-40B0-4BFA-8684-D942AF6EAA45}" type="slidenum">
              <a:rPr lang="en-GB" smtClean="0"/>
              <a:pPr/>
              <a:t>3</a:t>
            </a:fld>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2401" b="40592"/>
          <a:stretch/>
        </p:blipFill>
        <p:spPr>
          <a:xfrm>
            <a:off x="-658094" y="588313"/>
            <a:ext cx="4984371" cy="599440"/>
          </a:xfrm>
          <a:prstGeom prst="rect">
            <a:avLst/>
          </a:prstGeom>
        </p:spPr>
      </p:pic>
      <p:grpSp>
        <p:nvGrpSpPr>
          <p:cNvPr id="22" name="Group 21"/>
          <p:cNvGrpSpPr/>
          <p:nvPr/>
        </p:nvGrpSpPr>
        <p:grpSpPr>
          <a:xfrm>
            <a:off x="7914927" y="3368451"/>
            <a:ext cx="2927350" cy="1617992"/>
            <a:chOff x="8007525" y="4111546"/>
            <a:chExt cx="2927350" cy="1617992"/>
          </a:xfrm>
        </p:grpSpPr>
        <p:sp>
          <p:nvSpPr>
            <p:cNvPr id="10" name="Rectangle 9"/>
            <p:cNvSpPr/>
            <p:nvPr/>
          </p:nvSpPr>
          <p:spPr>
            <a:xfrm>
              <a:off x="8007525" y="4698487"/>
              <a:ext cx="2927350" cy="1031051"/>
            </a:xfrm>
            <a:prstGeom prst="rect">
              <a:avLst/>
            </a:prstGeom>
          </p:spPr>
          <p:txBody>
            <a:bodyPr wrap="square">
              <a:spAutoFit/>
            </a:bodyPr>
            <a:lstStyle/>
            <a:p>
              <a:pPr marL="0" lvl="1" algn="ctr">
                <a:spcAft>
                  <a:spcPts val="600"/>
                </a:spcAft>
              </a:pPr>
              <a:r>
                <a:rPr lang="en-US" sz="1400" dirty="0">
                  <a:solidFill>
                    <a:schemeClr val="tx2"/>
                  </a:solidFill>
                </a:rPr>
                <a:t>Advanced machinery protection and condition monitoring software</a:t>
              </a:r>
            </a:p>
            <a:p>
              <a:pPr marL="0" lvl="1" algn="ctr">
                <a:spcAft>
                  <a:spcPts val="600"/>
                </a:spcAft>
              </a:pPr>
              <a:endParaRPr lang="en-US" sz="1400" dirty="0">
                <a:latin typeface="Century Gothic" panose="020B0502020202020204" pitchFamily="34" charset="0"/>
                <a:ea typeface="Calibri" panose="020F0502020204030204" pitchFamily="34" charset="0"/>
              </a:endParaRPr>
            </a:p>
          </p:txBody>
        </p:sp>
        <p:sp>
          <p:nvSpPr>
            <p:cNvPr id="13" name="Rectangle 12"/>
            <p:cNvSpPr/>
            <p:nvPr/>
          </p:nvSpPr>
          <p:spPr>
            <a:xfrm>
              <a:off x="8073237" y="4111546"/>
              <a:ext cx="2795926" cy="369332"/>
            </a:xfrm>
            <a:prstGeom prst="rect">
              <a:avLst/>
            </a:prstGeom>
          </p:spPr>
          <p:txBody>
            <a:bodyPr wrap="squar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Software Solutions</a:t>
              </a:r>
              <a:endParaRPr lang="en-US" b="1" dirty="0">
                <a:solidFill>
                  <a:schemeClr val="accent1"/>
                </a:solidFill>
              </a:endParaRPr>
            </a:p>
          </p:txBody>
        </p:sp>
      </p:grpSp>
      <p:sp>
        <p:nvSpPr>
          <p:cNvPr id="9" name="Rectangle 8"/>
          <p:cNvSpPr/>
          <p:nvPr/>
        </p:nvSpPr>
        <p:spPr>
          <a:xfrm>
            <a:off x="4285846" y="3955392"/>
            <a:ext cx="3050685" cy="738664"/>
          </a:xfrm>
          <a:prstGeom prst="rect">
            <a:avLst/>
          </a:prstGeom>
        </p:spPr>
        <p:txBody>
          <a:bodyPr wrap="square">
            <a:spAutoFit/>
          </a:bodyPr>
          <a:lstStyle/>
          <a:p>
            <a:pPr marL="0" lvl="1" algn="ctr">
              <a:spcAft>
                <a:spcPts val="600"/>
              </a:spcAft>
            </a:pPr>
            <a:r>
              <a:rPr lang="en-US" sz="1400" dirty="0">
                <a:solidFill>
                  <a:schemeClr val="tx2"/>
                </a:solidFill>
              </a:rPr>
              <a:t>Protection and monitoring system hardware for critical rotating machinery</a:t>
            </a:r>
            <a:endParaRPr lang="en-US" sz="1200" dirty="0">
              <a:solidFill>
                <a:schemeClr val="tx2"/>
              </a:solidFill>
            </a:endParaRPr>
          </a:p>
        </p:txBody>
      </p:sp>
      <p:sp>
        <p:nvSpPr>
          <p:cNvPr id="12" name="Rectangle 11"/>
          <p:cNvSpPr/>
          <p:nvPr/>
        </p:nvSpPr>
        <p:spPr>
          <a:xfrm>
            <a:off x="3950347" y="3368451"/>
            <a:ext cx="3735318" cy="369332"/>
          </a:xfrm>
          <a:prstGeom prst="rect">
            <a:avLst/>
          </a:prstGeom>
        </p:spPr>
        <p:txBody>
          <a:bodyPr wrap="non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Protection &amp; Monitoring Systems</a:t>
            </a:r>
            <a:endParaRPr lang="en-US" b="1" dirty="0">
              <a:solidFill>
                <a:schemeClr val="accent1"/>
              </a:solidFill>
            </a:endParaRPr>
          </a:p>
        </p:txBody>
      </p:sp>
      <p:grpSp>
        <p:nvGrpSpPr>
          <p:cNvPr id="20" name="Group 19"/>
          <p:cNvGrpSpPr/>
          <p:nvPr/>
        </p:nvGrpSpPr>
        <p:grpSpPr>
          <a:xfrm>
            <a:off x="874290" y="3368451"/>
            <a:ext cx="2704587" cy="1264877"/>
            <a:chOff x="966888" y="4111546"/>
            <a:chExt cx="2704587" cy="1264877"/>
          </a:xfrm>
        </p:grpSpPr>
        <p:sp>
          <p:nvSpPr>
            <p:cNvPr id="8" name="Rectangle 7"/>
            <p:cNvSpPr/>
            <p:nvPr/>
          </p:nvSpPr>
          <p:spPr>
            <a:xfrm>
              <a:off x="1108404" y="4637759"/>
              <a:ext cx="2563071" cy="738664"/>
            </a:xfrm>
            <a:prstGeom prst="rect">
              <a:avLst/>
            </a:prstGeom>
          </p:spPr>
          <p:txBody>
            <a:bodyPr wrap="square">
              <a:spAutoFit/>
            </a:bodyPr>
            <a:lstStyle/>
            <a:p>
              <a:pPr algn="ctr">
                <a:spcAft>
                  <a:spcPts val="600"/>
                </a:spcAft>
              </a:pPr>
              <a:r>
                <a:rPr lang="en-US" sz="1400" dirty="0">
                  <a:solidFill>
                    <a:schemeClr val="tx2"/>
                  </a:solidFill>
                </a:rPr>
                <a:t>Sensing solutions to monitor critical plant and equipment </a:t>
              </a:r>
              <a:endParaRPr lang="en-US" sz="1200" dirty="0">
                <a:solidFill>
                  <a:schemeClr val="tx2"/>
                </a:solidFill>
              </a:endParaRPr>
            </a:p>
          </p:txBody>
        </p:sp>
        <p:sp>
          <p:nvSpPr>
            <p:cNvPr id="11" name="Rectangle 10"/>
            <p:cNvSpPr/>
            <p:nvPr/>
          </p:nvSpPr>
          <p:spPr>
            <a:xfrm>
              <a:off x="966888" y="4111546"/>
              <a:ext cx="2704587" cy="369332"/>
            </a:xfrm>
            <a:prstGeom prst="rect">
              <a:avLst/>
            </a:prstGeom>
          </p:spPr>
          <p:txBody>
            <a:bodyPr wrap="none">
              <a:spAutoFit/>
            </a:bodyPr>
            <a:lstStyle/>
            <a:p>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Sensors &amp; Conditioners</a:t>
              </a:r>
              <a:endParaRPr lang="en-US" b="1" dirty="0">
                <a:solidFill>
                  <a:schemeClr val="accent1"/>
                </a:solidFil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3058" y="2280840"/>
            <a:ext cx="876674" cy="87667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107" y="2434524"/>
            <a:ext cx="722990" cy="722990"/>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907657" y="2498251"/>
            <a:ext cx="598262" cy="598262"/>
          </a:xfrm>
          <a:prstGeom prst="rect">
            <a:avLst/>
          </a:prstGeom>
        </p:spPr>
      </p:pic>
    </p:spTree>
    <p:extLst>
      <p:ext uri="{BB962C8B-B14F-4D97-AF65-F5344CB8AC3E}">
        <p14:creationId xmlns:p14="http://schemas.microsoft.com/office/powerpoint/2010/main" val="28865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04998" y="454492"/>
            <a:ext cx="8368623" cy="680400"/>
          </a:xfrm>
        </p:spPr>
        <p:txBody>
          <a:bodyPr/>
          <a:lstStyle/>
          <a:p>
            <a:r>
              <a:rPr lang="fr-CH" dirty="0"/>
              <a:t>SpeedSys300 ODS301</a:t>
            </a:r>
          </a:p>
        </p:txBody>
      </p:sp>
      <p:sp>
        <p:nvSpPr>
          <p:cNvPr id="10" name="Text Placeholder 3"/>
          <p:cNvSpPr>
            <a:spLocks noGrp="1"/>
          </p:cNvSpPr>
          <p:nvPr>
            <p:ph type="body" sz="half" idx="2"/>
          </p:nvPr>
        </p:nvSpPr>
        <p:spPr>
          <a:xfrm>
            <a:off x="404999" y="846892"/>
            <a:ext cx="8368622" cy="288000"/>
          </a:xfrm>
        </p:spPr>
        <p:txBody>
          <a:bodyPr/>
          <a:lstStyle/>
          <a:p>
            <a:r>
              <a:rPr lang="fr-CH" dirty="0"/>
              <a:t>Key </a:t>
            </a:r>
            <a:r>
              <a:rPr lang="fr-CH" dirty="0" err="1"/>
              <a:t>features</a:t>
            </a:r>
            <a:r>
              <a:rPr lang="fr-CH" dirty="0"/>
              <a:t> and </a:t>
            </a:r>
            <a:r>
              <a:rPr lang="fr-CH" dirty="0" err="1"/>
              <a:t>benefits</a:t>
            </a:r>
            <a:endParaRPr lang="fr-CH" dirty="0"/>
          </a:p>
        </p:txBody>
      </p:sp>
      <p:sp>
        <p:nvSpPr>
          <p:cNvPr id="11" name="object 5">
            <a:extLst>
              <a:ext uri="{FF2B5EF4-FFF2-40B4-BE49-F238E27FC236}">
                <a16:creationId xmlns:a16="http://schemas.microsoft.com/office/drawing/2014/main" id="{39AE2CD4-F788-473B-A5C4-989970CAA5BE}"/>
              </a:ext>
            </a:extLst>
          </p:cNvPr>
          <p:cNvSpPr txBox="1"/>
          <p:nvPr/>
        </p:nvSpPr>
        <p:spPr>
          <a:xfrm>
            <a:off x="913167" y="2484162"/>
            <a:ext cx="2847578" cy="491160"/>
          </a:xfrm>
          <a:prstGeom prst="rect">
            <a:avLst/>
          </a:prstGeom>
        </p:spPr>
        <p:txBody>
          <a:bodyPr vert="horz" wrap="square" lIns="0" tIns="242570" rIns="0" bIns="0" rtlCol="0" anchor="t">
            <a:spAutoFit/>
          </a:bodyPr>
          <a:lstStyle/>
          <a:p>
            <a:pPr algn="ctr">
              <a:spcBef>
                <a:spcPts val="1000"/>
              </a:spcBef>
            </a:pPr>
            <a:r>
              <a:rPr sz="1600" b="1" dirty="0">
                <a:solidFill>
                  <a:schemeClr val="accent2"/>
                </a:solidFill>
              </a:rPr>
              <a:t>Safety by design</a:t>
            </a:r>
          </a:p>
        </p:txBody>
      </p:sp>
      <p:sp>
        <p:nvSpPr>
          <p:cNvPr id="12" name="object 6">
            <a:extLst>
              <a:ext uri="{FF2B5EF4-FFF2-40B4-BE49-F238E27FC236}">
                <a16:creationId xmlns:a16="http://schemas.microsoft.com/office/drawing/2014/main" id="{73B4D835-7DF0-43D7-AB80-BE656104B0EE}"/>
              </a:ext>
            </a:extLst>
          </p:cNvPr>
          <p:cNvSpPr txBox="1"/>
          <p:nvPr/>
        </p:nvSpPr>
        <p:spPr>
          <a:xfrm>
            <a:off x="4460021" y="2484162"/>
            <a:ext cx="3050111" cy="614271"/>
          </a:xfrm>
          <a:prstGeom prst="rect">
            <a:avLst/>
          </a:prstGeom>
        </p:spPr>
        <p:txBody>
          <a:bodyPr vert="horz" wrap="square" lIns="0" tIns="242570" rIns="0" bIns="0" rtlCol="0" anchor="t">
            <a:spAutoFit/>
          </a:bodyPr>
          <a:lstStyle/>
          <a:p>
            <a:pPr algn="ctr">
              <a:lnSpc>
                <a:spcPct val="150000"/>
              </a:lnSpc>
              <a:spcBef>
                <a:spcPts val="1000"/>
              </a:spcBef>
            </a:pPr>
            <a:r>
              <a:rPr lang="en-IN" sz="1600" b="1" dirty="0">
                <a:solidFill>
                  <a:schemeClr val="accent2"/>
                </a:solidFill>
              </a:rPr>
              <a:t>Scalable </a:t>
            </a:r>
            <a:endParaRPr sz="1600" b="1" dirty="0">
              <a:solidFill>
                <a:schemeClr val="accent2"/>
              </a:solidFill>
            </a:endParaRPr>
          </a:p>
        </p:txBody>
      </p:sp>
      <p:sp>
        <p:nvSpPr>
          <p:cNvPr id="13" name="object 7">
            <a:extLst>
              <a:ext uri="{FF2B5EF4-FFF2-40B4-BE49-F238E27FC236}">
                <a16:creationId xmlns:a16="http://schemas.microsoft.com/office/drawing/2014/main" id="{7F0B5F2C-AF1D-4134-87CE-114836AE883E}"/>
              </a:ext>
            </a:extLst>
          </p:cNvPr>
          <p:cNvSpPr txBox="1"/>
          <p:nvPr/>
        </p:nvSpPr>
        <p:spPr>
          <a:xfrm>
            <a:off x="8371924" y="2484162"/>
            <a:ext cx="2796311" cy="614271"/>
          </a:xfrm>
          <a:prstGeom prst="rect">
            <a:avLst/>
          </a:prstGeom>
        </p:spPr>
        <p:txBody>
          <a:bodyPr vert="horz" wrap="square" lIns="0" tIns="242570" rIns="0" bIns="0" rtlCol="0" anchor="t">
            <a:spAutoFit/>
          </a:bodyPr>
          <a:lstStyle/>
          <a:p>
            <a:pPr algn="ctr">
              <a:lnSpc>
                <a:spcPct val="150000"/>
              </a:lnSpc>
              <a:spcBef>
                <a:spcPts val="1000"/>
              </a:spcBef>
            </a:pPr>
            <a:r>
              <a:rPr lang="en-IN" sz="1600" b="1" dirty="0">
                <a:solidFill>
                  <a:schemeClr val="accent2"/>
                </a:solidFill>
              </a:rPr>
              <a:t>API 670 compliant</a:t>
            </a:r>
            <a:endParaRPr lang="en-IN" sz="1600" b="0" spc="10" dirty="0">
              <a:solidFill>
                <a:schemeClr val="accent2"/>
              </a:solidFill>
              <a:latin typeface="+mj-lt"/>
              <a:cs typeface="Ubuntu Light"/>
            </a:endParaRPr>
          </a:p>
        </p:txBody>
      </p:sp>
      <p:grpSp>
        <p:nvGrpSpPr>
          <p:cNvPr id="40" name="Group 39"/>
          <p:cNvGrpSpPr/>
          <p:nvPr/>
        </p:nvGrpSpPr>
        <p:grpSpPr>
          <a:xfrm>
            <a:off x="5680928" y="1753526"/>
            <a:ext cx="608297" cy="751307"/>
            <a:chOff x="3606891" y="1956225"/>
            <a:chExt cx="1015988" cy="1254846"/>
          </a:xfrm>
        </p:grpSpPr>
        <p:sp>
          <p:nvSpPr>
            <p:cNvPr id="14" name="object 8">
              <a:extLst>
                <a:ext uri="{FF2B5EF4-FFF2-40B4-BE49-F238E27FC236}">
                  <a16:creationId xmlns:a16="http://schemas.microsoft.com/office/drawing/2014/main" id="{D1035347-1E67-4D3C-A011-49CD1FFB3789}"/>
                </a:ext>
              </a:extLst>
            </p:cNvPr>
            <p:cNvSpPr/>
            <p:nvPr/>
          </p:nvSpPr>
          <p:spPr>
            <a:xfrm>
              <a:off x="4096001" y="2163843"/>
              <a:ext cx="206280" cy="220701"/>
            </a:xfrm>
            <a:custGeom>
              <a:avLst/>
              <a:gdLst/>
              <a:ahLst/>
              <a:cxnLst/>
              <a:rect l="l" t="t" r="r" b="b"/>
              <a:pathLst>
                <a:path w="296545" h="332104">
                  <a:moveTo>
                    <a:pt x="148009" y="331626"/>
                  </a:moveTo>
                  <a:lnTo>
                    <a:pt x="0" y="242123"/>
                  </a:lnTo>
                  <a:lnTo>
                    <a:pt x="0" y="89502"/>
                  </a:lnTo>
                  <a:lnTo>
                    <a:pt x="148009" y="0"/>
                  </a:lnTo>
                  <a:lnTo>
                    <a:pt x="296012" y="89502"/>
                  </a:lnTo>
                  <a:lnTo>
                    <a:pt x="296012" y="242123"/>
                  </a:lnTo>
                  <a:lnTo>
                    <a:pt x="148009" y="331626"/>
                  </a:lnTo>
                  <a:close/>
                </a:path>
              </a:pathLst>
            </a:custGeom>
            <a:solidFill>
              <a:srgbClr val="658D19"/>
            </a:solidFill>
            <a:ln>
              <a:solidFill>
                <a:srgbClr val="658D1B"/>
              </a:solidFill>
            </a:ln>
          </p:spPr>
          <p:txBody>
            <a:bodyPr wrap="square" lIns="0" tIns="0" rIns="0" bIns="0" rtlCol="0"/>
            <a:lstStyle/>
            <a:p>
              <a:endParaRPr/>
            </a:p>
          </p:txBody>
        </p:sp>
        <p:sp>
          <p:nvSpPr>
            <p:cNvPr id="15" name="object 9">
              <a:extLst>
                <a:ext uri="{FF2B5EF4-FFF2-40B4-BE49-F238E27FC236}">
                  <a16:creationId xmlns:a16="http://schemas.microsoft.com/office/drawing/2014/main" id="{524276C4-DE5A-4B63-893B-014A33F6FA82}"/>
                </a:ext>
              </a:extLst>
            </p:cNvPr>
            <p:cNvSpPr/>
            <p:nvPr/>
          </p:nvSpPr>
          <p:spPr>
            <a:xfrm>
              <a:off x="3937765" y="2439344"/>
              <a:ext cx="206280" cy="220701"/>
            </a:xfrm>
            <a:custGeom>
              <a:avLst/>
              <a:gdLst/>
              <a:ahLst/>
              <a:cxnLst/>
              <a:rect l="l" t="t" r="r" b="b"/>
              <a:pathLst>
                <a:path w="296545" h="332104">
                  <a:moveTo>
                    <a:pt x="148015" y="331638"/>
                  </a:moveTo>
                  <a:lnTo>
                    <a:pt x="0" y="242135"/>
                  </a:lnTo>
                  <a:lnTo>
                    <a:pt x="0" y="89502"/>
                  </a:lnTo>
                  <a:lnTo>
                    <a:pt x="148015" y="0"/>
                  </a:lnTo>
                  <a:lnTo>
                    <a:pt x="296018" y="89502"/>
                  </a:lnTo>
                  <a:lnTo>
                    <a:pt x="296018" y="242135"/>
                  </a:lnTo>
                  <a:lnTo>
                    <a:pt x="148015" y="331638"/>
                  </a:lnTo>
                  <a:close/>
                </a:path>
              </a:pathLst>
            </a:custGeom>
            <a:solidFill>
              <a:srgbClr val="658D19"/>
            </a:solidFill>
            <a:ln>
              <a:solidFill>
                <a:srgbClr val="658D1B"/>
              </a:solidFill>
            </a:ln>
          </p:spPr>
          <p:txBody>
            <a:bodyPr wrap="square" lIns="0" tIns="0" rIns="0" bIns="0" rtlCol="0"/>
            <a:lstStyle/>
            <a:p>
              <a:endParaRPr/>
            </a:p>
          </p:txBody>
        </p:sp>
        <p:sp>
          <p:nvSpPr>
            <p:cNvPr id="16" name="object 10">
              <a:extLst>
                <a:ext uri="{FF2B5EF4-FFF2-40B4-BE49-F238E27FC236}">
                  <a16:creationId xmlns:a16="http://schemas.microsoft.com/office/drawing/2014/main" id="{648C06A4-2FFD-40ED-BC26-4916F61471B0}"/>
                </a:ext>
              </a:extLst>
            </p:cNvPr>
            <p:cNvSpPr/>
            <p:nvPr/>
          </p:nvSpPr>
          <p:spPr>
            <a:xfrm>
              <a:off x="4231834" y="1956225"/>
              <a:ext cx="206280" cy="220701"/>
            </a:xfrm>
            <a:custGeom>
              <a:avLst/>
              <a:gdLst/>
              <a:ahLst/>
              <a:cxnLst/>
              <a:rect l="l" t="t" r="r" b="b"/>
              <a:pathLst>
                <a:path w="296545" h="332104">
                  <a:moveTo>
                    <a:pt x="148009" y="331632"/>
                  </a:moveTo>
                  <a:lnTo>
                    <a:pt x="0" y="242123"/>
                  </a:lnTo>
                  <a:lnTo>
                    <a:pt x="0" y="89502"/>
                  </a:lnTo>
                  <a:lnTo>
                    <a:pt x="148009" y="0"/>
                  </a:lnTo>
                  <a:lnTo>
                    <a:pt x="296018" y="89502"/>
                  </a:lnTo>
                  <a:lnTo>
                    <a:pt x="296018" y="242123"/>
                  </a:lnTo>
                  <a:lnTo>
                    <a:pt x="148009" y="331632"/>
                  </a:lnTo>
                  <a:close/>
                </a:path>
              </a:pathLst>
            </a:custGeom>
            <a:solidFill>
              <a:srgbClr val="658D19"/>
            </a:solidFill>
            <a:ln>
              <a:solidFill>
                <a:srgbClr val="658D1B"/>
              </a:solidFill>
            </a:ln>
          </p:spPr>
          <p:txBody>
            <a:bodyPr wrap="square" lIns="0" tIns="0" rIns="0" bIns="0" rtlCol="0"/>
            <a:lstStyle/>
            <a:p>
              <a:endParaRPr/>
            </a:p>
          </p:txBody>
        </p:sp>
        <p:sp>
          <p:nvSpPr>
            <p:cNvPr id="17" name="object 11">
              <a:extLst>
                <a:ext uri="{FF2B5EF4-FFF2-40B4-BE49-F238E27FC236}">
                  <a16:creationId xmlns:a16="http://schemas.microsoft.com/office/drawing/2014/main" id="{46FA3BDA-D4A8-4CE5-8201-80773FAF7A5C}"/>
                </a:ext>
              </a:extLst>
            </p:cNvPr>
            <p:cNvSpPr/>
            <p:nvPr/>
          </p:nvSpPr>
          <p:spPr>
            <a:xfrm>
              <a:off x="4085778" y="2714857"/>
              <a:ext cx="206280" cy="220701"/>
            </a:xfrm>
            <a:custGeom>
              <a:avLst/>
              <a:gdLst/>
              <a:ahLst/>
              <a:cxnLst/>
              <a:rect l="l" t="t" r="r" b="b"/>
              <a:pathLst>
                <a:path w="296545" h="332104">
                  <a:moveTo>
                    <a:pt x="148009" y="331626"/>
                  </a:moveTo>
                  <a:lnTo>
                    <a:pt x="0" y="242129"/>
                  </a:lnTo>
                  <a:lnTo>
                    <a:pt x="0" y="89502"/>
                  </a:lnTo>
                  <a:lnTo>
                    <a:pt x="148009" y="0"/>
                  </a:lnTo>
                  <a:lnTo>
                    <a:pt x="296018" y="89502"/>
                  </a:lnTo>
                  <a:lnTo>
                    <a:pt x="296018" y="242129"/>
                  </a:lnTo>
                  <a:lnTo>
                    <a:pt x="148009" y="331626"/>
                  </a:lnTo>
                  <a:close/>
                </a:path>
              </a:pathLst>
            </a:custGeom>
            <a:solidFill>
              <a:srgbClr val="658D19"/>
            </a:solidFill>
            <a:ln>
              <a:solidFill>
                <a:srgbClr val="658D1B"/>
              </a:solidFill>
            </a:ln>
          </p:spPr>
          <p:txBody>
            <a:bodyPr wrap="square" lIns="0" tIns="0" rIns="0" bIns="0" rtlCol="0"/>
            <a:lstStyle/>
            <a:p>
              <a:endParaRPr/>
            </a:p>
          </p:txBody>
        </p:sp>
        <p:sp>
          <p:nvSpPr>
            <p:cNvPr id="18" name="object 12">
              <a:extLst>
                <a:ext uri="{FF2B5EF4-FFF2-40B4-BE49-F238E27FC236}">
                  <a16:creationId xmlns:a16="http://schemas.microsoft.com/office/drawing/2014/main" id="{D270324C-6A29-4B41-A833-FB7B9BCBCB7E}"/>
                </a:ext>
              </a:extLst>
            </p:cNvPr>
            <p:cNvSpPr/>
            <p:nvPr/>
          </p:nvSpPr>
          <p:spPr>
            <a:xfrm>
              <a:off x="3937765" y="2990370"/>
              <a:ext cx="206280" cy="220701"/>
            </a:xfrm>
            <a:custGeom>
              <a:avLst/>
              <a:gdLst/>
              <a:ahLst/>
              <a:cxnLst/>
              <a:rect l="l" t="t" r="r" b="b"/>
              <a:pathLst>
                <a:path w="296545" h="332104">
                  <a:moveTo>
                    <a:pt x="148015" y="331626"/>
                  </a:moveTo>
                  <a:lnTo>
                    <a:pt x="0" y="242123"/>
                  </a:lnTo>
                  <a:lnTo>
                    <a:pt x="0" y="89502"/>
                  </a:lnTo>
                  <a:lnTo>
                    <a:pt x="148015" y="0"/>
                  </a:lnTo>
                  <a:lnTo>
                    <a:pt x="296018" y="89502"/>
                  </a:lnTo>
                  <a:lnTo>
                    <a:pt x="296018" y="242123"/>
                  </a:lnTo>
                  <a:lnTo>
                    <a:pt x="148015" y="331626"/>
                  </a:lnTo>
                  <a:close/>
                </a:path>
              </a:pathLst>
            </a:custGeom>
            <a:solidFill>
              <a:srgbClr val="658D19"/>
            </a:solidFill>
            <a:ln>
              <a:solidFill>
                <a:srgbClr val="658D1B"/>
              </a:solidFill>
            </a:ln>
          </p:spPr>
          <p:txBody>
            <a:bodyPr wrap="square" lIns="0" tIns="0" rIns="0" bIns="0" rtlCol="0"/>
            <a:lstStyle/>
            <a:p>
              <a:endParaRPr/>
            </a:p>
          </p:txBody>
        </p:sp>
        <p:sp>
          <p:nvSpPr>
            <p:cNvPr id="19" name="object 13">
              <a:extLst>
                <a:ext uri="{FF2B5EF4-FFF2-40B4-BE49-F238E27FC236}">
                  <a16:creationId xmlns:a16="http://schemas.microsoft.com/office/drawing/2014/main" id="{DAF87965-EFF7-42AF-9C38-33315382BC7C}"/>
                </a:ext>
              </a:extLst>
            </p:cNvPr>
            <p:cNvSpPr/>
            <p:nvPr/>
          </p:nvSpPr>
          <p:spPr>
            <a:xfrm>
              <a:off x="4416599" y="2714857"/>
              <a:ext cx="206280" cy="220701"/>
            </a:xfrm>
            <a:custGeom>
              <a:avLst/>
              <a:gdLst/>
              <a:ahLst/>
              <a:cxnLst/>
              <a:rect l="l" t="t" r="r" b="b"/>
              <a:pathLst>
                <a:path w="296545" h="332104">
                  <a:moveTo>
                    <a:pt x="148009" y="331626"/>
                  </a:moveTo>
                  <a:lnTo>
                    <a:pt x="0" y="242123"/>
                  </a:lnTo>
                  <a:lnTo>
                    <a:pt x="0" y="89502"/>
                  </a:lnTo>
                  <a:lnTo>
                    <a:pt x="148009" y="0"/>
                  </a:lnTo>
                  <a:lnTo>
                    <a:pt x="296018" y="89502"/>
                  </a:lnTo>
                  <a:lnTo>
                    <a:pt x="296018" y="242123"/>
                  </a:lnTo>
                  <a:lnTo>
                    <a:pt x="148009" y="331626"/>
                  </a:lnTo>
                  <a:close/>
                </a:path>
              </a:pathLst>
            </a:custGeom>
            <a:solidFill>
              <a:srgbClr val="658D19"/>
            </a:solidFill>
            <a:ln>
              <a:solidFill>
                <a:srgbClr val="658D1B"/>
              </a:solidFill>
            </a:ln>
          </p:spPr>
          <p:txBody>
            <a:bodyPr wrap="square" lIns="0" tIns="0" rIns="0" bIns="0" rtlCol="0"/>
            <a:lstStyle/>
            <a:p>
              <a:endParaRPr/>
            </a:p>
          </p:txBody>
        </p:sp>
        <p:sp>
          <p:nvSpPr>
            <p:cNvPr id="20" name="object 14">
              <a:extLst>
                <a:ext uri="{FF2B5EF4-FFF2-40B4-BE49-F238E27FC236}">
                  <a16:creationId xmlns:a16="http://schemas.microsoft.com/office/drawing/2014/main" id="{83E539F7-5BDD-48A1-A262-FFE67D286767}"/>
                </a:ext>
              </a:extLst>
            </p:cNvPr>
            <p:cNvSpPr/>
            <p:nvPr/>
          </p:nvSpPr>
          <p:spPr>
            <a:xfrm>
              <a:off x="3606891" y="2439349"/>
              <a:ext cx="206280" cy="220701"/>
            </a:xfrm>
            <a:custGeom>
              <a:avLst/>
              <a:gdLst/>
              <a:ahLst/>
              <a:cxnLst/>
              <a:rect l="l" t="t" r="r" b="b"/>
              <a:pathLst>
                <a:path w="296545" h="332104">
                  <a:moveTo>
                    <a:pt x="148009" y="331632"/>
                  </a:moveTo>
                  <a:lnTo>
                    <a:pt x="0" y="242135"/>
                  </a:lnTo>
                  <a:lnTo>
                    <a:pt x="0" y="89502"/>
                  </a:lnTo>
                  <a:lnTo>
                    <a:pt x="148009" y="0"/>
                  </a:lnTo>
                  <a:lnTo>
                    <a:pt x="296018" y="89502"/>
                  </a:lnTo>
                  <a:lnTo>
                    <a:pt x="296018" y="242135"/>
                  </a:lnTo>
                  <a:lnTo>
                    <a:pt x="148009" y="331632"/>
                  </a:lnTo>
                  <a:close/>
                </a:path>
              </a:pathLst>
            </a:custGeom>
            <a:solidFill>
              <a:srgbClr val="658D19"/>
            </a:solidFill>
            <a:ln>
              <a:solidFill>
                <a:srgbClr val="658D1B"/>
              </a:solidFill>
            </a:ln>
          </p:spPr>
          <p:txBody>
            <a:bodyPr wrap="square" lIns="0" tIns="0" rIns="0" bIns="0" rtlCol="0"/>
            <a:lstStyle/>
            <a:p>
              <a:endParaRPr/>
            </a:p>
          </p:txBody>
        </p:sp>
      </p:grpSp>
      <p:grpSp>
        <p:nvGrpSpPr>
          <p:cNvPr id="42" name="Group 41"/>
          <p:cNvGrpSpPr/>
          <p:nvPr/>
        </p:nvGrpSpPr>
        <p:grpSpPr>
          <a:xfrm>
            <a:off x="2121544" y="1909965"/>
            <a:ext cx="430825" cy="438429"/>
            <a:chOff x="1017629" y="2264671"/>
            <a:chExt cx="764606" cy="801359"/>
          </a:xfrm>
        </p:grpSpPr>
        <p:sp>
          <p:nvSpPr>
            <p:cNvPr id="21" name="object 15">
              <a:extLst>
                <a:ext uri="{FF2B5EF4-FFF2-40B4-BE49-F238E27FC236}">
                  <a16:creationId xmlns:a16="http://schemas.microsoft.com/office/drawing/2014/main" id="{4C47B933-92AD-49A3-A6F5-C377608CD338}"/>
                </a:ext>
              </a:extLst>
            </p:cNvPr>
            <p:cNvSpPr/>
            <p:nvPr/>
          </p:nvSpPr>
          <p:spPr>
            <a:xfrm>
              <a:off x="1017629" y="2264671"/>
              <a:ext cx="764606" cy="801359"/>
            </a:xfrm>
            <a:custGeom>
              <a:avLst/>
              <a:gdLst/>
              <a:ahLst/>
              <a:cxnLst/>
              <a:rect l="l" t="t" r="r" b="b"/>
              <a:pathLst>
                <a:path w="1099185" h="1205864">
                  <a:moveTo>
                    <a:pt x="549330" y="1205560"/>
                  </a:moveTo>
                  <a:lnTo>
                    <a:pt x="490039" y="1181698"/>
                  </a:lnTo>
                  <a:lnTo>
                    <a:pt x="444742" y="1159887"/>
                  </a:lnTo>
                  <a:lnTo>
                    <a:pt x="401047" y="1135484"/>
                  </a:lnTo>
                  <a:lnTo>
                    <a:pt x="359042" y="1108558"/>
                  </a:lnTo>
                  <a:lnTo>
                    <a:pt x="318814" y="1079177"/>
                  </a:lnTo>
                  <a:lnTo>
                    <a:pt x="280451" y="1047408"/>
                  </a:lnTo>
                  <a:lnTo>
                    <a:pt x="244040" y="1013319"/>
                  </a:lnTo>
                  <a:lnTo>
                    <a:pt x="209669" y="976978"/>
                  </a:lnTo>
                  <a:lnTo>
                    <a:pt x="177426" y="938454"/>
                  </a:lnTo>
                  <a:lnTo>
                    <a:pt x="147398" y="897813"/>
                  </a:lnTo>
                  <a:lnTo>
                    <a:pt x="119812" y="855433"/>
                  </a:lnTo>
                  <a:lnTo>
                    <a:pt x="94998" y="811721"/>
                  </a:lnTo>
                  <a:lnTo>
                    <a:pt x="72986" y="766781"/>
                  </a:lnTo>
                  <a:lnTo>
                    <a:pt x="53809" y="720723"/>
                  </a:lnTo>
                  <a:lnTo>
                    <a:pt x="37497" y="673654"/>
                  </a:lnTo>
                  <a:lnTo>
                    <a:pt x="24081" y="625680"/>
                  </a:lnTo>
                  <a:lnTo>
                    <a:pt x="13592" y="576909"/>
                  </a:lnTo>
                  <a:lnTo>
                    <a:pt x="6061" y="527449"/>
                  </a:lnTo>
                  <a:lnTo>
                    <a:pt x="1520" y="477407"/>
                  </a:lnTo>
                  <a:lnTo>
                    <a:pt x="7" y="427126"/>
                  </a:lnTo>
                  <a:lnTo>
                    <a:pt x="0" y="191665"/>
                  </a:lnTo>
                  <a:lnTo>
                    <a:pt x="35319" y="191665"/>
                  </a:lnTo>
                  <a:lnTo>
                    <a:pt x="84671" y="183678"/>
                  </a:lnTo>
                  <a:lnTo>
                    <a:pt x="127582" y="161450"/>
                  </a:lnTo>
                  <a:lnTo>
                    <a:pt x="161450" y="127582"/>
                  </a:lnTo>
                  <a:lnTo>
                    <a:pt x="183678" y="84671"/>
                  </a:lnTo>
                  <a:lnTo>
                    <a:pt x="191627" y="35554"/>
                  </a:lnTo>
                  <a:lnTo>
                    <a:pt x="191665" y="0"/>
                  </a:lnTo>
                  <a:lnTo>
                    <a:pt x="906525" y="0"/>
                  </a:lnTo>
                  <a:lnTo>
                    <a:pt x="906525" y="35554"/>
                  </a:lnTo>
                  <a:lnTo>
                    <a:pt x="912202" y="70638"/>
                  </a:lnTo>
                  <a:lnTo>
                    <a:pt x="260184" y="70638"/>
                  </a:lnTo>
                  <a:lnTo>
                    <a:pt x="247601" y="117265"/>
                  </a:lnTo>
                  <a:lnTo>
                    <a:pt x="225920" y="159372"/>
                  </a:lnTo>
                  <a:lnTo>
                    <a:pt x="196286" y="195815"/>
                  </a:lnTo>
                  <a:lnTo>
                    <a:pt x="159843" y="225449"/>
                  </a:lnTo>
                  <a:lnTo>
                    <a:pt x="117736" y="247130"/>
                  </a:lnTo>
                  <a:lnTo>
                    <a:pt x="71109" y="259713"/>
                  </a:lnTo>
                  <a:lnTo>
                    <a:pt x="71109" y="427126"/>
                  </a:lnTo>
                  <a:lnTo>
                    <a:pt x="72835" y="478452"/>
                  </a:lnTo>
                  <a:lnTo>
                    <a:pt x="77980" y="529210"/>
                  </a:lnTo>
                  <a:lnTo>
                    <a:pt x="86495" y="579269"/>
                  </a:lnTo>
                  <a:lnTo>
                    <a:pt x="98336" y="628496"/>
                  </a:lnTo>
                  <a:lnTo>
                    <a:pt x="113456" y="676760"/>
                  </a:lnTo>
                  <a:lnTo>
                    <a:pt x="131809" y="723929"/>
                  </a:lnTo>
                  <a:lnTo>
                    <a:pt x="153348" y="769871"/>
                  </a:lnTo>
                  <a:lnTo>
                    <a:pt x="178025" y="814455"/>
                  </a:lnTo>
                  <a:lnTo>
                    <a:pt x="205793" y="857549"/>
                  </a:lnTo>
                  <a:lnTo>
                    <a:pt x="235496" y="897573"/>
                  </a:lnTo>
                  <a:lnTo>
                    <a:pt x="267556" y="935337"/>
                  </a:lnTo>
                  <a:lnTo>
                    <a:pt x="301869" y="970762"/>
                  </a:lnTo>
                  <a:lnTo>
                    <a:pt x="338334" y="1003769"/>
                  </a:lnTo>
                  <a:lnTo>
                    <a:pt x="376847" y="1034277"/>
                  </a:lnTo>
                  <a:lnTo>
                    <a:pt x="417306" y="1062208"/>
                  </a:lnTo>
                  <a:lnTo>
                    <a:pt x="459608" y="1087482"/>
                  </a:lnTo>
                  <a:lnTo>
                    <a:pt x="503650" y="1110020"/>
                  </a:lnTo>
                  <a:lnTo>
                    <a:pt x="549330" y="1129742"/>
                  </a:lnTo>
                  <a:lnTo>
                    <a:pt x="706571" y="1129742"/>
                  </a:lnTo>
                  <a:lnTo>
                    <a:pt x="697613" y="1135484"/>
                  </a:lnTo>
                  <a:lnTo>
                    <a:pt x="653918" y="1159887"/>
                  </a:lnTo>
                  <a:lnTo>
                    <a:pt x="608621" y="1181698"/>
                  </a:lnTo>
                  <a:lnTo>
                    <a:pt x="561810" y="1200851"/>
                  </a:lnTo>
                  <a:lnTo>
                    <a:pt x="549330" y="1205560"/>
                  </a:lnTo>
                  <a:close/>
                </a:path>
                <a:path w="1099185" h="1205864">
                  <a:moveTo>
                    <a:pt x="706571" y="1129742"/>
                  </a:moveTo>
                  <a:lnTo>
                    <a:pt x="549330" y="1129742"/>
                  </a:lnTo>
                  <a:lnTo>
                    <a:pt x="595010" y="1110020"/>
                  </a:lnTo>
                  <a:lnTo>
                    <a:pt x="639052" y="1087482"/>
                  </a:lnTo>
                  <a:lnTo>
                    <a:pt x="681354" y="1062208"/>
                  </a:lnTo>
                  <a:lnTo>
                    <a:pt x="721813" y="1034277"/>
                  </a:lnTo>
                  <a:lnTo>
                    <a:pt x="760326" y="1003769"/>
                  </a:lnTo>
                  <a:lnTo>
                    <a:pt x="796791" y="970762"/>
                  </a:lnTo>
                  <a:lnTo>
                    <a:pt x="831105" y="935337"/>
                  </a:lnTo>
                  <a:lnTo>
                    <a:pt x="863165" y="897573"/>
                  </a:lnTo>
                  <a:lnTo>
                    <a:pt x="892868" y="857549"/>
                  </a:lnTo>
                  <a:lnTo>
                    <a:pt x="920719" y="814385"/>
                  </a:lnTo>
                  <a:lnTo>
                    <a:pt x="945437" y="769749"/>
                  </a:lnTo>
                  <a:lnTo>
                    <a:pt x="966986" y="723772"/>
                  </a:lnTo>
                  <a:lnTo>
                    <a:pt x="985327" y="676586"/>
                  </a:lnTo>
                  <a:lnTo>
                    <a:pt x="1000421" y="628321"/>
                  </a:lnTo>
                  <a:lnTo>
                    <a:pt x="1012230" y="579112"/>
                  </a:lnTo>
                  <a:lnTo>
                    <a:pt x="1020714" y="529088"/>
                  </a:lnTo>
                  <a:lnTo>
                    <a:pt x="1025832" y="478452"/>
                  </a:lnTo>
                  <a:lnTo>
                    <a:pt x="1027552" y="426890"/>
                  </a:lnTo>
                  <a:lnTo>
                    <a:pt x="1027787" y="259713"/>
                  </a:lnTo>
                  <a:lnTo>
                    <a:pt x="981160" y="247130"/>
                  </a:lnTo>
                  <a:lnTo>
                    <a:pt x="939053" y="225449"/>
                  </a:lnTo>
                  <a:lnTo>
                    <a:pt x="902610" y="195815"/>
                  </a:lnTo>
                  <a:lnTo>
                    <a:pt x="872976" y="159372"/>
                  </a:lnTo>
                  <a:lnTo>
                    <a:pt x="851295" y="117265"/>
                  </a:lnTo>
                  <a:lnTo>
                    <a:pt x="838712" y="70638"/>
                  </a:lnTo>
                  <a:lnTo>
                    <a:pt x="912202" y="70638"/>
                  </a:lnTo>
                  <a:lnTo>
                    <a:pt x="914512" y="84907"/>
                  </a:lnTo>
                  <a:lnTo>
                    <a:pt x="936739" y="127817"/>
                  </a:lnTo>
                  <a:lnTo>
                    <a:pt x="970608" y="161686"/>
                  </a:lnTo>
                  <a:lnTo>
                    <a:pt x="1013518" y="183913"/>
                  </a:lnTo>
                  <a:lnTo>
                    <a:pt x="1062871" y="191900"/>
                  </a:lnTo>
                  <a:lnTo>
                    <a:pt x="1098661" y="191900"/>
                  </a:lnTo>
                  <a:lnTo>
                    <a:pt x="1098654" y="427126"/>
                  </a:lnTo>
                  <a:lnTo>
                    <a:pt x="1097134" y="477407"/>
                  </a:lnTo>
                  <a:lnTo>
                    <a:pt x="1092577" y="527449"/>
                  </a:lnTo>
                  <a:lnTo>
                    <a:pt x="1085024" y="576909"/>
                  </a:lnTo>
                  <a:lnTo>
                    <a:pt x="1074512" y="625680"/>
                  </a:lnTo>
                  <a:lnTo>
                    <a:pt x="1061076" y="673654"/>
                  </a:lnTo>
                  <a:lnTo>
                    <a:pt x="1044750" y="720723"/>
                  </a:lnTo>
                  <a:lnTo>
                    <a:pt x="1025570" y="766781"/>
                  </a:lnTo>
                  <a:lnTo>
                    <a:pt x="1003572" y="811721"/>
                  </a:lnTo>
                  <a:lnTo>
                    <a:pt x="978791" y="855433"/>
                  </a:lnTo>
                  <a:lnTo>
                    <a:pt x="951262" y="897813"/>
                  </a:lnTo>
                  <a:lnTo>
                    <a:pt x="921234" y="938454"/>
                  </a:lnTo>
                  <a:lnTo>
                    <a:pt x="888991" y="976978"/>
                  </a:lnTo>
                  <a:lnTo>
                    <a:pt x="854621" y="1013319"/>
                  </a:lnTo>
                  <a:lnTo>
                    <a:pt x="818210" y="1047408"/>
                  </a:lnTo>
                  <a:lnTo>
                    <a:pt x="779847" y="1079177"/>
                  </a:lnTo>
                  <a:lnTo>
                    <a:pt x="739619" y="1108558"/>
                  </a:lnTo>
                  <a:lnTo>
                    <a:pt x="706571" y="1129742"/>
                  </a:lnTo>
                  <a:close/>
                </a:path>
              </a:pathLst>
            </a:custGeom>
            <a:solidFill>
              <a:srgbClr val="658D19"/>
            </a:solidFill>
            <a:ln>
              <a:solidFill>
                <a:srgbClr val="658D1B"/>
              </a:solidFill>
            </a:ln>
          </p:spPr>
          <p:txBody>
            <a:bodyPr wrap="square" lIns="0" tIns="0" rIns="0" bIns="0" rtlCol="0"/>
            <a:lstStyle/>
            <a:p>
              <a:endParaRPr/>
            </a:p>
          </p:txBody>
        </p:sp>
        <p:sp>
          <p:nvSpPr>
            <p:cNvPr id="22" name="object 16">
              <a:extLst>
                <a:ext uri="{FF2B5EF4-FFF2-40B4-BE49-F238E27FC236}">
                  <a16:creationId xmlns:a16="http://schemas.microsoft.com/office/drawing/2014/main" id="{E023AD0E-9DC9-48E3-A21E-B2F38BEEA470}"/>
                </a:ext>
              </a:extLst>
            </p:cNvPr>
            <p:cNvSpPr/>
            <p:nvPr/>
          </p:nvSpPr>
          <p:spPr>
            <a:xfrm>
              <a:off x="1175169" y="2470818"/>
              <a:ext cx="428904" cy="355316"/>
            </a:xfrm>
            <a:custGeom>
              <a:avLst/>
              <a:gdLst/>
              <a:ahLst/>
              <a:cxnLst/>
              <a:rect l="l" t="t" r="r" b="b"/>
              <a:pathLst>
                <a:path w="616585" h="534670">
                  <a:moveTo>
                    <a:pt x="331764" y="234283"/>
                  </a:moveTo>
                  <a:lnTo>
                    <a:pt x="231929" y="234283"/>
                  </a:lnTo>
                  <a:lnTo>
                    <a:pt x="466212" y="0"/>
                  </a:lnTo>
                  <a:lnTo>
                    <a:pt x="565735" y="99835"/>
                  </a:lnTo>
                  <a:lnTo>
                    <a:pt x="466212" y="99835"/>
                  </a:lnTo>
                  <a:lnTo>
                    <a:pt x="331764" y="234283"/>
                  </a:lnTo>
                  <a:close/>
                </a:path>
                <a:path w="616585" h="534670">
                  <a:moveTo>
                    <a:pt x="331764" y="434425"/>
                  </a:moveTo>
                  <a:lnTo>
                    <a:pt x="231929" y="434425"/>
                  </a:lnTo>
                  <a:lnTo>
                    <a:pt x="516366" y="149988"/>
                  </a:lnTo>
                  <a:lnTo>
                    <a:pt x="466212" y="99835"/>
                  </a:lnTo>
                  <a:lnTo>
                    <a:pt x="565735" y="99835"/>
                  </a:lnTo>
                  <a:lnTo>
                    <a:pt x="615966" y="150224"/>
                  </a:lnTo>
                  <a:lnTo>
                    <a:pt x="331764" y="434425"/>
                  </a:lnTo>
                  <a:close/>
                </a:path>
                <a:path w="616585" h="534670">
                  <a:moveTo>
                    <a:pt x="231693" y="534496"/>
                  </a:moveTo>
                  <a:lnTo>
                    <a:pt x="0" y="302802"/>
                  </a:lnTo>
                  <a:lnTo>
                    <a:pt x="150224" y="152578"/>
                  </a:lnTo>
                  <a:lnTo>
                    <a:pt x="231929" y="234283"/>
                  </a:lnTo>
                  <a:lnTo>
                    <a:pt x="331764" y="234283"/>
                  </a:lnTo>
                  <a:lnTo>
                    <a:pt x="313398" y="252649"/>
                  </a:lnTo>
                  <a:lnTo>
                    <a:pt x="150459" y="252649"/>
                  </a:lnTo>
                  <a:lnTo>
                    <a:pt x="100306" y="302802"/>
                  </a:lnTo>
                  <a:lnTo>
                    <a:pt x="231929" y="434425"/>
                  </a:lnTo>
                  <a:lnTo>
                    <a:pt x="331764" y="434425"/>
                  </a:lnTo>
                  <a:lnTo>
                    <a:pt x="231693" y="534496"/>
                  </a:lnTo>
                  <a:close/>
                </a:path>
                <a:path w="616585" h="534670">
                  <a:moveTo>
                    <a:pt x="231929" y="334119"/>
                  </a:moveTo>
                  <a:lnTo>
                    <a:pt x="150459" y="252649"/>
                  </a:lnTo>
                  <a:lnTo>
                    <a:pt x="313398" y="252649"/>
                  </a:lnTo>
                  <a:lnTo>
                    <a:pt x="231929" y="334119"/>
                  </a:lnTo>
                  <a:close/>
                </a:path>
              </a:pathLst>
            </a:custGeom>
            <a:solidFill>
              <a:srgbClr val="658D19"/>
            </a:solidFill>
            <a:ln>
              <a:solidFill>
                <a:srgbClr val="658D1B"/>
              </a:solidFill>
            </a:ln>
          </p:spPr>
          <p:txBody>
            <a:bodyPr wrap="square" lIns="0" tIns="0" rIns="0" bIns="0" rtlCol="0"/>
            <a:lstStyle/>
            <a:p>
              <a:endParaRPr/>
            </a:p>
          </p:txBody>
        </p:sp>
      </p:grpSp>
      <p:grpSp>
        <p:nvGrpSpPr>
          <p:cNvPr id="41" name="Group 40"/>
          <p:cNvGrpSpPr/>
          <p:nvPr/>
        </p:nvGrpSpPr>
        <p:grpSpPr>
          <a:xfrm>
            <a:off x="9425496" y="1785201"/>
            <a:ext cx="689167" cy="687957"/>
            <a:chOff x="6862210" y="2207915"/>
            <a:chExt cx="1033915" cy="1032100"/>
          </a:xfrm>
        </p:grpSpPr>
        <p:sp>
          <p:nvSpPr>
            <p:cNvPr id="23" name="object 17">
              <a:extLst>
                <a:ext uri="{FF2B5EF4-FFF2-40B4-BE49-F238E27FC236}">
                  <a16:creationId xmlns:a16="http://schemas.microsoft.com/office/drawing/2014/main" id="{8DAE4182-1644-482D-BBD4-68E0D4A77A2B}"/>
                </a:ext>
              </a:extLst>
            </p:cNvPr>
            <p:cNvSpPr/>
            <p:nvPr/>
          </p:nvSpPr>
          <p:spPr>
            <a:xfrm>
              <a:off x="7192777" y="2358505"/>
              <a:ext cx="45719" cy="55703"/>
            </a:xfrm>
            <a:custGeom>
              <a:avLst/>
              <a:gdLst/>
              <a:ahLst/>
              <a:cxnLst/>
              <a:rect l="l" t="t" r="r" b="b"/>
              <a:pathLst>
                <a:path w="41909" h="83820">
                  <a:moveTo>
                    <a:pt x="0" y="0"/>
                  </a:moveTo>
                  <a:lnTo>
                    <a:pt x="41362" y="0"/>
                  </a:lnTo>
                  <a:lnTo>
                    <a:pt x="41362" y="83309"/>
                  </a:lnTo>
                  <a:lnTo>
                    <a:pt x="0" y="83309"/>
                  </a:lnTo>
                  <a:lnTo>
                    <a:pt x="0" y="0"/>
                  </a:lnTo>
                  <a:close/>
                </a:path>
              </a:pathLst>
            </a:custGeom>
            <a:solidFill>
              <a:srgbClr val="658D19"/>
            </a:solidFill>
            <a:ln>
              <a:solidFill>
                <a:srgbClr val="658D1B"/>
              </a:solidFill>
            </a:ln>
          </p:spPr>
          <p:txBody>
            <a:bodyPr wrap="square" lIns="0" tIns="0" rIns="0" bIns="0" rtlCol="0"/>
            <a:lstStyle/>
            <a:p>
              <a:endParaRPr/>
            </a:p>
          </p:txBody>
        </p:sp>
        <p:sp>
          <p:nvSpPr>
            <p:cNvPr id="24" name="object 18">
              <a:extLst>
                <a:ext uri="{FF2B5EF4-FFF2-40B4-BE49-F238E27FC236}">
                  <a16:creationId xmlns:a16="http://schemas.microsoft.com/office/drawing/2014/main" id="{A70A08AF-6C77-48CF-A896-4B8C3D709917}"/>
                </a:ext>
              </a:extLst>
            </p:cNvPr>
            <p:cNvSpPr/>
            <p:nvPr/>
          </p:nvSpPr>
          <p:spPr>
            <a:xfrm flipH="1">
              <a:off x="7356281" y="2207915"/>
              <a:ext cx="45719" cy="155714"/>
            </a:xfrm>
            <a:custGeom>
              <a:avLst/>
              <a:gdLst/>
              <a:ahLst/>
              <a:cxnLst/>
              <a:rect l="l" t="t" r="r" b="b"/>
              <a:pathLst>
                <a:path h="234314">
                  <a:moveTo>
                    <a:pt x="0" y="0"/>
                  </a:moveTo>
                  <a:lnTo>
                    <a:pt x="0" y="233900"/>
                  </a:lnTo>
                </a:path>
              </a:pathLst>
            </a:custGeom>
            <a:ln w="41371">
              <a:solidFill>
                <a:srgbClr val="658D1B"/>
              </a:solidFill>
            </a:ln>
          </p:spPr>
          <p:txBody>
            <a:bodyPr wrap="square" lIns="0" tIns="0" rIns="0" bIns="0" rtlCol="0"/>
            <a:lstStyle/>
            <a:p>
              <a:endParaRPr/>
            </a:p>
          </p:txBody>
        </p:sp>
        <p:sp>
          <p:nvSpPr>
            <p:cNvPr id="25" name="object 19">
              <a:extLst>
                <a:ext uri="{FF2B5EF4-FFF2-40B4-BE49-F238E27FC236}">
                  <a16:creationId xmlns:a16="http://schemas.microsoft.com/office/drawing/2014/main" id="{416C4899-1381-4672-8B8C-FEA73BCEAFC2}"/>
                </a:ext>
              </a:extLst>
            </p:cNvPr>
            <p:cNvSpPr/>
            <p:nvPr/>
          </p:nvSpPr>
          <p:spPr>
            <a:xfrm flipH="1">
              <a:off x="7217266" y="3091676"/>
              <a:ext cx="45719" cy="113515"/>
            </a:xfrm>
            <a:custGeom>
              <a:avLst/>
              <a:gdLst/>
              <a:ahLst/>
              <a:cxnLst/>
              <a:rect l="l" t="t" r="r" b="b"/>
              <a:pathLst>
                <a:path h="170814">
                  <a:moveTo>
                    <a:pt x="0" y="0"/>
                  </a:moveTo>
                  <a:lnTo>
                    <a:pt x="0" y="170364"/>
                  </a:lnTo>
                </a:path>
              </a:pathLst>
            </a:custGeom>
            <a:ln w="41362">
              <a:solidFill>
                <a:srgbClr val="658D1B"/>
              </a:solidFill>
            </a:ln>
          </p:spPr>
          <p:txBody>
            <a:bodyPr wrap="square" lIns="0" tIns="0" rIns="0" bIns="0" rtlCol="0"/>
            <a:lstStyle/>
            <a:p>
              <a:endParaRPr/>
            </a:p>
          </p:txBody>
        </p:sp>
        <p:sp>
          <p:nvSpPr>
            <p:cNvPr id="26" name="object 20">
              <a:extLst>
                <a:ext uri="{FF2B5EF4-FFF2-40B4-BE49-F238E27FC236}">
                  <a16:creationId xmlns:a16="http://schemas.microsoft.com/office/drawing/2014/main" id="{91DFDA45-3918-488C-8079-7B03B9CE829F}"/>
                </a:ext>
              </a:extLst>
            </p:cNvPr>
            <p:cNvSpPr/>
            <p:nvPr/>
          </p:nvSpPr>
          <p:spPr>
            <a:xfrm flipH="1">
              <a:off x="7356281" y="3091680"/>
              <a:ext cx="45719" cy="82710"/>
            </a:xfrm>
            <a:custGeom>
              <a:avLst/>
              <a:gdLst/>
              <a:ahLst/>
              <a:cxnLst/>
              <a:rect l="l" t="t" r="r" b="b"/>
              <a:pathLst>
                <a:path h="124460">
                  <a:moveTo>
                    <a:pt x="0" y="0"/>
                  </a:moveTo>
                  <a:lnTo>
                    <a:pt x="0" y="124290"/>
                  </a:lnTo>
                </a:path>
              </a:pathLst>
            </a:custGeom>
            <a:ln w="41371">
              <a:solidFill>
                <a:srgbClr val="658D1B"/>
              </a:solidFill>
            </a:ln>
          </p:spPr>
          <p:txBody>
            <a:bodyPr wrap="square" lIns="0" tIns="0" rIns="0" bIns="0" rtlCol="0"/>
            <a:lstStyle/>
            <a:p>
              <a:endParaRPr/>
            </a:p>
          </p:txBody>
        </p:sp>
        <p:sp>
          <p:nvSpPr>
            <p:cNvPr id="27" name="object 21">
              <a:extLst>
                <a:ext uri="{FF2B5EF4-FFF2-40B4-BE49-F238E27FC236}">
                  <a16:creationId xmlns:a16="http://schemas.microsoft.com/office/drawing/2014/main" id="{F9E86444-44AD-4745-B115-EBB7DCB8D771}"/>
                </a:ext>
              </a:extLst>
            </p:cNvPr>
            <p:cNvSpPr/>
            <p:nvPr/>
          </p:nvSpPr>
          <p:spPr>
            <a:xfrm>
              <a:off x="7743734" y="2766737"/>
              <a:ext cx="152391" cy="45719"/>
            </a:xfrm>
            <a:custGeom>
              <a:avLst/>
              <a:gdLst/>
              <a:ahLst/>
              <a:cxnLst/>
              <a:rect l="l" t="t" r="r" b="b"/>
              <a:pathLst>
                <a:path w="219075">
                  <a:moveTo>
                    <a:pt x="0" y="0"/>
                  </a:moveTo>
                  <a:lnTo>
                    <a:pt x="218597" y="0"/>
                  </a:lnTo>
                </a:path>
              </a:pathLst>
            </a:custGeom>
            <a:ln w="41368">
              <a:solidFill>
                <a:srgbClr val="658D1B"/>
              </a:solidFill>
            </a:ln>
          </p:spPr>
          <p:txBody>
            <a:bodyPr wrap="square" lIns="0" tIns="0" rIns="0" bIns="0" rtlCol="0"/>
            <a:lstStyle/>
            <a:p>
              <a:endParaRPr/>
            </a:p>
          </p:txBody>
        </p:sp>
        <p:sp>
          <p:nvSpPr>
            <p:cNvPr id="28" name="object 22">
              <a:extLst>
                <a:ext uri="{FF2B5EF4-FFF2-40B4-BE49-F238E27FC236}">
                  <a16:creationId xmlns:a16="http://schemas.microsoft.com/office/drawing/2014/main" id="{E0690BFC-791B-40BA-9E80-0914B83D31F1}"/>
                </a:ext>
              </a:extLst>
            </p:cNvPr>
            <p:cNvSpPr/>
            <p:nvPr/>
          </p:nvSpPr>
          <p:spPr>
            <a:xfrm>
              <a:off x="7728078" y="2905718"/>
              <a:ext cx="116612" cy="45719"/>
            </a:xfrm>
            <a:custGeom>
              <a:avLst/>
              <a:gdLst/>
              <a:ahLst/>
              <a:cxnLst/>
              <a:rect l="l" t="t" r="r" b="b"/>
              <a:pathLst>
                <a:path w="167640">
                  <a:moveTo>
                    <a:pt x="0" y="0"/>
                  </a:moveTo>
                  <a:lnTo>
                    <a:pt x="167068" y="0"/>
                  </a:lnTo>
                </a:path>
              </a:pathLst>
            </a:custGeom>
            <a:ln w="41368">
              <a:solidFill>
                <a:srgbClr val="658D1B"/>
              </a:solidFill>
            </a:ln>
          </p:spPr>
          <p:txBody>
            <a:bodyPr wrap="square" lIns="0" tIns="0" rIns="0" bIns="0" rtlCol="0"/>
            <a:lstStyle/>
            <a:p>
              <a:endParaRPr/>
            </a:p>
          </p:txBody>
        </p:sp>
        <p:sp>
          <p:nvSpPr>
            <p:cNvPr id="29" name="object 23">
              <a:extLst>
                <a:ext uri="{FF2B5EF4-FFF2-40B4-BE49-F238E27FC236}">
                  <a16:creationId xmlns:a16="http://schemas.microsoft.com/office/drawing/2014/main" id="{781F6254-8F78-4F15-93ED-D7A35AE41923}"/>
                </a:ext>
              </a:extLst>
            </p:cNvPr>
            <p:cNvSpPr/>
            <p:nvPr/>
          </p:nvSpPr>
          <p:spPr>
            <a:xfrm>
              <a:off x="6862210" y="2766737"/>
              <a:ext cx="165201" cy="45719"/>
            </a:xfrm>
            <a:custGeom>
              <a:avLst/>
              <a:gdLst/>
              <a:ahLst/>
              <a:cxnLst/>
              <a:rect l="l" t="t" r="r" b="b"/>
              <a:pathLst>
                <a:path w="237490">
                  <a:moveTo>
                    <a:pt x="0" y="0"/>
                  </a:moveTo>
                  <a:lnTo>
                    <a:pt x="237210" y="0"/>
                  </a:lnTo>
                </a:path>
              </a:pathLst>
            </a:custGeom>
            <a:ln w="41368">
              <a:solidFill>
                <a:srgbClr val="658D1B"/>
              </a:solidFill>
            </a:ln>
          </p:spPr>
          <p:txBody>
            <a:bodyPr wrap="square" lIns="0" tIns="0" rIns="0" bIns="0" rtlCol="0"/>
            <a:lstStyle/>
            <a:p>
              <a:endParaRPr/>
            </a:p>
          </p:txBody>
        </p:sp>
        <p:sp>
          <p:nvSpPr>
            <p:cNvPr id="30" name="object 24">
              <a:extLst>
                <a:ext uri="{FF2B5EF4-FFF2-40B4-BE49-F238E27FC236}">
                  <a16:creationId xmlns:a16="http://schemas.microsoft.com/office/drawing/2014/main" id="{B5BEA951-CCD8-4E06-93E6-CBBBD6C5AA26}"/>
                </a:ext>
              </a:extLst>
            </p:cNvPr>
            <p:cNvSpPr/>
            <p:nvPr/>
          </p:nvSpPr>
          <p:spPr>
            <a:xfrm>
              <a:off x="6940707" y="2905718"/>
              <a:ext cx="86576" cy="45719"/>
            </a:xfrm>
            <a:custGeom>
              <a:avLst/>
              <a:gdLst/>
              <a:ahLst/>
              <a:cxnLst/>
              <a:rect l="l" t="t" r="r" b="b"/>
              <a:pathLst>
                <a:path w="124459">
                  <a:moveTo>
                    <a:pt x="0" y="0"/>
                  </a:moveTo>
                  <a:lnTo>
                    <a:pt x="124308" y="0"/>
                  </a:lnTo>
                </a:path>
              </a:pathLst>
            </a:custGeom>
            <a:ln w="41368">
              <a:solidFill>
                <a:srgbClr val="658D1B"/>
              </a:solidFill>
            </a:ln>
          </p:spPr>
          <p:txBody>
            <a:bodyPr wrap="square" lIns="0" tIns="0" rIns="0" bIns="0" rtlCol="0"/>
            <a:lstStyle/>
            <a:p>
              <a:endParaRPr/>
            </a:p>
          </p:txBody>
        </p:sp>
        <p:sp>
          <p:nvSpPr>
            <p:cNvPr id="31" name="object 25">
              <a:extLst>
                <a:ext uri="{FF2B5EF4-FFF2-40B4-BE49-F238E27FC236}">
                  <a16:creationId xmlns:a16="http://schemas.microsoft.com/office/drawing/2014/main" id="{78E6BE54-FC63-4913-9F52-199D2343D4CA}"/>
                </a:ext>
              </a:extLst>
            </p:cNvPr>
            <p:cNvSpPr/>
            <p:nvPr/>
          </p:nvSpPr>
          <p:spPr>
            <a:xfrm>
              <a:off x="7241131" y="2482811"/>
              <a:ext cx="395334" cy="377681"/>
            </a:xfrm>
            <a:custGeom>
              <a:avLst/>
              <a:gdLst/>
              <a:ahLst/>
              <a:cxnLst/>
              <a:rect l="l" t="t" r="r" b="b"/>
              <a:pathLst>
                <a:path w="568325" h="568325">
                  <a:moveTo>
                    <a:pt x="486801" y="567875"/>
                  </a:moveTo>
                  <a:lnTo>
                    <a:pt x="81105" y="567875"/>
                  </a:lnTo>
                  <a:lnTo>
                    <a:pt x="49564" y="561490"/>
                  </a:lnTo>
                  <a:lnTo>
                    <a:pt x="23781" y="544090"/>
                  </a:lnTo>
                  <a:lnTo>
                    <a:pt x="6383" y="518306"/>
                  </a:lnTo>
                  <a:lnTo>
                    <a:pt x="0" y="486771"/>
                  </a:lnTo>
                  <a:lnTo>
                    <a:pt x="0" y="81095"/>
                  </a:lnTo>
                  <a:lnTo>
                    <a:pt x="6383" y="49559"/>
                  </a:lnTo>
                  <a:lnTo>
                    <a:pt x="23781" y="23778"/>
                  </a:lnTo>
                  <a:lnTo>
                    <a:pt x="49564" y="6382"/>
                  </a:lnTo>
                  <a:lnTo>
                    <a:pt x="81105" y="0"/>
                  </a:lnTo>
                  <a:lnTo>
                    <a:pt x="486801" y="0"/>
                  </a:lnTo>
                  <a:lnTo>
                    <a:pt x="518336" y="6382"/>
                  </a:lnTo>
                  <a:lnTo>
                    <a:pt x="544120" y="23778"/>
                  </a:lnTo>
                  <a:lnTo>
                    <a:pt x="555990" y="41364"/>
                  </a:lnTo>
                  <a:lnTo>
                    <a:pt x="81105" y="41364"/>
                  </a:lnTo>
                  <a:lnTo>
                    <a:pt x="65648" y="44491"/>
                  </a:lnTo>
                  <a:lnTo>
                    <a:pt x="53019" y="53013"/>
                  </a:lnTo>
                  <a:lnTo>
                    <a:pt x="44500" y="65644"/>
                  </a:lnTo>
                  <a:lnTo>
                    <a:pt x="41376" y="81095"/>
                  </a:lnTo>
                  <a:lnTo>
                    <a:pt x="41376" y="486771"/>
                  </a:lnTo>
                  <a:lnTo>
                    <a:pt x="44500" y="502227"/>
                  </a:lnTo>
                  <a:lnTo>
                    <a:pt x="53019" y="514857"/>
                  </a:lnTo>
                  <a:lnTo>
                    <a:pt x="65648" y="523377"/>
                  </a:lnTo>
                  <a:lnTo>
                    <a:pt x="81105" y="526502"/>
                  </a:lnTo>
                  <a:lnTo>
                    <a:pt x="555990" y="526502"/>
                  </a:lnTo>
                  <a:lnTo>
                    <a:pt x="544120" y="544090"/>
                  </a:lnTo>
                  <a:lnTo>
                    <a:pt x="518336" y="561490"/>
                  </a:lnTo>
                  <a:lnTo>
                    <a:pt x="486801" y="567875"/>
                  </a:lnTo>
                  <a:close/>
                </a:path>
                <a:path w="568325" h="568325">
                  <a:moveTo>
                    <a:pt x="555990" y="526502"/>
                  </a:moveTo>
                  <a:lnTo>
                    <a:pt x="486801" y="526502"/>
                  </a:lnTo>
                  <a:lnTo>
                    <a:pt x="502257" y="523377"/>
                  </a:lnTo>
                  <a:lnTo>
                    <a:pt x="514890" y="514857"/>
                  </a:lnTo>
                  <a:lnTo>
                    <a:pt x="523413" y="502227"/>
                  </a:lnTo>
                  <a:lnTo>
                    <a:pt x="526540" y="486771"/>
                  </a:lnTo>
                  <a:lnTo>
                    <a:pt x="526540" y="81095"/>
                  </a:lnTo>
                  <a:lnTo>
                    <a:pt x="523413" y="65644"/>
                  </a:lnTo>
                  <a:lnTo>
                    <a:pt x="514890" y="53013"/>
                  </a:lnTo>
                  <a:lnTo>
                    <a:pt x="502257" y="44491"/>
                  </a:lnTo>
                  <a:lnTo>
                    <a:pt x="486801" y="41364"/>
                  </a:lnTo>
                  <a:lnTo>
                    <a:pt x="555990" y="41364"/>
                  </a:lnTo>
                  <a:lnTo>
                    <a:pt x="561521" y="49559"/>
                  </a:lnTo>
                  <a:lnTo>
                    <a:pt x="567907" y="81095"/>
                  </a:lnTo>
                  <a:lnTo>
                    <a:pt x="567907" y="486771"/>
                  </a:lnTo>
                  <a:lnTo>
                    <a:pt x="561521" y="518306"/>
                  </a:lnTo>
                  <a:lnTo>
                    <a:pt x="555990" y="526502"/>
                  </a:lnTo>
                  <a:close/>
                </a:path>
              </a:pathLst>
            </a:custGeom>
            <a:solidFill>
              <a:srgbClr val="658D19"/>
            </a:solidFill>
            <a:ln>
              <a:solidFill>
                <a:srgbClr val="658D1B"/>
              </a:solidFill>
            </a:ln>
          </p:spPr>
          <p:txBody>
            <a:bodyPr wrap="square" lIns="0" tIns="0" rIns="0" bIns="0" rtlCol="0"/>
            <a:lstStyle/>
            <a:p>
              <a:endParaRPr/>
            </a:p>
          </p:txBody>
        </p:sp>
        <p:sp>
          <p:nvSpPr>
            <p:cNvPr id="32" name="object 26">
              <a:extLst>
                <a:ext uri="{FF2B5EF4-FFF2-40B4-BE49-F238E27FC236}">
                  <a16:creationId xmlns:a16="http://schemas.microsoft.com/office/drawing/2014/main" id="{603FD7AC-0727-4CA5-9BC3-33C27A514FB2}"/>
                </a:ext>
              </a:extLst>
            </p:cNvPr>
            <p:cNvSpPr/>
            <p:nvPr/>
          </p:nvSpPr>
          <p:spPr>
            <a:xfrm>
              <a:off x="6903914" y="2574928"/>
              <a:ext cx="123219" cy="70229"/>
            </a:xfrm>
            <a:prstGeom prst="rect">
              <a:avLst/>
            </a:prstGeom>
            <a:solidFill>
              <a:srgbClr val="658D19"/>
            </a:solidFill>
            <a:ln>
              <a:solidFill>
                <a:srgbClr val="658D1B"/>
              </a:solidFill>
            </a:ln>
          </p:spPr>
          <p:txBody>
            <a:bodyPr wrap="square" lIns="0" tIns="0" rIns="0" bIns="0" rtlCol="0"/>
            <a:lstStyle/>
            <a:p>
              <a:endParaRPr/>
            </a:p>
          </p:txBody>
        </p:sp>
        <p:sp>
          <p:nvSpPr>
            <p:cNvPr id="33" name="object 27">
              <a:extLst>
                <a:ext uri="{FF2B5EF4-FFF2-40B4-BE49-F238E27FC236}">
                  <a16:creationId xmlns:a16="http://schemas.microsoft.com/office/drawing/2014/main" id="{DCB3D3C5-2E6B-4394-87DF-B1EA68DEBAFD}"/>
                </a:ext>
              </a:extLst>
            </p:cNvPr>
            <p:cNvSpPr/>
            <p:nvPr/>
          </p:nvSpPr>
          <p:spPr>
            <a:xfrm>
              <a:off x="7474599" y="3091678"/>
              <a:ext cx="73514" cy="148337"/>
            </a:xfrm>
            <a:prstGeom prst="rect">
              <a:avLst/>
            </a:prstGeom>
            <a:solidFill>
              <a:srgbClr val="658D19"/>
            </a:solidFill>
            <a:ln>
              <a:solidFill>
                <a:srgbClr val="658D1B"/>
              </a:solidFill>
            </a:ln>
          </p:spPr>
          <p:txBody>
            <a:bodyPr wrap="square" lIns="0" tIns="0" rIns="0" bIns="0" rtlCol="0"/>
            <a:lstStyle/>
            <a:p>
              <a:endParaRPr/>
            </a:p>
          </p:txBody>
        </p:sp>
        <p:sp>
          <p:nvSpPr>
            <p:cNvPr id="34" name="object 28">
              <a:extLst>
                <a:ext uri="{FF2B5EF4-FFF2-40B4-BE49-F238E27FC236}">
                  <a16:creationId xmlns:a16="http://schemas.microsoft.com/office/drawing/2014/main" id="{7D296581-7164-4ED6-9181-E897309B8031}"/>
                </a:ext>
              </a:extLst>
            </p:cNvPr>
            <p:cNvSpPr/>
            <p:nvPr/>
          </p:nvSpPr>
          <p:spPr>
            <a:xfrm>
              <a:off x="7730972" y="2574915"/>
              <a:ext cx="123233" cy="70229"/>
            </a:xfrm>
            <a:prstGeom prst="rect">
              <a:avLst/>
            </a:prstGeom>
            <a:solidFill>
              <a:srgbClr val="658D19"/>
            </a:solidFill>
            <a:ln>
              <a:solidFill>
                <a:srgbClr val="658D1B"/>
              </a:solidFill>
            </a:ln>
          </p:spPr>
          <p:txBody>
            <a:bodyPr wrap="square" lIns="0" tIns="0" rIns="0" bIns="0" rtlCol="0"/>
            <a:lstStyle/>
            <a:p>
              <a:endParaRPr/>
            </a:p>
          </p:txBody>
        </p:sp>
        <p:sp>
          <p:nvSpPr>
            <p:cNvPr id="35" name="object 29">
              <a:extLst>
                <a:ext uri="{FF2B5EF4-FFF2-40B4-BE49-F238E27FC236}">
                  <a16:creationId xmlns:a16="http://schemas.microsoft.com/office/drawing/2014/main" id="{3B475431-F08C-46A4-9420-FF5E02B6802C}"/>
                </a:ext>
              </a:extLst>
            </p:cNvPr>
            <p:cNvSpPr/>
            <p:nvPr/>
          </p:nvSpPr>
          <p:spPr>
            <a:xfrm>
              <a:off x="7474580" y="2264671"/>
              <a:ext cx="73523" cy="117721"/>
            </a:xfrm>
            <a:prstGeom prst="rect">
              <a:avLst/>
            </a:prstGeom>
            <a:solidFill>
              <a:srgbClr val="658D19"/>
            </a:solidFill>
            <a:ln>
              <a:solidFill>
                <a:srgbClr val="658D1B"/>
              </a:solidFill>
            </a:ln>
          </p:spPr>
          <p:txBody>
            <a:bodyPr wrap="square" lIns="0" tIns="0" rIns="0" bIns="0" rtlCol="0"/>
            <a:lstStyle/>
            <a:p>
              <a:endParaRPr/>
            </a:p>
          </p:txBody>
        </p:sp>
        <p:sp>
          <p:nvSpPr>
            <p:cNvPr id="36" name="object 30">
              <a:extLst>
                <a:ext uri="{FF2B5EF4-FFF2-40B4-BE49-F238E27FC236}">
                  <a16:creationId xmlns:a16="http://schemas.microsoft.com/office/drawing/2014/main" id="{364073C2-9462-4921-A3C9-EA0EF1F95E27}"/>
                </a:ext>
              </a:extLst>
            </p:cNvPr>
            <p:cNvSpPr/>
            <p:nvPr/>
          </p:nvSpPr>
          <p:spPr>
            <a:xfrm>
              <a:off x="7288476" y="2622441"/>
              <a:ext cx="193471" cy="184832"/>
            </a:xfrm>
            <a:custGeom>
              <a:avLst/>
              <a:gdLst/>
              <a:ahLst/>
              <a:cxnLst/>
              <a:rect l="l" t="t" r="r" b="b"/>
              <a:pathLst>
                <a:path w="278130" h="278129">
                  <a:moveTo>
                    <a:pt x="0" y="277948"/>
                  </a:moveTo>
                  <a:lnTo>
                    <a:pt x="277963" y="277948"/>
                  </a:lnTo>
                  <a:lnTo>
                    <a:pt x="277963" y="0"/>
                  </a:lnTo>
                  <a:lnTo>
                    <a:pt x="0" y="0"/>
                  </a:lnTo>
                  <a:lnTo>
                    <a:pt x="0" y="277948"/>
                  </a:lnTo>
                  <a:close/>
                </a:path>
              </a:pathLst>
            </a:custGeom>
            <a:solidFill>
              <a:srgbClr val="658D19"/>
            </a:solidFill>
            <a:ln>
              <a:solidFill>
                <a:srgbClr val="658D1B"/>
              </a:solidFill>
            </a:ln>
          </p:spPr>
          <p:txBody>
            <a:bodyPr wrap="square" lIns="0" tIns="0" rIns="0" bIns="0" rtlCol="0"/>
            <a:lstStyle/>
            <a:p>
              <a:endParaRPr/>
            </a:p>
          </p:txBody>
        </p:sp>
      </p:grpSp>
      <p:sp>
        <p:nvSpPr>
          <p:cNvPr id="37" name="TextBox 36"/>
          <p:cNvSpPr txBox="1"/>
          <p:nvPr/>
        </p:nvSpPr>
        <p:spPr>
          <a:xfrm>
            <a:off x="1099141" y="3331234"/>
            <a:ext cx="2475630" cy="1947369"/>
          </a:xfrm>
          <a:prstGeom prst="rect">
            <a:avLst/>
          </a:prstGeom>
        </p:spPr>
        <p:txBody>
          <a:bodyPr vert="horz" lIns="0" tIns="0" rIns="0" bIns="0" rtlCol="0">
            <a:normAutofit/>
          </a:bodyPr>
          <a:lstStyle>
            <a:defPPr>
              <a:defRPr lang="en-US"/>
            </a:defPPr>
            <a:lvl1pPr marL="179388" indent="-179388" algn="just">
              <a:lnSpc>
                <a:spcPct val="150000"/>
              </a:lnSpc>
              <a:spcBef>
                <a:spcPts val="900"/>
              </a:spcBef>
              <a:buClr>
                <a:schemeClr val="accent1"/>
              </a:buClr>
              <a:buFont typeface="Wingdings" panose="05000000000000000000" pitchFamily="2" charset="2"/>
              <a:buChar char="Ø"/>
              <a:defRPr sz="1400" b="0">
                <a:solidFill>
                  <a:srgbClr val="2B2E30"/>
                </a:solidFill>
                <a:cs typeface="Ubuntu Light"/>
              </a:defRPr>
            </a:lvl1pPr>
            <a:lvl2pPr marL="358775" indent="-179388">
              <a:lnSpc>
                <a:spcPct val="100000"/>
              </a:lnSpc>
              <a:spcBef>
                <a:spcPts val="900"/>
              </a:spcBef>
              <a:buClr>
                <a:schemeClr val="accent1"/>
              </a:buClr>
              <a:buFont typeface="Arial" panose="02000503000000020004" pitchFamily="50" charset="0"/>
              <a:buChar char="–"/>
              <a:defRPr sz="1400" b="0"/>
            </a:lvl2pPr>
            <a:lvl3pPr marL="536575" indent="-177800">
              <a:lnSpc>
                <a:spcPct val="90000"/>
              </a:lnSpc>
              <a:spcBef>
                <a:spcPts val="900"/>
              </a:spcBef>
              <a:buClr>
                <a:schemeClr val="accent1"/>
              </a:buClr>
              <a:buFont typeface="Wingdings 2" panose="05020102010507070707" pitchFamily="18" charset="2"/>
              <a:buChar char=""/>
              <a:tabLst/>
              <a:defRPr sz="1400" b="0"/>
            </a:lvl3pPr>
            <a:lvl4pPr marL="715963" indent="-179388">
              <a:lnSpc>
                <a:spcPct val="90000"/>
              </a:lnSpc>
              <a:spcBef>
                <a:spcPts val="900"/>
              </a:spcBef>
              <a:buClr>
                <a:schemeClr val="accent1"/>
              </a:buClr>
              <a:buFont typeface="Arial" panose="020B0604020202020204" pitchFamily="34" charset="0"/>
              <a:buChar char="‒"/>
              <a:defRPr sz="1400" b="0"/>
            </a:lvl4pPr>
            <a:lvl5pPr marL="895350" indent="-179388">
              <a:lnSpc>
                <a:spcPct val="90000"/>
              </a:lnSpc>
              <a:spcBef>
                <a:spcPts val="900"/>
              </a:spcBef>
              <a:buClr>
                <a:schemeClr val="accent1"/>
              </a:buClr>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pPr algn="l">
              <a:lnSpc>
                <a:spcPct val="120000"/>
              </a:lnSpc>
              <a:spcBef>
                <a:spcPts val="0"/>
              </a:spcBef>
              <a:spcAft>
                <a:spcPts val="900"/>
              </a:spcAft>
              <a:buFont typeface="Wingdings" panose="05000000000000000000" pitchFamily="2" charset="2"/>
              <a:buChar char="ü"/>
            </a:pPr>
            <a:r>
              <a:rPr lang="fr-CH" dirty="0"/>
              <a:t>Advanced self-monitoring and diagnostics</a:t>
            </a:r>
          </a:p>
          <a:p>
            <a:pPr algn="l">
              <a:lnSpc>
                <a:spcPct val="120000"/>
              </a:lnSpc>
              <a:spcBef>
                <a:spcPts val="0"/>
              </a:spcBef>
              <a:spcAft>
                <a:spcPts val="900"/>
              </a:spcAft>
              <a:buFont typeface="Wingdings" panose="05000000000000000000" pitchFamily="2" charset="2"/>
              <a:buChar char="ü"/>
            </a:pPr>
            <a:r>
              <a:rPr lang="fr-CH" dirty="0"/>
              <a:t>SIL 2 and SIL 3 capable: </a:t>
            </a:r>
            <a:r>
              <a:rPr lang="fr-CH" dirty="0" err="1"/>
              <a:t>certified</a:t>
            </a:r>
            <a:r>
              <a:rPr lang="fr-CH" dirty="0"/>
              <a:t> </a:t>
            </a:r>
            <a:r>
              <a:rPr lang="en-US" dirty="0"/>
              <a:t>“</a:t>
            </a:r>
            <a:r>
              <a:rPr lang="fr-CH" dirty="0"/>
              <a:t>by design</a:t>
            </a:r>
            <a:r>
              <a:rPr lang="en-US" dirty="0"/>
              <a:t>”</a:t>
            </a:r>
            <a:endParaRPr lang="fr-CH" dirty="0"/>
          </a:p>
          <a:p>
            <a:pPr algn="l">
              <a:lnSpc>
                <a:spcPct val="120000"/>
              </a:lnSpc>
              <a:spcBef>
                <a:spcPts val="0"/>
              </a:spcBef>
              <a:spcAft>
                <a:spcPts val="900"/>
              </a:spcAft>
              <a:buFont typeface="Wingdings" panose="05000000000000000000" pitchFamily="2" charset="2"/>
              <a:buChar char="ü"/>
            </a:pPr>
            <a:r>
              <a:rPr lang="fr-CH" dirty="0"/>
              <a:t>Proof-test </a:t>
            </a:r>
            <a:r>
              <a:rPr lang="fr-CH" dirty="0" err="1"/>
              <a:t>interval</a:t>
            </a:r>
            <a:r>
              <a:rPr lang="fr-CH" dirty="0"/>
              <a:t> (PTI):</a:t>
            </a:r>
            <a:br>
              <a:rPr lang="fr-CH" dirty="0"/>
            </a:br>
            <a:r>
              <a:rPr lang="fr-CH" dirty="0"/>
              <a:t>10 </a:t>
            </a:r>
            <a:r>
              <a:rPr lang="fr-CH" dirty="0" err="1"/>
              <a:t>years</a:t>
            </a:r>
            <a:endParaRPr lang="fr-CH" dirty="0"/>
          </a:p>
        </p:txBody>
      </p:sp>
      <p:sp>
        <p:nvSpPr>
          <p:cNvPr id="38" name="TextBox 37"/>
          <p:cNvSpPr txBox="1"/>
          <p:nvPr/>
        </p:nvSpPr>
        <p:spPr>
          <a:xfrm>
            <a:off x="8382888" y="3331234"/>
            <a:ext cx="2774382" cy="1258127"/>
          </a:xfrm>
          <a:prstGeom prst="rect">
            <a:avLst/>
          </a:prstGeom>
        </p:spPr>
        <p:txBody>
          <a:bodyPr vert="horz" lIns="0" tIns="0" rIns="0" bIns="0" rtlCol="0">
            <a:normAutofit/>
          </a:bodyPr>
          <a:lstStyle>
            <a:defPPr>
              <a:defRPr lang="en-US"/>
            </a:defPPr>
            <a:lvl1pPr marL="179388" indent="-179388">
              <a:lnSpc>
                <a:spcPct val="150000"/>
              </a:lnSpc>
              <a:spcBef>
                <a:spcPts val="900"/>
              </a:spcBef>
              <a:buClr>
                <a:schemeClr val="accent1"/>
              </a:buClr>
              <a:buFont typeface="Wingdings" panose="05000000000000000000" pitchFamily="2" charset="2"/>
              <a:buChar char="Ø"/>
              <a:defRPr sz="1400" b="0">
                <a:solidFill>
                  <a:srgbClr val="2B2E30"/>
                </a:solidFill>
                <a:cs typeface="Ubuntu Light"/>
              </a:defRPr>
            </a:lvl1pPr>
            <a:lvl2pPr marL="358775" indent="-179388">
              <a:lnSpc>
                <a:spcPct val="100000"/>
              </a:lnSpc>
              <a:spcBef>
                <a:spcPts val="900"/>
              </a:spcBef>
              <a:buClr>
                <a:schemeClr val="accent1"/>
              </a:buClr>
              <a:buFont typeface="Arial" panose="02000503000000020004" pitchFamily="50" charset="0"/>
              <a:buChar char="–"/>
              <a:defRPr sz="1400" b="0"/>
            </a:lvl2pPr>
            <a:lvl3pPr marL="536575" indent="-177800">
              <a:lnSpc>
                <a:spcPct val="90000"/>
              </a:lnSpc>
              <a:spcBef>
                <a:spcPts val="900"/>
              </a:spcBef>
              <a:buClr>
                <a:schemeClr val="accent1"/>
              </a:buClr>
              <a:buFont typeface="Wingdings 2" panose="05020102010507070707" pitchFamily="18" charset="2"/>
              <a:buChar char=""/>
              <a:tabLst/>
              <a:defRPr sz="1400" b="0"/>
            </a:lvl3pPr>
            <a:lvl4pPr marL="715963" indent="-179388">
              <a:lnSpc>
                <a:spcPct val="90000"/>
              </a:lnSpc>
              <a:spcBef>
                <a:spcPts val="900"/>
              </a:spcBef>
              <a:buClr>
                <a:schemeClr val="accent1"/>
              </a:buClr>
              <a:buFont typeface="Arial" panose="020B0604020202020204" pitchFamily="34" charset="0"/>
              <a:buChar char="‒"/>
              <a:defRPr sz="1400" b="0"/>
            </a:lvl4pPr>
            <a:lvl5pPr marL="895350" indent="-179388">
              <a:lnSpc>
                <a:spcPct val="90000"/>
              </a:lnSpc>
              <a:spcBef>
                <a:spcPts val="900"/>
              </a:spcBef>
              <a:buClr>
                <a:schemeClr val="accent1"/>
              </a:buClr>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pPr>
              <a:lnSpc>
                <a:spcPct val="120000"/>
              </a:lnSpc>
              <a:spcBef>
                <a:spcPts val="0"/>
              </a:spcBef>
              <a:spcAft>
                <a:spcPts val="900"/>
              </a:spcAft>
              <a:buFont typeface="Wingdings" panose="05000000000000000000" pitchFamily="2" charset="2"/>
              <a:buChar char="ü"/>
            </a:pPr>
            <a:r>
              <a:rPr lang="fr-CH" dirty="0" err="1"/>
              <a:t>Dedicated</a:t>
            </a:r>
            <a:r>
              <a:rPr lang="fr-CH" dirty="0"/>
              <a:t> </a:t>
            </a:r>
            <a:r>
              <a:rPr lang="fr-CH" dirty="0" err="1"/>
              <a:t>overspeed</a:t>
            </a:r>
            <a:r>
              <a:rPr lang="fr-CH" dirty="0"/>
              <a:t> system (</a:t>
            </a:r>
            <a:r>
              <a:rPr lang="fr-CH" dirty="0" err="1"/>
              <a:t>isolated</a:t>
            </a:r>
            <a:r>
              <a:rPr lang="fr-CH" dirty="0"/>
              <a:t> layer or protection)</a:t>
            </a:r>
          </a:p>
          <a:p>
            <a:pPr>
              <a:lnSpc>
                <a:spcPct val="120000"/>
              </a:lnSpc>
              <a:spcBef>
                <a:spcPts val="0"/>
              </a:spcBef>
              <a:spcAft>
                <a:spcPts val="900"/>
              </a:spcAft>
              <a:buFont typeface="Wingdings" panose="05000000000000000000" pitchFamily="2" charset="2"/>
              <a:buChar char="ü"/>
            </a:pPr>
            <a:r>
              <a:rPr lang="fr-CH" dirty="0" err="1"/>
              <a:t>Fast</a:t>
            </a:r>
            <a:r>
              <a:rPr lang="fr-CH" dirty="0"/>
              <a:t> </a:t>
            </a:r>
            <a:r>
              <a:rPr lang="fr-CH" dirty="0" err="1"/>
              <a:t>response</a:t>
            </a:r>
            <a:r>
              <a:rPr lang="fr-CH" dirty="0"/>
              <a:t> time</a:t>
            </a:r>
          </a:p>
          <a:p>
            <a:pPr>
              <a:lnSpc>
                <a:spcPct val="120000"/>
              </a:lnSpc>
              <a:spcBef>
                <a:spcPts val="0"/>
              </a:spcBef>
              <a:spcAft>
                <a:spcPts val="900"/>
              </a:spcAft>
              <a:buFont typeface="Wingdings" panose="05000000000000000000" pitchFamily="2" charset="2"/>
              <a:buChar char="ü"/>
            </a:pPr>
            <a:r>
              <a:rPr lang="fr-CH" dirty="0" err="1"/>
              <a:t>External</a:t>
            </a:r>
            <a:r>
              <a:rPr lang="fr-CH" dirty="0"/>
              <a:t> </a:t>
            </a:r>
            <a:r>
              <a:rPr lang="fr-CH" dirty="0" err="1"/>
              <a:t>voting</a:t>
            </a:r>
            <a:r>
              <a:rPr lang="fr-CH" dirty="0"/>
              <a:t> </a:t>
            </a:r>
            <a:r>
              <a:rPr lang="fr-CH" dirty="0" err="1"/>
              <a:t>logic</a:t>
            </a:r>
            <a:endParaRPr lang="fr-CH" dirty="0"/>
          </a:p>
        </p:txBody>
      </p:sp>
      <p:sp>
        <p:nvSpPr>
          <p:cNvPr id="39" name="TextBox 38"/>
          <p:cNvSpPr txBox="1"/>
          <p:nvPr/>
        </p:nvSpPr>
        <p:spPr>
          <a:xfrm>
            <a:off x="4602978" y="3331233"/>
            <a:ext cx="2764196" cy="2407093"/>
          </a:xfrm>
          <a:prstGeom prst="rect">
            <a:avLst/>
          </a:prstGeom>
        </p:spPr>
        <p:txBody>
          <a:bodyPr vert="horz" lIns="0" tIns="0" rIns="0" bIns="0" rtlCol="0">
            <a:noAutofit/>
          </a:bodyPr>
          <a:lstStyle>
            <a:defPPr>
              <a:defRPr lang="en-US"/>
            </a:defPPr>
            <a:lvl1pPr marL="179388" indent="-179388">
              <a:lnSpc>
                <a:spcPct val="150000"/>
              </a:lnSpc>
              <a:spcBef>
                <a:spcPts val="900"/>
              </a:spcBef>
              <a:buClr>
                <a:schemeClr val="accent1"/>
              </a:buClr>
              <a:buFont typeface="Wingdings" panose="05000000000000000000" pitchFamily="2" charset="2"/>
              <a:buChar char="Ø"/>
              <a:defRPr sz="1400" b="0">
                <a:solidFill>
                  <a:srgbClr val="2B2E30"/>
                </a:solidFill>
                <a:cs typeface="Ubuntu Light"/>
              </a:defRPr>
            </a:lvl1pPr>
            <a:lvl2pPr marL="358775" indent="-179388">
              <a:lnSpc>
                <a:spcPct val="100000"/>
              </a:lnSpc>
              <a:spcBef>
                <a:spcPts val="900"/>
              </a:spcBef>
              <a:buClr>
                <a:schemeClr val="accent1"/>
              </a:buClr>
              <a:buFont typeface="Arial" panose="02000503000000020004" pitchFamily="50" charset="0"/>
              <a:buChar char="–"/>
              <a:defRPr sz="1400" b="0"/>
            </a:lvl2pPr>
            <a:lvl3pPr marL="536575" indent="-177800">
              <a:lnSpc>
                <a:spcPct val="90000"/>
              </a:lnSpc>
              <a:spcBef>
                <a:spcPts val="900"/>
              </a:spcBef>
              <a:buClr>
                <a:schemeClr val="accent1"/>
              </a:buClr>
              <a:buFont typeface="Wingdings 2" panose="05020102010507070707" pitchFamily="18" charset="2"/>
              <a:buChar char=""/>
              <a:tabLst/>
              <a:defRPr sz="1400" b="0"/>
            </a:lvl3pPr>
            <a:lvl4pPr marL="715963" indent="-179388">
              <a:lnSpc>
                <a:spcPct val="90000"/>
              </a:lnSpc>
              <a:spcBef>
                <a:spcPts val="900"/>
              </a:spcBef>
              <a:buClr>
                <a:schemeClr val="accent1"/>
              </a:buClr>
              <a:buFont typeface="Arial" panose="020B0604020202020204" pitchFamily="34" charset="0"/>
              <a:buChar char="‒"/>
              <a:defRPr sz="1400" b="0"/>
            </a:lvl4pPr>
            <a:lvl5pPr marL="895350" indent="-179388">
              <a:lnSpc>
                <a:spcPct val="90000"/>
              </a:lnSpc>
              <a:spcBef>
                <a:spcPts val="900"/>
              </a:spcBef>
              <a:buClr>
                <a:schemeClr val="accent1"/>
              </a:buClr>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pPr>
              <a:lnSpc>
                <a:spcPct val="120000"/>
              </a:lnSpc>
              <a:spcBef>
                <a:spcPts val="0"/>
              </a:spcBef>
              <a:spcAft>
                <a:spcPts val="900"/>
              </a:spcAft>
              <a:buFont typeface="Wingdings" panose="05000000000000000000" pitchFamily="2" charset="2"/>
              <a:buChar char="ü"/>
            </a:pPr>
            <a:r>
              <a:rPr lang="fr-CH" dirty="0" err="1"/>
              <a:t>Modular</a:t>
            </a:r>
            <a:r>
              <a:rPr lang="fr-CH" dirty="0"/>
              <a:t> design</a:t>
            </a:r>
          </a:p>
          <a:p>
            <a:pPr>
              <a:lnSpc>
                <a:spcPct val="120000"/>
              </a:lnSpc>
              <a:spcBef>
                <a:spcPts val="0"/>
              </a:spcBef>
              <a:spcAft>
                <a:spcPts val="900"/>
              </a:spcAft>
              <a:buFont typeface="Wingdings" panose="05000000000000000000" pitchFamily="2" charset="2"/>
              <a:buChar char="ü"/>
            </a:pPr>
            <a:r>
              <a:rPr lang="fr-CH" dirty="0"/>
              <a:t>Compatible </a:t>
            </a:r>
            <a:r>
              <a:rPr lang="fr-CH" dirty="0" err="1"/>
              <a:t>with</a:t>
            </a:r>
            <a:r>
              <a:rPr lang="fr-CH" dirty="0"/>
              <a:t> </a:t>
            </a:r>
            <a:r>
              <a:rPr lang="fr-CH" dirty="0" err="1"/>
              <a:t>industry</a:t>
            </a:r>
            <a:r>
              <a:rPr lang="fr-CH" dirty="0"/>
              <a:t> standard speed </a:t>
            </a:r>
            <a:r>
              <a:rPr lang="fr-CH" dirty="0" err="1"/>
              <a:t>sensors</a:t>
            </a:r>
            <a:endParaRPr lang="fr-CH" dirty="0"/>
          </a:p>
          <a:p>
            <a:pPr>
              <a:lnSpc>
                <a:spcPct val="120000"/>
              </a:lnSpc>
              <a:spcBef>
                <a:spcPts val="0"/>
              </a:spcBef>
              <a:spcAft>
                <a:spcPts val="900"/>
              </a:spcAft>
              <a:buFont typeface="Wingdings" panose="05000000000000000000" pitchFamily="2" charset="2"/>
              <a:buChar char="ü"/>
            </a:pPr>
            <a:r>
              <a:rPr lang="en-US" dirty="0"/>
              <a:t>Ex certified input channel interfaces for use with sensors / measurement chains installed in hazardous areas	</a:t>
            </a:r>
          </a:p>
          <a:p>
            <a:pPr>
              <a:lnSpc>
                <a:spcPct val="100000"/>
              </a:lnSpc>
              <a:buFont typeface="Wingdings" panose="05000000000000000000" pitchFamily="2" charset="2"/>
              <a:buChar char="ü"/>
            </a:pPr>
            <a:endParaRPr lang="fr-CH" dirty="0"/>
          </a:p>
        </p:txBody>
      </p:sp>
      <p:sp>
        <p:nvSpPr>
          <p:cNvPr id="2" name="Date Placeholder 1"/>
          <p:cNvSpPr>
            <a:spLocks noGrp="1"/>
          </p:cNvSpPr>
          <p:nvPr>
            <p:ph type="dt" sz="half" idx="10"/>
          </p:nvPr>
        </p:nvSpPr>
        <p:spPr/>
        <p:txBody>
          <a:bodyPr/>
          <a:lstStyle/>
          <a:p>
            <a:fld id="{B5339AEB-1E26-4597-96F6-2AE82C6C3B3E}" type="datetime1">
              <a:rPr lang="en-US" smtClean="0"/>
              <a:t>3/18/2022</a:t>
            </a:fld>
            <a:endParaRPr lang="en-GB"/>
          </a:p>
        </p:txBody>
      </p:sp>
      <p:sp>
        <p:nvSpPr>
          <p:cNvPr id="3" name="Slide Number Placeholder 2"/>
          <p:cNvSpPr>
            <a:spLocks noGrp="1"/>
          </p:cNvSpPr>
          <p:nvPr>
            <p:ph type="sldNum" sz="quarter" idx="12"/>
          </p:nvPr>
        </p:nvSpPr>
        <p:spPr/>
        <p:txBody>
          <a:bodyPr/>
          <a:lstStyle/>
          <a:p>
            <a:fld id="{240553F3-40B0-4BFA-8684-D942AF6EAA45}" type="slidenum">
              <a:rPr lang="en-GB" smtClean="0"/>
              <a:t>30</a:t>
            </a:fld>
            <a:endParaRPr lang="en-GB"/>
          </a:p>
        </p:txBody>
      </p:sp>
      <p:sp>
        <p:nvSpPr>
          <p:cNvPr id="4" name="Footer Placeholder 3">
            <a:extLst>
              <a:ext uri="{FF2B5EF4-FFF2-40B4-BE49-F238E27FC236}">
                <a16:creationId xmlns:a16="http://schemas.microsoft.com/office/drawing/2014/main" id="{F4A669F3-FE4A-4A21-B18B-F618A624A51B}"/>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12487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6C606A-9DA7-4998-9C80-D71EFB45E1A0}"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31</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465447724"/>
              </p:ext>
            </p:extLst>
          </p:nvPr>
        </p:nvGraphicFramePr>
        <p:xfrm>
          <a:off x="1724171" y="1470082"/>
          <a:ext cx="9271777" cy="4441208"/>
        </p:xfrm>
        <a:graphic>
          <a:graphicData uri="http://schemas.openxmlformats.org/drawingml/2006/table">
            <a:tbl>
              <a:tblPr firstRow="1" bandRow="1">
                <a:tableStyleId>{F5AB1C69-6EDB-4FF4-983F-18BD219EF322}</a:tableStyleId>
              </a:tblPr>
              <a:tblGrid>
                <a:gridCol w="2036419">
                  <a:extLst>
                    <a:ext uri="{9D8B030D-6E8A-4147-A177-3AD203B41FA5}">
                      <a16:colId xmlns:a16="http://schemas.microsoft.com/office/drawing/2014/main" val="20000"/>
                    </a:ext>
                  </a:extLst>
                </a:gridCol>
                <a:gridCol w="7235358">
                  <a:extLst>
                    <a:ext uri="{9D8B030D-6E8A-4147-A177-3AD203B41FA5}">
                      <a16:colId xmlns:a16="http://schemas.microsoft.com/office/drawing/2014/main" val="20001"/>
                    </a:ext>
                  </a:extLst>
                </a:gridCol>
              </a:tblGrid>
              <a:tr h="399230">
                <a:tc gridSpan="2">
                  <a:txBody>
                    <a:bodyPr/>
                    <a:lstStyle/>
                    <a:p>
                      <a:pPr algn="ctr"/>
                      <a:r>
                        <a:rPr lang="en-US" sz="1400" dirty="0"/>
                        <a:t>SpeedSys300 ODS301 features/</a:t>
                      </a:r>
                      <a:r>
                        <a:rPr lang="en-US" sz="1400" dirty="0" err="1"/>
                        <a:t>specificatons</a:t>
                      </a:r>
                      <a:endParaRPr lang="en-US" sz="1200" dirty="0"/>
                    </a:p>
                  </a:txBody>
                  <a:tcPr anchor="ctr">
                    <a:solidFill>
                      <a:srgbClr val="333F48"/>
                    </a:solidFill>
                  </a:tcPr>
                </a:tc>
                <a:tc hMerge="1">
                  <a:txBody>
                    <a:bodyPr/>
                    <a:lstStyle/>
                    <a:p>
                      <a:endParaRPr lang="en-US" sz="1200" dirty="0"/>
                    </a:p>
                  </a:txBody>
                  <a:tcPr/>
                </a:tc>
                <a:extLst>
                  <a:ext uri="{0D108BD9-81ED-4DB2-BD59-A6C34878D82A}">
                    <a16:rowId xmlns:a16="http://schemas.microsoft.com/office/drawing/2014/main" val="10000"/>
                  </a:ext>
                </a:extLst>
              </a:tr>
              <a:tr h="487445">
                <a:tc>
                  <a:txBody>
                    <a:bodyPr/>
                    <a:lstStyle/>
                    <a:p>
                      <a:r>
                        <a:rPr lang="en-US" sz="1200" b="1" i="0" u="none" strike="noStrike" kern="1200" baseline="0" dirty="0">
                          <a:solidFill>
                            <a:schemeClr val="dk1"/>
                          </a:solidFill>
                          <a:latin typeface="+mn-lt"/>
                          <a:ea typeface="+mn-ea"/>
                          <a:cs typeface="+mn-cs"/>
                        </a:rPr>
                        <a:t>Sensor compatibility </a:t>
                      </a:r>
                      <a:endParaRPr lang="en-US" sz="1200" dirty="0"/>
                    </a:p>
                  </a:txBody>
                  <a:tcPr anchor="ctr"/>
                </a:tc>
                <a:tc>
                  <a:txBody>
                    <a:bodyPr/>
                    <a:lstStyle/>
                    <a:p>
                      <a:r>
                        <a:rPr lang="en-US" sz="1200" b="0" i="0" u="none" strike="noStrike" kern="1200" baseline="0" dirty="0">
                          <a:solidFill>
                            <a:schemeClr val="dk1"/>
                          </a:solidFill>
                          <a:latin typeface="+mn-lt"/>
                          <a:ea typeface="+mn-ea"/>
                          <a:cs typeface="+mn-cs"/>
                        </a:rPr>
                        <a:t>Proximity (eddy current), electronic (Hall effect) or magnetic (variable reluctance) speed sensors / measurement chains </a:t>
                      </a:r>
                      <a:endParaRPr lang="en-US" sz="1200" dirty="0"/>
                    </a:p>
                  </a:txBody>
                  <a:tcPr anchor="ctr"/>
                </a:tc>
                <a:extLst>
                  <a:ext uri="{0D108BD9-81ED-4DB2-BD59-A6C34878D82A}">
                    <a16:rowId xmlns:a16="http://schemas.microsoft.com/office/drawing/2014/main" val="10001"/>
                  </a:ext>
                </a:extLst>
              </a:tr>
              <a:tr h="914349">
                <a:tc>
                  <a:txBody>
                    <a:bodyPr/>
                    <a:lstStyle/>
                    <a:p>
                      <a:r>
                        <a:rPr lang="en-US" sz="1200" b="1" i="0" u="none" strike="noStrike" kern="1200" baseline="0" dirty="0">
                          <a:solidFill>
                            <a:schemeClr val="dk1"/>
                          </a:solidFill>
                          <a:latin typeface="+mn-lt"/>
                          <a:ea typeface="+mn-ea"/>
                          <a:cs typeface="+mn-cs"/>
                        </a:rPr>
                        <a:t>Signal processing </a:t>
                      </a:r>
                      <a:endParaRPr lang="en-US" sz="1200" dirty="0"/>
                    </a:p>
                  </a:txBody>
                  <a:tcPr anchor="ctr"/>
                </a:tc>
                <a:tc>
                  <a:txBody>
                    <a:bodyPr/>
                    <a:lstStyle/>
                    <a:p>
                      <a:r>
                        <a:rPr lang="en-US" sz="1200" b="0" i="0" u="none" strike="noStrike" kern="1200" baseline="0" dirty="0">
                          <a:solidFill>
                            <a:schemeClr val="dk1"/>
                          </a:solidFill>
                          <a:latin typeface="+mn-lt"/>
                          <a:ea typeface="+mn-ea"/>
                          <a:cs typeface="+mn-cs"/>
                        </a:rPr>
                        <a:t>The ODS301 module counts measurement chain pulses and converts them to rotational speed and acceleration measurements, which are compared against configured alarm limits.</a:t>
                      </a:r>
                      <a:br>
                        <a:rPr lang="en-US" sz="1200" b="0" i="0" u="none" strike="noStrike" kern="1200" baseline="0" dirty="0">
                          <a:solidFill>
                            <a:schemeClr val="dk1"/>
                          </a:solidFill>
                          <a:latin typeface="+mn-lt"/>
                          <a:ea typeface="+mn-ea"/>
                          <a:cs typeface="+mn-cs"/>
                        </a:rPr>
                      </a:br>
                      <a:r>
                        <a:rPr lang="en-US" sz="1200" b="0" i="0" u="none" strike="noStrike" kern="1200" baseline="0" dirty="0">
                          <a:solidFill>
                            <a:schemeClr val="dk1"/>
                          </a:solidFill>
                          <a:latin typeface="+mn-lt"/>
                          <a:ea typeface="+mn-ea"/>
                          <a:cs typeface="+mn-cs"/>
                        </a:rPr>
                        <a:t>Safety outputs are activated for critical alarms while non-safety outputs are used for other alarms/status information.</a:t>
                      </a:r>
                      <a:endParaRPr lang="en-US" sz="1200" dirty="0"/>
                    </a:p>
                  </a:txBody>
                  <a:tcPr anchor="ctr"/>
                </a:tc>
                <a:extLst>
                  <a:ext uri="{0D108BD9-81ED-4DB2-BD59-A6C34878D82A}">
                    <a16:rowId xmlns:a16="http://schemas.microsoft.com/office/drawing/2014/main" val="10002"/>
                  </a:ext>
                </a:extLst>
              </a:tr>
              <a:tr h="407376">
                <a:tc>
                  <a:txBody>
                    <a:bodyPr/>
                    <a:lstStyle/>
                    <a:p>
                      <a:r>
                        <a:rPr lang="en-US" sz="1200" b="1" i="0" u="none" strike="noStrike" kern="1200" baseline="0" dirty="0">
                          <a:solidFill>
                            <a:schemeClr val="dk1"/>
                          </a:solidFill>
                          <a:latin typeface="+mn-lt"/>
                          <a:ea typeface="+mn-ea"/>
                          <a:cs typeface="+mn-cs"/>
                        </a:rPr>
                        <a:t>Frequency range </a:t>
                      </a:r>
                      <a:endParaRPr lang="en-US" sz="1200" dirty="0"/>
                    </a:p>
                  </a:txBody>
                  <a:tcPr anchor="ctr"/>
                </a:tc>
                <a:tc>
                  <a:txBody>
                    <a:bodyPr/>
                    <a:lstStyle/>
                    <a:p>
                      <a:r>
                        <a:rPr lang="pl-PL" sz="1200" b="0" i="0" u="none" strike="noStrike" kern="1200" baseline="0" dirty="0">
                          <a:solidFill>
                            <a:schemeClr val="dk1"/>
                          </a:solidFill>
                          <a:latin typeface="+mn-lt"/>
                          <a:ea typeface="+mn-ea"/>
                          <a:cs typeface="+mn-cs"/>
                        </a:rPr>
                        <a:t>0.025 Hz to 35 kHz </a:t>
                      </a:r>
                      <a:endParaRPr lang="en-US" sz="1200" dirty="0"/>
                    </a:p>
                  </a:txBody>
                  <a:tcPr anchor="ctr"/>
                </a:tc>
                <a:extLst>
                  <a:ext uri="{0D108BD9-81ED-4DB2-BD59-A6C34878D82A}">
                    <a16:rowId xmlns:a16="http://schemas.microsoft.com/office/drawing/2014/main" val="10003"/>
                  </a:ext>
                </a:extLst>
              </a:tr>
              <a:tr h="364603">
                <a:tc>
                  <a:txBody>
                    <a:bodyPr/>
                    <a:lstStyle/>
                    <a:p>
                      <a:r>
                        <a:rPr lang="en-US" sz="1200" b="1" i="0" u="none" strike="noStrike" kern="1200" baseline="0" dirty="0">
                          <a:solidFill>
                            <a:schemeClr val="dk1"/>
                          </a:solidFill>
                          <a:latin typeface="+mn-lt"/>
                          <a:ea typeface="+mn-ea"/>
                          <a:cs typeface="+mn-cs"/>
                        </a:rPr>
                        <a:t>Response time </a:t>
                      </a:r>
                      <a:endParaRPr lang="en-US" sz="1200" dirty="0"/>
                    </a:p>
                  </a:txBody>
                  <a:tcPr anchor="ctr"/>
                </a:tc>
                <a:tc>
                  <a:txBody>
                    <a:bodyPr/>
                    <a:lstStyle/>
                    <a:p>
                      <a:r>
                        <a:rPr lang="en-US" sz="1200" b="0" i="0" u="none" strike="noStrike" kern="1200" baseline="0" dirty="0">
                          <a:solidFill>
                            <a:schemeClr val="dk1"/>
                          </a:solidFill>
                          <a:latin typeface="+mn-lt"/>
                          <a:ea typeface="+mn-ea"/>
                          <a:cs typeface="+mn-cs"/>
                        </a:rPr>
                        <a:t>10 </a:t>
                      </a:r>
                      <a:r>
                        <a:rPr lang="en-US" sz="1200" b="0" i="0" u="none" strike="noStrike" kern="1200" baseline="0" dirty="0" err="1">
                          <a:solidFill>
                            <a:schemeClr val="dk1"/>
                          </a:solidFill>
                          <a:latin typeface="+mn-lt"/>
                          <a:ea typeface="+mn-ea"/>
                          <a:cs typeface="+mn-cs"/>
                        </a:rPr>
                        <a:t>ms</a:t>
                      </a:r>
                      <a:r>
                        <a:rPr lang="en-US" sz="1200" b="0" i="0" u="none" strike="noStrike" kern="1200" baseline="0" dirty="0">
                          <a:solidFill>
                            <a:schemeClr val="dk1"/>
                          </a:solidFill>
                          <a:latin typeface="+mn-lt"/>
                          <a:ea typeface="+mn-ea"/>
                          <a:cs typeface="+mn-cs"/>
                        </a:rPr>
                        <a:t> (typical) </a:t>
                      </a:r>
                      <a:endParaRPr lang="en-US" sz="1200" dirty="0"/>
                    </a:p>
                  </a:txBody>
                  <a:tcPr anchor="ctr"/>
                </a:tc>
                <a:extLst>
                  <a:ext uri="{0D108BD9-81ED-4DB2-BD59-A6C34878D82A}">
                    <a16:rowId xmlns:a16="http://schemas.microsoft.com/office/drawing/2014/main" val="10004"/>
                  </a:ext>
                </a:extLst>
              </a:tr>
              <a:tr h="525541">
                <a:tc>
                  <a:txBody>
                    <a:bodyPr/>
                    <a:lstStyle/>
                    <a:p>
                      <a:r>
                        <a:rPr lang="en-US" sz="1200" b="1" i="0" u="none" strike="noStrike" kern="1200" baseline="0" dirty="0">
                          <a:solidFill>
                            <a:schemeClr val="dk1"/>
                          </a:solidFill>
                          <a:latin typeface="+mn-lt"/>
                          <a:ea typeface="+mn-ea"/>
                          <a:cs typeface="+mn-cs"/>
                        </a:rPr>
                        <a:t>Safety outputs </a:t>
                      </a:r>
                      <a:endParaRPr lang="en-US" sz="1000" dirty="0"/>
                    </a:p>
                  </a:txBody>
                  <a:tcPr anchor="ctr"/>
                </a:tc>
                <a:tc>
                  <a:txBody>
                    <a:bodyPr/>
                    <a:lstStyle/>
                    <a:p>
                      <a:r>
                        <a:rPr lang="en-US" sz="1200" b="0" i="0" u="none" strike="noStrike" kern="1200" baseline="0" dirty="0">
                          <a:solidFill>
                            <a:schemeClr val="dk1"/>
                          </a:solidFill>
                          <a:latin typeface="+mn-lt"/>
                          <a:ea typeface="+mn-ea"/>
                          <a:cs typeface="+mn-cs"/>
                        </a:rPr>
                        <a:t>2 × double-pole single-throw (DPST) safety relays and 1 × analogue 4 to 20mA current loop – certified for SIL safety loops </a:t>
                      </a:r>
                      <a:endParaRPr lang="en-US" sz="1000" dirty="0"/>
                    </a:p>
                  </a:txBody>
                  <a:tcPr anchor="ctr"/>
                </a:tc>
                <a:extLst>
                  <a:ext uri="{0D108BD9-81ED-4DB2-BD59-A6C34878D82A}">
                    <a16:rowId xmlns:a16="http://schemas.microsoft.com/office/drawing/2014/main" val="10005"/>
                  </a:ext>
                </a:extLst>
              </a:tr>
              <a:tr h="503499">
                <a:tc>
                  <a:txBody>
                    <a:bodyPr/>
                    <a:lstStyle/>
                    <a:p>
                      <a:r>
                        <a:rPr lang="en-US" sz="1200" b="1" i="0" u="none" strike="noStrike" kern="1200" baseline="0" dirty="0">
                          <a:solidFill>
                            <a:schemeClr val="dk1"/>
                          </a:solidFill>
                          <a:latin typeface="+mn-lt"/>
                          <a:ea typeface="+mn-ea"/>
                          <a:cs typeface="+mn-cs"/>
                        </a:rPr>
                        <a:t>Non-safety outputs </a:t>
                      </a:r>
                      <a:endParaRPr lang="en-US" sz="1000" dirty="0"/>
                    </a:p>
                  </a:txBody>
                  <a:tcPr anchor="ctr"/>
                </a:tc>
                <a:tc>
                  <a:txBody>
                    <a:bodyPr/>
                    <a:lstStyle/>
                    <a:p>
                      <a:r>
                        <a:rPr lang="en-US" sz="1200" b="0" i="0" u="none" strike="noStrike" kern="1200" baseline="0" dirty="0">
                          <a:solidFill>
                            <a:schemeClr val="dk1"/>
                          </a:solidFill>
                          <a:latin typeface="+mn-lt"/>
                          <a:ea typeface="+mn-ea"/>
                          <a:cs typeface="+mn-cs"/>
                        </a:rPr>
                        <a:t>2 × single-pole single-throw (SPST) relays, 1 × frequency (speed) output, 1 × binary (status) output and 1 × Modbus RTU serial interface (read only) </a:t>
                      </a:r>
                      <a:endParaRPr lang="en-US" sz="1000" dirty="0"/>
                    </a:p>
                  </a:txBody>
                  <a:tcPr anchor="ctr"/>
                </a:tc>
                <a:extLst>
                  <a:ext uri="{0D108BD9-81ED-4DB2-BD59-A6C34878D82A}">
                    <a16:rowId xmlns:a16="http://schemas.microsoft.com/office/drawing/2014/main" val="10006"/>
                  </a:ext>
                </a:extLst>
              </a:tr>
              <a:tr h="509286">
                <a:tc>
                  <a:txBody>
                    <a:bodyPr/>
                    <a:lstStyle/>
                    <a:p>
                      <a:r>
                        <a:rPr lang="en-US" sz="1200" b="1" i="0" u="none" strike="noStrike" kern="1200" baseline="0" dirty="0">
                          <a:solidFill>
                            <a:schemeClr val="dk1"/>
                          </a:solidFill>
                          <a:latin typeface="+mn-lt"/>
                          <a:ea typeface="+mn-ea"/>
                          <a:cs typeface="+mn-cs"/>
                        </a:rPr>
                        <a:t>Diagnostics technology </a:t>
                      </a:r>
                      <a:endParaRPr lang="en-US" sz="1000" dirty="0"/>
                    </a:p>
                  </a:txBody>
                  <a:tcPr anchor="ctr"/>
                </a:tc>
                <a:tc>
                  <a:txBody>
                    <a:bodyPr/>
                    <a:lstStyle/>
                    <a:p>
                      <a:r>
                        <a:rPr lang="en-US" sz="1200" b="0" i="0" u="none" strike="noStrike" kern="1200" baseline="0" dirty="0">
                          <a:solidFill>
                            <a:schemeClr val="dk1"/>
                          </a:solidFill>
                          <a:latin typeface="+mn-lt"/>
                          <a:ea typeface="+mn-ea"/>
                          <a:cs typeface="+mn-cs"/>
                        </a:rPr>
                        <a:t>Advanced self-monitoring and diagnostics (that is, built-in self-test (BIST)) monitors and reports the health/status of the complete system </a:t>
                      </a:r>
                      <a:endParaRPr lang="en-US" sz="1000" dirty="0"/>
                    </a:p>
                  </a:txBody>
                  <a:tcPr anchor="ctr"/>
                </a:tc>
                <a:extLst>
                  <a:ext uri="{0D108BD9-81ED-4DB2-BD59-A6C34878D82A}">
                    <a16:rowId xmlns:a16="http://schemas.microsoft.com/office/drawing/2014/main" val="10007"/>
                  </a:ext>
                </a:extLst>
              </a:tr>
              <a:tr h="329879">
                <a:tc>
                  <a:txBody>
                    <a:bodyPr/>
                    <a:lstStyle/>
                    <a:p>
                      <a:r>
                        <a:rPr lang="en-US" sz="1200" b="1" i="0" u="none" strike="noStrike" kern="1200" baseline="0" dirty="0">
                          <a:solidFill>
                            <a:schemeClr val="dk1"/>
                          </a:solidFill>
                          <a:latin typeface="+mn-lt"/>
                          <a:ea typeface="+mn-ea"/>
                          <a:cs typeface="+mn-cs"/>
                        </a:rPr>
                        <a:t>Proof test interval (PTI)</a:t>
                      </a:r>
                      <a:endParaRPr lang="en-US" sz="700" dirty="0"/>
                    </a:p>
                  </a:txBody>
                  <a:tcPr anchor="ctr"/>
                </a:tc>
                <a:tc>
                  <a:txBody>
                    <a:bodyPr/>
                    <a:lstStyle/>
                    <a:p>
                      <a:r>
                        <a:rPr lang="en-US" sz="1200" b="0" i="0" u="none" strike="noStrike" kern="1200" baseline="0" dirty="0">
                          <a:solidFill>
                            <a:schemeClr val="dk1"/>
                          </a:solidFill>
                          <a:latin typeface="+mn-lt"/>
                          <a:ea typeface="+mn-ea"/>
                          <a:cs typeface="+mn-cs"/>
                        </a:rPr>
                        <a:t>10 years (typical) </a:t>
                      </a:r>
                      <a:endParaRPr lang="en-US" sz="700" dirty="0"/>
                    </a:p>
                  </a:txBody>
                  <a:tcPr anchor="ctr"/>
                </a:tc>
                <a:extLst>
                  <a:ext uri="{0D108BD9-81ED-4DB2-BD59-A6C34878D82A}">
                    <a16:rowId xmlns:a16="http://schemas.microsoft.com/office/drawing/2014/main" val="10008"/>
                  </a:ext>
                </a:extLst>
              </a:tr>
            </a:tbl>
          </a:graphicData>
        </a:graphic>
      </p:graphicFrame>
      <p:sp>
        <p:nvSpPr>
          <p:cNvPr id="9" name="Title 1"/>
          <p:cNvSpPr>
            <a:spLocks noGrp="1"/>
          </p:cNvSpPr>
          <p:nvPr>
            <p:ph type="title"/>
          </p:nvPr>
        </p:nvSpPr>
        <p:spPr>
          <a:xfrm>
            <a:off x="404998" y="454492"/>
            <a:ext cx="8368623" cy="680400"/>
          </a:xfrm>
        </p:spPr>
        <p:txBody>
          <a:bodyPr/>
          <a:lstStyle/>
          <a:p>
            <a:r>
              <a:rPr lang="fr-CH" dirty="0"/>
              <a:t>SpeedSys300 ODS301</a:t>
            </a:r>
          </a:p>
        </p:txBody>
      </p:sp>
      <p:sp>
        <p:nvSpPr>
          <p:cNvPr id="10" name="Text Placeholder 3"/>
          <p:cNvSpPr>
            <a:spLocks noGrp="1"/>
          </p:cNvSpPr>
          <p:nvPr>
            <p:ph type="body" sz="half" idx="2"/>
          </p:nvPr>
        </p:nvSpPr>
        <p:spPr>
          <a:xfrm>
            <a:off x="404999" y="846892"/>
            <a:ext cx="8368622" cy="288000"/>
          </a:xfrm>
        </p:spPr>
        <p:txBody>
          <a:bodyPr/>
          <a:lstStyle/>
          <a:p>
            <a:r>
              <a:rPr lang="fr-CH" dirty="0" err="1"/>
              <a:t>Specfications</a:t>
            </a:r>
            <a:endParaRPr lang="fr-CH" dirty="0"/>
          </a:p>
        </p:txBody>
      </p:sp>
      <p:sp>
        <p:nvSpPr>
          <p:cNvPr id="2" name="Footer Placeholder 1">
            <a:extLst>
              <a:ext uri="{FF2B5EF4-FFF2-40B4-BE49-F238E27FC236}">
                <a16:creationId xmlns:a16="http://schemas.microsoft.com/office/drawing/2014/main" id="{FB340F27-1E8F-4B4C-B431-13EEEFC2119E}"/>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3889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 3 solutions – relays </a:t>
            </a:r>
          </a:p>
        </p:txBody>
      </p:sp>
      <p:sp>
        <p:nvSpPr>
          <p:cNvPr id="4" name="Text Placeholder 3"/>
          <p:cNvSpPr>
            <a:spLocks noGrp="1"/>
          </p:cNvSpPr>
          <p:nvPr>
            <p:ph type="body" sz="half" idx="2"/>
          </p:nvPr>
        </p:nvSpPr>
        <p:spPr/>
        <p:txBody>
          <a:bodyPr/>
          <a:lstStyle/>
          <a:p>
            <a:r>
              <a:rPr lang="en-US" dirty="0"/>
              <a:t>SpeedSys300 ODS301</a:t>
            </a:r>
          </a:p>
        </p:txBody>
      </p:sp>
      <p:sp>
        <p:nvSpPr>
          <p:cNvPr id="5" name="Date Placeholder 4"/>
          <p:cNvSpPr>
            <a:spLocks noGrp="1"/>
          </p:cNvSpPr>
          <p:nvPr>
            <p:ph type="dt" sz="half" idx="10"/>
          </p:nvPr>
        </p:nvSpPr>
        <p:spPr/>
        <p:txBody>
          <a:bodyPr/>
          <a:lstStyle/>
          <a:p>
            <a:fld id="{1A4C1F50-D43D-453F-AC04-E0C69B17DB65}"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32</a:t>
            </a:fld>
            <a:endParaRPr lang="en-GB"/>
          </a:p>
        </p:txBody>
      </p:sp>
      <p:grpSp>
        <p:nvGrpSpPr>
          <p:cNvPr id="17" name="Group 16"/>
          <p:cNvGrpSpPr/>
          <p:nvPr/>
        </p:nvGrpSpPr>
        <p:grpSpPr>
          <a:xfrm>
            <a:off x="1080000" y="1371600"/>
            <a:ext cx="9322374" cy="2518723"/>
            <a:chOff x="70482" y="1689903"/>
            <a:chExt cx="9322374" cy="2518723"/>
          </a:xfrm>
        </p:grpSpPr>
        <p:grpSp>
          <p:nvGrpSpPr>
            <p:cNvPr id="14" name="Group 13"/>
            <p:cNvGrpSpPr/>
            <p:nvPr/>
          </p:nvGrpSpPr>
          <p:grpSpPr>
            <a:xfrm>
              <a:off x="2996642" y="1689903"/>
              <a:ext cx="5047763" cy="2518723"/>
              <a:chOff x="2695700" y="2384384"/>
              <a:chExt cx="5047763" cy="2518723"/>
            </a:xfrm>
          </p:grpSpPr>
          <p:pic>
            <p:nvPicPr>
              <p:cNvPr id="1026" name="Picture 2" descr="https://www.istec.com/wp-content/uploads/2019/07/SSY300-2oo3.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54371" y="2384384"/>
                <a:ext cx="3889092" cy="2518723"/>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6">
                <a:extLst>
                  <a:ext uri="{FF2B5EF4-FFF2-40B4-BE49-F238E27FC236}">
                    <a16:creationId xmlns:a16="http://schemas.microsoft.com/office/drawing/2014/main" id="{D03C3C19-9420-4F38-BC29-E3CACC51F723}"/>
                  </a:ext>
                </a:extLst>
              </p:cNvPr>
              <p:cNvSpPr/>
              <p:nvPr/>
            </p:nvSpPr>
            <p:spPr>
              <a:xfrm rot="20837522">
                <a:off x="3540089" y="3110734"/>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11" name="object 6">
                <a:extLst>
                  <a:ext uri="{FF2B5EF4-FFF2-40B4-BE49-F238E27FC236}">
                    <a16:creationId xmlns:a16="http://schemas.microsoft.com/office/drawing/2014/main" id="{D03C3C19-9420-4F38-BC29-E3CACC51F723}"/>
                  </a:ext>
                </a:extLst>
              </p:cNvPr>
              <p:cNvSpPr/>
              <p:nvPr/>
            </p:nvSpPr>
            <p:spPr>
              <a:xfrm>
                <a:off x="3540089" y="3361518"/>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12" name="object 6">
                <a:extLst>
                  <a:ext uri="{FF2B5EF4-FFF2-40B4-BE49-F238E27FC236}">
                    <a16:creationId xmlns:a16="http://schemas.microsoft.com/office/drawing/2014/main" id="{D03C3C19-9420-4F38-BC29-E3CACC51F723}"/>
                  </a:ext>
                </a:extLst>
              </p:cNvPr>
              <p:cNvSpPr/>
              <p:nvPr/>
            </p:nvSpPr>
            <p:spPr>
              <a:xfrm rot="590452">
                <a:off x="3540089" y="3612302"/>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5700" y="3124808"/>
                <a:ext cx="609524" cy="609524"/>
              </a:xfrm>
              <a:prstGeom prst="rect">
                <a:avLst/>
              </a:prstGeom>
            </p:spPr>
          </p:pic>
        </p:grpSp>
        <p:sp>
          <p:nvSpPr>
            <p:cNvPr id="16" name="Rectangle 15"/>
            <p:cNvSpPr/>
            <p:nvPr/>
          </p:nvSpPr>
          <p:spPr>
            <a:xfrm>
              <a:off x="8044405" y="2604873"/>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18" name="Rectangle 17"/>
            <p:cNvSpPr/>
            <p:nvPr/>
          </p:nvSpPr>
          <p:spPr>
            <a:xfrm>
              <a:off x="4704460" y="1969111"/>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19" name="Rectangle 18"/>
            <p:cNvSpPr/>
            <p:nvPr/>
          </p:nvSpPr>
          <p:spPr>
            <a:xfrm>
              <a:off x="4704460" y="2643999"/>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20" name="Rectangle 19"/>
            <p:cNvSpPr/>
            <p:nvPr/>
          </p:nvSpPr>
          <p:spPr>
            <a:xfrm>
              <a:off x="4704460" y="3332554"/>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pic>
          <p:nvPicPr>
            <p:cNvPr id="22" name="Picture 2" descr="https://www.istec.com/wp-content/uploads/2019/07/SSY300-2oo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04"/>
            <a:stretch/>
          </p:blipFill>
          <p:spPr bwMode="auto">
            <a:xfrm>
              <a:off x="70482" y="2246515"/>
              <a:ext cx="2361235" cy="108603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www.istec.com/wp-content/uploads/2019/07/SSY300-2oo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49083" y="3784922"/>
            <a:ext cx="4120587" cy="22281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www.istec.com/wp-content/uploads/2019/07/SSY300-2oo2.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21161" y="4190540"/>
            <a:ext cx="2478911" cy="1157028"/>
          </a:xfrm>
          <a:prstGeom prst="rect">
            <a:avLst/>
          </a:prstGeom>
          <a:noFill/>
          <a:extLst>
            <a:ext uri="{909E8E84-426E-40DD-AFC4-6F175D3DCCD1}">
              <a14:hiddenFill xmlns:a14="http://schemas.microsoft.com/office/drawing/2010/main">
                <a:solidFill>
                  <a:srgbClr val="FFFFFF"/>
                </a:solidFill>
              </a14:hiddenFill>
            </a:ext>
          </a:extLst>
        </p:spPr>
      </p:pic>
      <p:sp>
        <p:nvSpPr>
          <p:cNvPr id="31" name="object 6">
            <a:extLst>
              <a:ext uri="{FF2B5EF4-FFF2-40B4-BE49-F238E27FC236}">
                <a16:creationId xmlns:a16="http://schemas.microsoft.com/office/drawing/2014/main" id="{D03C3C19-9420-4F38-BC29-E3CACC51F723}"/>
              </a:ext>
            </a:extLst>
          </p:cNvPr>
          <p:cNvSpPr/>
          <p:nvPr/>
        </p:nvSpPr>
        <p:spPr>
          <a:xfrm rot="20837522">
            <a:off x="4787186" y="4564915"/>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32" name="object 6">
            <a:extLst>
              <a:ext uri="{FF2B5EF4-FFF2-40B4-BE49-F238E27FC236}">
                <a16:creationId xmlns:a16="http://schemas.microsoft.com/office/drawing/2014/main" id="{D03C3C19-9420-4F38-BC29-E3CACC51F723}"/>
              </a:ext>
            </a:extLst>
          </p:cNvPr>
          <p:cNvSpPr/>
          <p:nvPr/>
        </p:nvSpPr>
        <p:spPr>
          <a:xfrm rot="590452">
            <a:off x="4781227" y="5029854"/>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6210" y="4532013"/>
            <a:ext cx="609524" cy="609524"/>
          </a:xfrm>
          <a:prstGeom prst="rect">
            <a:avLst/>
          </a:prstGeom>
        </p:spPr>
      </p:pic>
      <p:sp>
        <p:nvSpPr>
          <p:cNvPr id="34" name="Rectangle 33"/>
          <p:cNvSpPr/>
          <p:nvPr/>
        </p:nvSpPr>
        <p:spPr>
          <a:xfrm>
            <a:off x="8986404" y="4696050"/>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35" name="Rectangle 34"/>
          <p:cNvSpPr/>
          <p:nvPr/>
        </p:nvSpPr>
        <p:spPr>
          <a:xfrm>
            <a:off x="5646459" y="4060288"/>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36" name="Rectangle 35"/>
          <p:cNvSpPr/>
          <p:nvPr/>
        </p:nvSpPr>
        <p:spPr>
          <a:xfrm>
            <a:off x="5667159" y="5472902"/>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3" name="Footer Placeholder 2">
            <a:extLst>
              <a:ext uri="{FF2B5EF4-FFF2-40B4-BE49-F238E27FC236}">
                <a16:creationId xmlns:a16="http://schemas.microsoft.com/office/drawing/2014/main" id="{659F3FE3-C27B-417C-BE8E-C90AE7494D86}"/>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30721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 2 solutions – relays and analog output</a:t>
            </a:r>
          </a:p>
        </p:txBody>
      </p:sp>
      <p:sp>
        <p:nvSpPr>
          <p:cNvPr id="4" name="Text Placeholder 3"/>
          <p:cNvSpPr>
            <a:spLocks noGrp="1"/>
          </p:cNvSpPr>
          <p:nvPr>
            <p:ph type="body" sz="half" idx="2"/>
          </p:nvPr>
        </p:nvSpPr>
        <p:spPr/>
        <p:txBody>
          <a:bodyPr/>
          <a:lstStyle/>
          <a:p>
            <a:r>
              <a:rPr lang="en-US" dirty="0"/>
              <a:t>SpeedSys300 ODS301</a:t>
            </a:r>
          </a:p>
        </p:txBody>
      </p:sp>
      <p:sp>
        <p:nvSpPr>
          <p:cNvPr id="5" name="Date Placeholder 4"/>
          <p:cNvSpPr>
            <a:spLocks noGrp="1"/>
          </p:cNvSpPr>
          <p:nvPr>
            <p:ph type="dt" sz="half" idx="10"/>
          </p:nvPr>
        </p:nvSpPr>
        <p:spPr/>
        <p:txBody>
          <a:bodyPr/>
          <a:lstStyle/>
          <a:p>
            <a:fld id="{DEF80287-A981-44DC-9B50-D45557BB9872}"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33</a:t>
            </a:fld>
            <a:endParaRPr lang="en-GB"/>
          </a:p>
        </p:txBody>
      </p:sp>
      <p:grpSp>
        <p:nvGrpSpPr>
          <p:cNvPr id="12" name="Group 11"/>
          <p:cNvGrpSpPr/>
          <p:nvPr/>
        </p:nvGrpSpPr>
        <p:grpSpPr>
          <a:xfrm>
            <a:off x="622381" y="978767"/>
            <a:ext cx="10003179" cy="2725838"/>
            <a:chOff x="622381" y="978767"/>
            <a:chExt cx="10003179" cy="2725838"/>
          </a:xfrm>
        </p:grpSpPr>
        <p:pic>
          <p:nvPicPr>
            <p:cNvPr id="2050" name="Picture 2" descr="https://www.istec.com/wp-content/uploads/2019/07/SSY300-1oo2.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52349" y="978767"/>
              <a:ext cx="4224760" cy="2725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istec.com/wp-content/uploads/2019/07/SSY300-1oo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2381" y="1521505"/>
              <a:ext cx="2200584" cy="1030547"/>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6">
              <a:extLst>
                <a:ext uri="{FF2B5EF4-FFF2-40B4-BE49-F238E27FC236}">
                  <a16:creationId xmlns:a16="http://schemas.microsoft.com/office/drawing/2014/main" id="{D03C3C19-9420-4F38-BC29-E3CACC51F723}"/>
                </a:ext>
              </a:extLst>
            </p:cNvPr>
            <p:cNvSpPr/>
            <p:nvPr/>
          </p:nvSpPr>
          <p:spPr>
            <a:xfrm rot="20837522">
              <a:off x="4769824" y="1835156"/>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15" name="object 6">
              <a:extLst>
                <a:ext uri="{FF2B5EF4-FFF2-40B4-BE49-F238E27FC236}">
                  <a16:creationId xmlns:a16="http://schemas.microsoft.com/office/drawing/2014/main" id="{D03C3C19-9420-4F38-BC29-E3CACC51F723}"/>
                </a:ext>
              </a:extLst>
            </p:cNvPr>
            <p:cNvSpPr/>
            <p:nvPr/>
          </p:nvSpPr>
          <p:spPr>
            <a:xfrm rot="590452">
              <a:off x="4763865" y="2300095"/>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8848" y="1802254"/>
              <a:ext cx="609524" cy="609524"/>
            </a:xfrm>
            <a:prstGeom prst="rect">
              <a:avLst/>
            </a:prstGeom>
          </p:spPr>
        </p:pic>
        <p:sp>
          <p:nvSpPr>
            <p:cNvPr id="17" name="Rectangle 16"/>
            <p:cNvSpPr/>
            <p:nvPr/>
          </p:nvSpPr>
          <p:spPr>
            <a:xfrm>
              <a:off x="9277109" y="2004162"/>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18" name="Rectangle 17"/>
            <p:cNvSpPr/>
            <p:nvPr/>
          </p:nvSpPr>
          <p:spPr>
            <a:xfrm>
              <a:off x="5698541" y="1307381"/>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19" name="Rectangle 18"/>
            <p:cNvSpPr/>
            <p:nvPr/>
          </p:nvSpPr>
          <p:spPr>
            <a:xfrm>
              <a:off x="5690306" y="2748930"/>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grpSp>
      <p:grpSp>
        <p:nvGrpSpPr>
          <p:cNvPr id="10" name="Group 9"/>
          <p:cNvGrpSpPr/>
          <p:nvPr/>
        </p:nvGrpSpPr>
        <p:grpSpPr>
          <a:xfrm>
            <a:off x="622381" y="3268491"/>
            <a:ext cx="10003179" cy="1049099"/>
            <a:chOff x="622381" y="3268491"/>
            <a:chExt cx="10003179" cy="1049099"/>
          </a:xfrm>
        </p:grpSpPr>
        <p:pic>
          <p:nvPicPr>
            <p:cNvPr id="2052" name="Picture 4" descr="https://www.istec.com/wp-content/uploads/2019/07/SSY300-1oo1.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95227" y="3510362"/>
              <a:ext cx="4503249" cy="765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www.istec.com/wp-content/uploads/2019/07/SSY300-1oo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2381" y="3268491"/>
              <a:ext cx="2200586" cy="1049099"/>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6">
              <a:extLst>
                <a:ext uri="{FF2B5EF4-FFF2-40B4-BE49-F238E27FC236}">
                  <a16:creationId xmlns:a16="http://schemas.microsoft.com/office/drawing/2014/main" id="{D03C3C19-9420-4F38-BC29-E3CACC51F723}"/>
                </a:ext>
              </a:extLst>
            </p:cNvPr>
            <p:cNvSpPr/>
            <p:nvPr/>
          </p:nvSpPr>
          <p:spPr>
            <a:xfrm>
              <a:off x="4788362" y="3854238"/>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2417" y="3618779"/>
              <a:ext cx="609524" cy="609524"/>
            </a:xfrm>
            <a:prstGeom prst="rect">
              <a:avLst/>
            </a:prstGeom>
          </p:spPr>
        </p:pic>
        <p:sp>
          <p:nvSpPr>
            <p:cNvPr id="23" name="Rectangle 22"/>
            <p:cNvSpPr/>
            <p:nvPr/>
          </p:nvSpPr>
          <p:spPr>
            <a:xfrm>
              <a:off x="9277109" y="3763005"/>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24" name="Rectangle 23"/>
            <p:cNvSpPr/>
            <p:nvPr/>
          </p:nvSpPr>
          <p:spPr>
            <a:xfrm>
              <a:off x="5694430" y="3840459"/>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grpSp>
      <p:grpSp>
        <p:nvGrpSpPr>
          <p:cNvPr id="8" name="Group 7"/>
          <p:cNvGrpSpPr/>
          <p:nvPr/>
        </p:nvGrpSpPr>
        <p:grpSpPr>
          <a:xfrm>
            <a:off x="622381" y="4896640"/>
            <a:ext cx="9977364" cy="1060662"/>
            <a:chOff x="648196" y="4784242"/>
            <a:chExt cx="9977364" cy="1060662"/>
          </a:xfrm>
        </p:grpSpPr>
        <p:pic>
          <p:nvPicPr>
            <p:cNvPr id="2054" name="Picture 6" descr="https://www.istec.com/wp-content/uploads/2019/07/SSY300-1oo1-analog.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8196" y="4784242"/>
              <a:ext cx="2234722" cy="10606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www.istec.com/wp-content/uploads/2019/07/SSY300-1oo1-analog.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998977" y="4886282"/>
              <a:ext cx="4952357" cy="771128"/>
            </a:xfrm>
            <a:prstGeom prst="rect">
              <a:avLst/>
            </a:prstGeom>
            <a:noFill/>
            <a:extLst>
              <a:ext uri="{909E8E84-426E-40DD-AFC4-6F175D3DCCD1}">
                <a14:hiddenFill xmlns:a14="http://schemas.microsoft.com/office/drawing/2010/main">
                  <a:solidFill>
                    <a:srgbClr val="FFFFFF"/>
                  </a:solidFill>
                </a14:hiddenFill>
              </a:ext>
            </a:extLst>
          </p:spPr>
        </p:pic>
        <p:sp>
          <p:nvSpPr>
            <p:cNvPr id="25" name="object 6">
              <a:extLst>
                <a:ext uri="{FF2B5EF4-FFF2-40B4-BE49-F238E27FC236}">
                  <a16:creationId xmlns:a16="http://schemas.microsoft.com/office/drawing/2014/main" id="{D03C3C19-9420-4F38-BC29-E3CACC51F723}"/>
                </a:ext>
              </a:extLst>
            </p:cNvPr>
            <p:cNvSpPr/>
            <p:nvPr/>
          </p:nvSpPr>
          <p:spPr>
            <a:xfrm>
              <a:off x="4754546" y="5258665"/>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26" name="Picture 2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28046" y="4993973"/>
              <a:ext cx="609524" cy="609524"/>
            </a:xfrm>
            <a:prstGeom prst="rect">
              <a:avLst/>
            </a:prstGeom>
          </p:spPr>
        </p:pic>
        <p:sp>
          <p:nvSpPr>
            <p:cNvPr id="27" name="Rectangle 26"/>
            <p:cNvSpPr/>
            <p:nvPr/>
          </p:nvSpPr>
          <p:spPr>
            <a:xfrm>
              <a:off x="9277109" y="5134339"/>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28" name="Rectangle 27"/>
            <p:cNvSpPr/>
            <p:nvPr/>
          </p:nvSpPr>
          <p:spPr>
            <a:xfrm>
              <a:off x="5650059" y="5215653"/>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grpSp>
      <p:sp>
        <p:nvSpPr>
          <p:cNvPr id="3" name="Footer Placeholder 2">
            <a:extLst>
              <a:ext uri="{FF2B5EF4-FFF2-40B4-BE49-F238E27FC236}">
                <a16:creationId xmlns:a16="http://schemas.microsoft.com/office/drawing/2014/main" id="{6F283D71-AF75-40C7-8CA8-C070BC1AC33D}"/>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79388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4EA201-2B49-459B-A4C7-4BC897F2E56E}" type="datetime1">
              <a:rPr lang="en-US" smtClean="0"/>
              <a:t>3/18/2022</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34</a:t>
            </a:fld>
            <a:endParaRPr lang="en-GB"/>
          </a:p>
        </p:txBody>
      </p:sp>
      <p:sp>
        <p:nvSpPr>
          <p:cNvPr id="8" name="Title 1"/>
          <p:cNvSpPr>
            <a:spLocks noGrp="1"/>
          </p:cNvSpPr>
          <p:nvPr>
            <p:ph type="title"/>
          </p:nvPr>
        </p:nvSpPr>
        <p:spPr>
          <a:xfrm>
            <a:off x="540000" y="372816"/>
            <a:ext cx="8368623" cy="680400"/>
          </a:xfrm>
        </p:spPr>
        <p:txBody>
          <a:bodyPr/>
          <a:lstStyle/>
          <a:p>
            <a:r>
              <a:rPr lang="fr-CH" dirty="0"/>
              <a:t>SpeedSys300 ODS301</a:t>
            </a:r>
            <a:endParaRPr lang="en-IN" dirty="0"/>
          </a:p>
        </p:txBody>
      </p:sp>
      <p:sp>
        <p:nvSpPr>
          <p:cNvPr id="9" name="Content Placeholder 2"/>
          <p:cNvSpPr>
            <a:spLocks noGrp="1"/>
          </p:cNvSpPr>
          <p:nvPr>
            <p:ph idx="1"/>
          </p:nvPr>
        </p:nvSpPr>
        <p:spPr>
          <a:xfrm>
            <a:off x="539998" y="3231206"/>
            <a:ext cx="3495273" cy="2820636"/>
          </a:xfrm>
        </p:spPr>
        <p:txBody>
          <a:bodyPr>
            <a:noAutofit/>
          </a:bodyPr>
          <a:lstStyle/>
          <a:p>
            <a:pPr marL="179387" lvl="1" indent="0">
              <a:lnSpc>
                <a:spcPct val="114000"/>
              </a:lnSpc>
              <a:buNone/>
            </a:pPr>
            <a:r>
              <a:rPr lang="en-US" sz="1200" dirty="0">
                <a:solidFill>
                  <a:srgbClr val="333F48"/>
                </a:solidFill>
              </a:rPr>
              <a:t>Interface: 2-wire current signal (analogue)</a:t>
            </a:r>
            <a:endParaRPr lang="fr-CH" sz="1200" dirty="0">
              <a:solidFill>
                <a:srgbClr val="333F48"/>
              </a:solidFill>
            </a:endParaRPr>
          </a:p>
          <a:p>
            <a:pPr lvl="1">
              <a:lnSpc>
                <a:spcPct val="114000"/>
              </a:lnSpc>
              <a:buFont typeface="Wingdings" panose="05000000000000000000" pitchFamily="2" charset="2"/>
              <a:buChar char="Ø"/>
            </a:pPr>
            <a:r>
              <a:rPr lang="fr-CH" sz="1200" dirty="0">
                <a:solidFill>
                  <a:srgbClr val="333F48"/>
                </a:solidFill>
              </a:rPr>
              <a:t>TQ9xx, EA90x and IQS900 </a:t>
            </a:r>
            <a:r>
              <a:rPr lang="fr-CH" sz="1200" dirty="0" err="1">
                <a:solidFill>
                  <a:srgbClr val="333F48"/>
                </a:solidFill>
              </a:rPr>
              <a:t>proximity</a:t>
            </a:r>
            <a:r>
              <a:rPr lang="fr-CH" sz="1200" dirty="0">
                <a:solidFill>
                  <a:srgbClr val="333F48"/>
                </a:solidFill>
              </a:rPr>
              <a:t> </a:t>
            </a:r>
            <a:r>
              <a:rPr lang="fr-CH" sz="1200" dirty="0" err="1">
                <a:solidFill>
                  <a:srgbClr val="333F48"/>
                </a:solidFill>
              </a:rPr>
              <a:t>measurement</a:t>
            </a:r>
            <a:r>
              <a:rPr lang="fr-CH" sz="1200" dirty="0">
                <a:solidFill>
                  <a:srgbClr val="333F48"/>
                </a:solidFill>
              </a:rPr>
              <a:t> </a:t>
            </a:r>
            <a:r>
              <a:rPr lang="fr-CH" sz="1200" dirty="0" err="1">
                <a:solidFill>
                  <a:srgbClr val="333F48"/>
                </a:solidFill>
              </a:rPr>
              <a:t>chains</a:t>
            </a:r>
            <a:r>
              <a:rPr lang="fr-CH" sz="1200" dirty="0">
                <a:solidFill>
                  <a:srgbClr val="333F48"/>
                </a:solidFill>
              </a:rPr>
              <a:t> – </a:t>
            </a:r>
            <a:r>
              <a:rPr lang="fr-CH" sz="1200" dirty="0" err="1">
                <a:solidFill>
                  <a:srgbClr val="333F48"/>
                </a:solidFill>
              </a:rPr>
              <a:t>with</a:t>
            </a:r>
            <a:r>
              <a:rPr lang="fr-CH" sz="1200" dirty="0">
                <a:solidFill>
                  <a:srgbClr val="333F48"/>
                </a:solidFill>
              </a:rPr>
              <a:t> </a:t>
            </a:r>
            <a:r>
              <a:rPr lang="fr-CH" sz="1200" dirty="0" err="1">
                <a:solidFill>
                  <a:srgbClr val="333F48"/>
                </a:solidFill>
              </a:rPr>
              <a:t>optional</a:t>
            </a:r>
            <a:r>
              <a:rPr lang="fr-CH" sz="1200" dirty="0">
                <a:solidFill>
                  <a:srgbClr val="333F48"/>
                </a:solidFill>
              </a:rPr>
              <a:t> diagnostics for SIL </a:t>
            </a:r>
            <a:r>
              <a:rPr lang="fr-CH" sz="1200" dirty="0" err="1">
                <a:solidFill>
                  <a:srgbClr val="333F48"/>
                </a:solidFill>
              </a:rPr>
              <a:t>safety</a:t>
            </a:r>
            <a:r>
              <a:rPr lang="fr-CH" sz="1200" dirty="0">
                <a:solidFill>
                  <a:srgbClr val="333F48"/>
                </a:solidFill>
              </a:rPr>
              <a:t> </a:t>
            </a:r>
            <a:r>
              <a:rPr lang="fr-CH" sz="1200" dirty="0" err="1">
                <a:solidFill>
                  <a:srgbClr val="333F48"/>
                </a:solidFill>
              </a:rPr>
              <a:t>related</a:t>
            </a:r>
            <a:r>
              <a:rPr lang="fr-CH" sz="1200" dirty="0">
                <a:solidFill>
                  <a:srgbClr val="333F48"/>
                </a:solidFill>
              </a:rPr>
              <a:t> applications  </a:t>
            </a:r>
            <a:r>
              <a:rPr lang="fr-CH" sz="1200" dirty="0">
                <a:solidFill>
                  <a:srgbClr val="333F48"/>
                </a:solidFill>
                <a:sym typeface="Wingdings" panose="05000000000000000000" pitchFamily="2" charset="2"/>
                <a:hlinkClick r:id="rId2"/>
              </a:rPr>
              <a:t></a:t>
            </a:r>
            <a:r>
              <a:rPr lang="fr-CH" sz="1200" dirty="0">
                <a:solidFill>
                  <a:srgbClr val="333F48"/>
                </a:solidFill>
                <a:sym typeface="Wingdings" panose="05000000000000000000" pitchFamily="2" charset="2"/>
                <a:hlinkClick r:id="rId3"/>
              </a:rPr>
              <a:t>more info </a:t>
            </a:r>
            <a:r>
              <a:rPr lang="fr-CH" sz="1200" dirty="0" err="1">
                <a:solidFill>
                  <a:srgbClr val="333F48"/>
                </a:solidFill>
                <a:sym typeface="Wingdings" panose="05000000000000000000" pitchFamily="2" charset="2"/>
                <a:hlinkClick r:id="rId3"/>
              </a:rPr>
              <a:t>here</a:t>
            </a:r>
            <a:endParaRPr lang="fr-CH" sz="1200" dirty="0">
              <a:solidFill>
                <a:srgbClr val="333F48"/>
              </a:solidFill>
            </a:endParaRPr>
          </a:p>
          <a:p>
            <a:pPr lvl="1">
              <a:lnSpc>
                <a:spcPct val="114000"/>
              </a:lnSpc>
              <a:buFont typeface="Wingdings" panose="05000000000000000000" pitchFamily="2" charset="2"/>
              <a:buChar char="Ø"/>
            </a:pPr>
            <a:r>
              <a:rPr lang="fr-CH" sz="1200" dirty="0">
                <a:solidFill>
                  <a:srgbClr val="333F48"/>
                </a:solidFill>
              </a:rPr>
              <a:t>Wide speed range</a:t>
            </a:r>
          </a:p>
          <a:p>
            <a:pPr lvl="1">
              <a:lnSpc>
                <a:spcPct val="114000"/>
              </a:lnSpc>
              <a:buFont typeface="Wingdings" panose="05000000000000000000" pitchFamily="2" charset="2"/>
              <a:buChar char="Ø"/>
            </a:pPr>
            <a:r>
              <a:rPr lang="fr-CH" sz="1200" dirty="0" err="1">
                <a:solidFill>
                  <a:srgbClr val="333F48"/>
                </a:solidFill>
              </a:rPr>
              <a:t>Operation</a:t>
            </a:r>
            <a:r>
              <a:rPr lang="fr-CH" sz="1200" dirty="0">
                <a:solidFill>
                  <a:srgbClr val="333F48"/>
                </a:solidFill>
              </a:rPr>
              <a:t> up to 180°C</a:t>
            </a:r>
          </a:p>
          <a:p>
            <a:pPr lvl="1">
              <a:lnSpc>
                <a:spcPct val="114000"/>
              </a:lnSpc>
              <a:buFont typeface="Wingdings" panose="05000000000000000000" pitchFamily="2" charset="2"/>
              <a:buChar char="Ø"/>
            </a:pPr>
            <a:r>
              <a:rPr lang="fr-CH" sz="1200" dirty="0">
                <a:solidFill>
                  <a:srgbClr val="333F48"/>
                </a:solidFill>
              </a:rPr>
              <a:t>Long distance signal transmission (up to 1 km – </a:t>
            </a:r>
            <a:r>
              <a:rPr lang="fr-CH" sz="1200" dirty="0" err="1">
                <a:solidFill>
                  <a:srgbClr val="333F48"/>
                </a:solidFill>
              </a:rPr>
              <a:t>further</a:t>
            </a:r>
            <a:r>
              <a:rPr lang="fr-CH" sz="1200" dirty="0">
                <a:solidFill>
                  <a:srgbClr val="333F48"/>
                </a:solidFill>
              </a:rPr>
              <a:t> </a:t>
            </a:r>
            <a:r>
              <a:rPr lang="fr-CH" sz="1200" dirty="0" err="1">
                <a:solidFill>
                  <a:srgbClr val="333F48"/>
                </a:solidFill>
              </a:rPr>
              <a:t>than</a:t>
            </a:r>
            <a:r>
              <a:rPr lang="fr-CH" sz="1200" dirty="0">
                <a:solidFill>
                  <a:srgbClr val="333F48"/>
                </a:solidFill>
              </a:rPr>
              <a:t> </a:t>
            </a:r>
            <a:r>
              <a:rPr lang="fr-CH" sz="1200" dirty="0" err="1">
                <a:solidFill>
                  <a:srgbClr val="333F48"/>
                </a:solidFill>
              </a:rPr>
              <a:t>any</a:t>
            </a:r>
            <a:r>
              <a:rPr lang="fr-CH" sz="1200" dirty="0">
                <a:solidFill>
                  <a:srgbClr val="333F48"/>
                </a:solidFill>
              </a:rPr>
              <a:t> </a:t>
            </a:r>
            <a:r>
              <a:rPr lang="fr-CH" sz="1200" dirty="0" err="1">
                <a:solidFill>
                  <a:srgbClr val="333F48"/>
                </a:solidFill>
              </a:rPr>
              <a:t>other</a:t>
            </a:r>
            <a:r>
              <a:rPr lang="fr-CH" sz="1200" dirty="0">
                <a:solidFill>
                  <a:srgbClr val="333F48"/>
                </a:solidFill>
              </a:rPr>
              <a:t> solution)</a:t>
            </a:r>
          </a:p>
          <a:p>
            <a:pPr lvl="1">
              <a:lnSpc>
                <a:spcPct val="114000"/>
              </a:lnSpc>
              <a:buFont typeface="Wingdings" panose="05000000000000000000" pitchFamily="2" charset="2"/>
              <a:buChar char="Ø"/>
            </a:pPr>
            <a:r>
              <a:rPr lang="fr-CH" sz="1200" b="1" dirty="0" err="1">
                <a:solidFill>
                  <a:srgbClr val="333F48"/>
                </a:solidFill>
              </a:rPr>
              <a:t>Preferred</a:t>
            </a:r>
            <a:r>
              <a:rPr lang="fr-CH" sz="1200" b="1" dirty="0">
                <a:solidFill>
                  <a:srgbClr val="333F48"/>
                </a:solidFill>
              </a:rPr>
              <a:t> solution for a </a:t>
            </a:r>
            <a:r>
              <a:rPr lang="fr-CH" sz="1200" b="1" dirty="0" err="1">
                <a:solidFill>
                  <a:srgbClr val="333F48"/>
                </a:solidFill>
              </a:rPr>
              <a:t>wide</a:t>
            </a:r>
            <a:r>
              <a:rPr lang="fr-CH" sz="1200" b="1" dirty="0">
                <a:solidFill>
                  <a:srgbClr val="333F48"/>
                </a:solidFill>
              </a:rPr>
              <a:t> range of  applications</a:t>
            </a:r>
          </a:p>
        </p:txBody>
      </p:sp>
      <p:pic>
        <p:nvPicPr>
          <p:cNvPr id="10" name="Afbeelding 17"/>
          <p:cNvPicPr/>
          <p:nvPr/>
        </p:nvPicPr>
        <p:blipFill>
          <a:blip r:embed="rId4" cstate="screen">
            <a:extLst>
              <a:ext uri="{28A0092B-C50C-407E-A947-70E740481C1C}">
                <a14:useLocalDpi xmlns:a14="http://schemas.microsoft.com/office/drawing/2010/main"/>
              </a:ext>
            </a:extLst>
          </a:blip>
          <a:stretch>
            <a:fillRect/>
          </a:stretch>
        </p:blipFill>
        <p:spPr bwMode="auto">
          <a:xfrm>
            <a:off x="903518" y="1870450"/>
            <a:ext cx="2578370" cy="1194638"/>
          </a:xfrm>
          <a:prstGeom prst="rect">
            <a:avLst/>
          </a:prstGeom>
          <a:ln>
            <a:noFill/>
          </a:ln>
          <a:extLst>
            <a:ext uri="{53640926-AAD7-44D8-BBD7-CCE9431645EC}">
              <a14:shadowObscured xmlns:a14="http://schemas.microsoft.com/office/drawing/2010/main"/>
            </a:ext>
          </a:extLst>
        </p:spPr>
      </p:pic>
      <p:pic>
        <p:nvPicPr>
          <p:cNvPr id="11" name="Afbeelding 16"/>
          <p:cNvPicPr/>
          <p:nvPr/>
        </p:nvPicPr>
        <p:blipFill>
          <a:blip r:embed="rId5" cstate="screen">
            <a:extLst>
              <a:ext uri="{28A0092B-C50C-407E-A947-70E740481C1C}">
                <a14:useLocalDpi xmlns:a14="http://schemas.microsoft.com/office/drawing/2010/main"/>
              </a:ext>
            </a:extLst>
          </a:blip>
          <a:stretch>
            <a:fillRect/>
          </a:stretch>
        </p:blipFill>
        <p:spPr bwMode="auto">
          <a:xfrm>
            <a:off x="4800940" y="1870450"/>
            <a:ext cx="2585969" cy="1210166"/>
          </a:xfrm>
          <a:prstGeom prst="rect">
            <a:avLst/>
          </a:prstGeom>
          <a:ln>
            <a:noFill/>
          </a:ln>
          <a:extLst>
            <a:ext uri="{53640926-AAD7-44D8-BBD7-CCE9431645EC}">
              <a14:shadowObscured xmlns:a14="http://schemas.microsoft.com/office/drawing/2010/main"/>
            </a:ext>
          </a:extLst>
        </p:spPr>
      </p:pic>
      <p:pic>
        <p:nvPicPr>
          <p:cNvPr id="12" name="Afbeelding 17"/>
          <p:cNvPicPr/>
          <p:nvPr/>
        </p:nvPicPr>
        <p:blipFill>
          <a:blip r:embed="rId4" cstate="screen">
            <a:extLst>
              <a:ext uri="{28A0092B-C50C-407E-A947-70E740481C1C}">
                <a14:useLocalDpi xmlns:a14="http://schemas.microsoft.com/office/drawing/2010/main"/>
              </a:ext>
            </a:extLst>
          </a:blip>
          <a:stretch>
            <a:fillRect/>
          </a:stretch>
        </p:blipFill>
        <p:spPr bwMode="auto">
          <a:xfrm>
            <a:off x="8948934" y="1870450"/>
            <a:ext cx="2550198" cy="1181584"/>
          </a:xfrm>
          <a:prstGeom prst="rect">
            <a:avLst/>
          </a:prstGeom>
          <a:ln>
            <a:noFill/>
          </a:ln>
          <a:extLst>
            <a:ext uri="{53640926-AAD7-44D8-BBD7-CCE9431645EC}">
              <a14:shadowObscured xmlns:a14="http://schemas.microsoft.com/office/drawing/2010/main"/>
            </a:ext>
          </a:extLst>
        </p:spPr>
      </p:pic>
      <p:sp>
        <p:nvSpPr>
          <p:cNvPr id="13" name="Content Placeholder 2"/>
          <p:cNvSpPr txBox="1">
            <a:spLocks/>
          </p:cNvSpPr>
          <p:nvPr/>
        </p:nvSpPr>
        <p:spPr>
          <a:xfrm>
            <a:off x="4434775" y="3231206"/>
            <a:ext cx="3548972" cy="2338362"/>
          </a:xfrm>
          <a:prstGeom prst="rect">
            <a:avLst/>
          </a:prstGeom>
        </p:spPr>
        <p:txBody>
          <a:bodyPr vert="horz" lIns="0" tIns="0" rIns="0" bIns="0" rtlCol="0">
            <a:no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Arial"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9387" lvl="1" indent="0">
              <a:lnSpc>
                <a:spcPct val="120000"/>
              </a:lnSpc>
              <a:buNone/>
            </a:pPr>
            <a:r>
              <a:rPr lang="en-US" sz="1200" dirty="0">
                <a:solidFill>
                  <a:srgbClr val="333F48"/>
                </a:solidFill>
              </a:rPr>
              <a:t>Interface: 3-wire voltage signal (digital)</a:t>
            </a:r>
          </a:p>
          <a:p>
            <a:pPr lvl="1">
              <a:lnSpc>
                <a:spcPct val="120000"/>
              </a:lnSpc>
              <a:buFont typeface="Wingdings" panose="05000000000000000000" pitchFamily="2" charset="2"/>
              <a:buChar char="Ø"/>
            </a:pPr>
            <a:r>
              <a:rPr lang="fr-CH" sz="1200" dirty="0" err="1">
                <a:solidFill>
                  <a:srgbClr val="333F48"/>
                </a:solidFill>
              </a:rPr>
              <a:t>Preferred</a:t>
            </a:r>
            <a:r>
              <a:rPr lang="fr-CH" sz="1200" dirty="0">
                <a:solidFill>
                  <a:srgbClr val="333F48"/>
                </a:solidFill>
              </a:rPr>
              <a:t> for </a:t>
            </a:r>
            <a:r>
              <a:rPr lang="fr-CH" sz="1200" dirty="0" err="1">
                <a:solidFill>
                  <a:srgbClr val="333F48"/>
                </a:solidFill>
              </a:rPr>
              <a:t>low</a:t>
            </a:r>
            <a:r>
              <a:rPr lang="fr-CH" sz="1200" dirty="0">
                <a:solidFill>
                  <a:srgbClr val="333F48"/>
                </a:solidFill>
              </a:rPr>
              <a:t> </a:t>
            </a:r>
            <a:r>
              <a:rPr lang="fr-CH" sz="1200" dirty="0" err="1">
                <a:solidFill>
                  <a:srgbClr val="333F48"/>
                </a:solidFill>
              </a:rPr>
              <a:t>rpm</a:t>
            </a:r>
            <a:r>
              <a:rPr lang="fr-CH" sz="1200" dirty="0">
                <a:solidFill>
                  <a:srgbClr val="333F48"/>
                </a:solidFill>
              </a:rPr>
              <a:t> / </a:t>
            </a:r>
            <a:r>
              <a:rPr lang="fr-CH" sz="1200" dirty="0" err="1">
                <a:solidFill>
                  <a:srgbClr val="333F48"/>
                </a:solidFill>
              </a:rPr>
              <a:t>zero</a:t>
            </a:r>
            <a:r>
              <a:rPr lang="fr-CH" sz="1200" dirty="0">
                <a:solidFill>
                  <a:srgbClr val="333F48"/>
                </a:solidFill>
              </a:rPr>
              <a:t> speed applications</a:t>
            </a:r>
            <a:endParaRPr lang="en-US" sz="1200" dirty="0">
              <a:solidFill>
                <a:srgbClr val="333F48"/>
              </a:solidFill>
            </a:endParaRPr>
          </a:p>
          <a:p>
            <a:pPr lvl="1">
              <a:lnSpc>
                <a:spcPct val="120000"/>
              </a:lnSpc>
              <a:buFont typeface="Wingdings" panose="05000000000000000000" pitchFamily="2" charset="2"/>
              <a:buChar char="Ø"/>
            </a:pPr>
            <a:r>
              <a:rPr lang="fr-CH" sz="1200" dirty="0" err="1">
                <a:solidFill>
                  <a:srgbClr val="333F48"/>
                </a:solidFill>
              </a:rPr>
              <a:t>Easily</a:t>
            </a:r>
            <a:r>
              <a:rPr lang="fr-CH" sz="1200" dirty="0">
                <a:solidFill>
                  <a:srgbClr val="333F48"/>
                </a:solidFill>
              </a:rPr>
              <a:t> </a:t>
            </a:r>
            <a:r>
              <a:rPr lang="fr-CH" sz="1200" dirty="0" err="1">
                <a:solidFill>
                  <a:srgbClr val="333F48"/>
                </a:solidFill>
              </a:rPr>
              <a:t>transmittable</a:t>
            </a:r>
            <a:r>
              <a:rPr lang="fr-CH" sz="1200" dirty="0">
                <a:solidFill>
                  <a:srgbClr val="333F48"/>
                </a:solidFill>
              </a:rPr>
              <a:t> and </a:t>
            </a:r>
            <a:r>
              <a:rPr lang="fr-CH" sz="1200" dirty="0" err="1">
                <a:solidFill>
                  <a:srgbClr val="333F48"/>
                </a:solidFill>
              </a:rPr>
              <a:t>processable</a:t>
            </a:r>
            <a:r>
              <a:rPr lang="fr-CH" sz="1200" dirty="0">
                <a:solidFill>
                  <a:srgbClr val="333F48"/>
                </a:solidFill>
              </a:rPr>
              <a:t> digital output signal</a:t>
            </a:r>
          </a:p>
          <a:p>
            <a:pPr lvl="1">
              <a:lnSpc>
                <a:spcPct val="120000"/>
              </a:lnSpc>
              <a:buFont typeface="Wingdings" panose="05000000000000000000" pitchFamily="2" charset="2"/>
              <a:buChar char="Ø"/>
            </a:pPr>
            <a:r>
              <a:rPr lang="fr-CH" sz="1200" dirty="0" err="1">
                <a:solidFill>
                  <a:srgbClr val="333F48"/>
                </a:solidFill>
              </a:rPr>
              <a:t>Less</a:t>
            </a:r>
            <a:r>
              <a:rPr lang="fr-CH" sz="1200" dirty="0">
                <a:solidFill>
                  <a:srgbClr val="333F48"/>
                </a:solidFill>
              </a:rPr>
              <a:t> </a:t>
            </a:r>
            <a:r>
              <a:rPr lang="fr-CH" sz="1200" dirty="0" err="1">
                <a:solidFill>
                  <a:srgbClr val="333F48"/>
                </a:solidFill>
              </a:rPr>
              <a:t>vulnerable</a:t>
            </a:r>
            <a:r>
              <a:rPr lang="fr-CH" sz="1200" dirty="0">
                <a:solidFill>
                  <a:srgbClr val="333F48"/>
                </a:solidFill>
              </a:rPr>
              <a:t> to </a:t>
            </a:r>
            <a:r>
              <a:rPr lang="fr-CH" sz="1200" dirty="0" err="1">
                <a:solidFill>
                  <a:srgbClr val="333F48"/>
                </a:solidFill>
              </a:rPr>
              <a:t>electromagnetic</a:t>
            </a:r>
            <a:r>
              <a:rPr lang="fr-CH" sz="1200" dirty="0">
                <a:solidFill>
                  <a:srgbClr val="333F48"/>
                </a:solidFill>
              </a:rPr>
              <a:t> </a:t>
            </a:r>
            <a:r>
              <a:rPr lang="fr-CH" sz="1200" dirty="0" err="1">
                <a:solidFill>
                  <a:srgbClr val="333F48"/>
                </a:solidFill>
              </a:rPr>
              <a:t>interference</a:t>
            </a:r>
            <a:r>
              <a:rPr lang="fr-CH" sz="1200" dirty="0">
                <a:solidFill>
                  <a:srgbClr val="333F48"/>
                </a:solidFill>
              </a:rPr>
              <a:t> (EMI)</a:t>
            </a:r>
          </a:p>
          <a:p>
            <a:pPr marL="179387" lvl="1" indent="0">
              <a:lnSpc>
                <a:spcPct val="120000"/>
              </a:lnSpc>
              <a:buNone/>
            </a:pPr>
            <a:endParaRPr lang="en-US" sz="1200" dirty="0">
              <a:solidFill>
                <a:srgbClr val="333F48"/>
              </a:solidFill>
            </a:endParaRPr>
          </a:p>
        </p:txBody>
      </p:sp>
      <p:sp>
        <p:nvSpPr>
          <p:cNvPr id="14" name="Content Placeholder 2"/>
          <p:cNvSpPr txBox="1">
            <a:spLocks/>
          </p:cNvSpPr>
          <p:nvPr/>
        </p:nvSpPr>
        <p:spPr>
          <a:xfrm>
            <a:off x="8383247" y="3231206"/>
            <a:ext cx="3363994" cy="2595662"/>
          </a:xfrm>
          <a:prstGeom prst="rect">
            <a:avLst/>
          </a:prstGeom>
        </p:spPr>
        <p:txBody>
          <a:bodyPr vert="horz" lIns="0" tIns="0" rIns="0" bIns="0" rtlCol="0">
            <a:norm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Arial"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9387" lvl="1" indent="0">
              <a:lnSpc>
                <a:spcPct val="120000"/>
              </a:lnSpc>
              <a:buNone/>
            </a:pPr>
            <a:r>
              <a:rPr lang="fr-CH" sz="1200" dirty="0">
                <a:solidFill>
                  <a:srgbClr val="333F48"/>
                </a:solidFill>
              </a:rPr>
              <a:t>Interface: 2-wire voltage signal (analogue)</a:t>
            </a:r>
          </a:p>
          <a:p>
            <a:pPr lvl="1">
              <a:lnSpc>
                <a:spcPct val="120000"/>
              </a:lnSpc>
              <a:buFont typeface="Wingdings" panose="05000000000000000000" pitchFamily="2" charset="2"/>
              <a:buChar char="Ø"/>
            </a:pPr>
            <a:r>
              <a:rPr lang="fr-CH" sz="1200" dirty="0" err="1">
                <a:solidFill>
                  <a:srgbClr val="333F48"/>
                </a:solidFill>
              </a:rPr>
              <a:t>Preferred</a:t>
            </a:r>
            <a:r>
              <a:rPr lang="fr-CH" sz="1200" dirty="0">
                <a:solidFill>
                  <a:srgbClr val="333F48"/>
                </a:solidFill>
              </a:rPr>
              <a:t> for high </a:t>
            </a:r>
            <a:r>
              <a:rPr lang="fr-CH" sz="1200" dirty="0" err="1">
                <a:solidFill>
                  <a:srgbClr val="333F48"/>
                </a:solidFill>
              </a:rPr>
              <a:t>rpm</a:t>
            </a:r>
            <a:r>
              <a:rPr lang="fr-CH" sz="1200" dirty="0">
                <a:solidFill>
                  <a:srgbClr val="333F48"/>
                </a:solidFill>
              </a:rPr>
              <a:t> applications</a:t>
            </a:r>
          </a:p>
          <a:p>
            <a:pPr lvl="1">
              <a:lnSpc>
                <a:spcPct val="120000"/>
              </a:lnSpc>
              <a:buFont typeface="Wingdings" panose="05000000000000000000" pitchFamily="2" charset="2"/>
              <a:buChar char="Ø"/>
            </a:pPr>
            <a:r>
              <a:rPr lang="fr-CH" sz="1200" dirty="0" err="1">
                <a:solidFill>
                  <a:srgbClr val="333F48"/>
                </a:solidFill>
              </a:rPr>
              <a:t>Suitable</a:t>
            </a:r>
            <a:r>
              <a:rPr lang="fr-CH" sz="1200" dirty="0">
                <a:solidFill>
                  <a:srgbClr val="333F48"/>
                </a:solidFill>
              </a:rPr>
              <a:t> for high </a:t>
            </a:r>
            <a:r>
              <a:rPr lang="fr-CH" sz="1200" dirty="0" err="1">
                <a:solidFill>
                  <a:srgbClr val="333F48"/>
                </a:solidFill>
              </a:rPr>
              <a:t>temperature</a:t>
            </a:r>
            <a:r>
              <a:rPr lang="fr-CH" sz="1200" dirty="0">
                <a:solidFill>
                  <a:srgbClr val="333F48"/>
                </a:solidFill>
              </a:rPr>
              <a:t> applications (300°C)</a:t>
            </a:r>
          </a:p>
          <a:p>
            <a:pPr lvl="1">
              <a:lnSpc>
                <a:spcPct val="120000"/>
              </a:lnSpc>
              <a:buFont typeface="Wingdings" panose="05000000000000000000" pitchFamily="2" charset="2"/>
              <a:buChar char="Ø"/>
            </a:pPr>
            <a:r>
              <a:rPr lang="fr-CH" sz="1200" dirty="0">
                <a:solidFill>
                  <a:srgbClr val="333F48"/>
                </a:solidFill>
              </a:rPr>
              <a:t>Self-</a:t>
            </a:r>
            <a:r>
              <a:rPr lang="fr-CH" sz="1200" dirty="0" err="1">
                <a:solidFill>
                  <a:srgbClr val="333F48"/>
                </a:solidFill>
              </a:rPr>
              <a:t>powered</a:t>
            </a:r>
            <a:endParaRPr lang="fr-CH" sz="1200" dirty="0">
              <a:solidFill>
                <a:srgbClr val="333F48"/>
              </a:solidFill>
            </a:endParaRPr>
          </a:p>
          <a:p>
            <a:pPr marL="179387" lvl="1" indent="0">
              <a:lnSpc>
                <a:spcPct val="120000"/>
              </a:lnSpc>
              <a:buNone/>
            </a:pPr>
            <a:endParaRPr lang="fr-CH" sz="1200" dirty="0">
              <a:solidFill>
                <a:srgbClr val="333F48"/>
              </a:solidFill>
            </a:endParaRPr>
          </a:p>
        </p:txBody>
      </p:sp>
      <p:sp>
        <p:nvSpPr>
          <p:cNvPr id="15" name="Rectangle 14"/>
          <p:cNvSpPr/>
          <p:nvPr/>
        </p:nvSpPr>
        <p:spPr>
          <a:xfrm>
            <a:off x="539999" y="1471002"/>
            <a:ext cx="3495273" cy="350865"/>
          </a:xfrm>
          <a:prstGeom prst="rect">
            <a:avLst/>
          </a:prstGeom>
          <a:solidFill>
            <a:schemeClr val="tx2"/>
          </a:solidFill>
        </p:spPr>
        <p:txBody>
          <a:bodyPr wrap="square">
            <a:spAutoFit/>
          </a:bodyPr>
          <a:lstStyle/>
          <a:p>
            <a:pPr marL="179387" lvl="1" indent="0" algn="ctr">
              <a:lnSpc>
                <a:spcPct val="120000"/>
              </a:lnSpc>
              <a:buNone/>
            </a:pPr>
            <a:r>
              <a:rPr lang="fr-CH" sz="1400" b="1" dirty="0" err="1">
                <a:solidFill>
                  <a:schemeClr val="accent1"/>
                </a:solidFill>
              </a:rPr>
              <a:t>Proximity</a:t>
            </a:r>
            <a:r>
              <a:rPr lang="fr-CH" sz="1400" b="1" dirty="0">
                <a:solidFill>
                  <a:schemeClr val="accent1"/>
                </a:solidFill>
              </a:rPr>
              <a:t> (</a:t>
            </a:r>
            <a:r>
              <a:rPr lang="fr-CH" sz="1400" b="1" dirty="0" err="1">
                <a:solidFill>
                  <a:schemeClr val="accent1"/>
                </a:solidFill>
              </a:rPr>
              <a:t>eddy</a:t>
            </a:r>
            <a:r>
              <a:rPr lang="fr-CH" sz="1400" b="1" dirty="0">
                <a:solidFill>
                  <a:schemeClr val="accent1"/>
                </a:solidFill>
              </a:rPr>
              <a:t> </a:t>
            </a:r>
            <a:r>
              <a:rPr lang="fr-CH" sz="1400" b="1" dirty="0" err="1">
                <a:solidFill>
                  <a:schemeClr val="accent1"/>
                </a:solidFill>
              </a:rPr>
              <a:t>current</a:t>
            </a:r>
            <a:r>
              <a:rPr lang="fr-CH" sz="1400" b="1" dirty="0">
                <a:solidFill>
                  <a:schemeClr val="accent1"/>
                </a:solidFill>
              </a:rPr>
              <a:t>)</a:t>
            </a:r>
          </a:p>
        </p:txBody>
      </p:sp>
      <p:sp>
        <p:nvSpPr>
          <p:cNvPr id="16" name="Rectangle 15"/>
          <p:cNvSpPr/>
          <p:nvPr/>
        </p:nvSpPr>
        <p:spPr>
          <a:xfrm>
            <a:off x="4434774" y="1467502"/>
            <a:ext cx="3548972" cy="350865"/>
          </a:xfrm>
          <a:prstGeom prst="rect">
            <a:avLst/>
          </a:prstGeom>
          <a:solidFill>
            <a:schemeClr val="tx2"/>
          </a:solidFill>
        </p:spPr>
        <p:txBody>
          <a:bodyPr wrap="square">
            <a:spAutoFit/>
          </a:bodyPr>
          <a:lstStyle/>
          <a:p>
            <a:pPr marL="179387" lvl="1" algn="ctr">
              <a:lnSpc>
                <a:spcPct val="120000"/>
              </a:lnSpc>
            </a:pPr>
            <a:r>
              <a:rPr lang="en-US" sz="1400" b="1" dirty="0">
                <a:solidFill>
                  <a:schemeClr val="accent1"/>
                </a:solidFill>
              </a:rPr>
              <a:t>Electronic (Hall effect)</a:t>
            </a:r>
          </a:p>
        </p:txBody>
      </p:sp>
      <p:sp>
        <p:nvSpPr>
          <p:cNvPr id="17" name="Rectangle 16"/>
          <p:cNvSpPr/>
          <p:nvPr/>
        </p:nvSpPr>
        <p:spPr>
          <a:xfrm>
            <a:off x="8383248" y="1467502"/>
            <a:ext cx="3451865" cy="350865"/>
          </a:xfrm>
          <a:prstGeom prst="rect">
            <a:avLst/>
          </a:prstGeom>
          <a:solidFill>
            <a:schemeClr val="tx2"/>
          </a:solidFill>
        </p:spPr>
        <p:txBody>
          <a:bodyPr wrap="square">
            <a:spAutoFit/>
          </a:bodyPr>
          <a:lstStyle/>
          <a:p>
            <a:pPr marL="179387" lvl="1" algn="ctr">
              <a:lnSpc>
                <a:spcPct val="120000"/>
              </a:lnSpc>
            </a:pPr>
            <a:r>
              <a:rPr lang="fr-CH" sz="1400" b="1" dirty="0" err="1">
                <a:solidFill>
                  <a:schemeClr val="accent1"/>
                </a:solidFill>
              </a:rPr>
              <a:t>Magnetic</a:t>
            </a:r>
            <a:r>
              <a:rPr lang="fr-CH" sz="1400" b="1" dirty="0">
                <a:solidFill>
                  <a:schemeClr val="accent1"/>
                </a:solidFill>
              </a:rPr>
              <a:t> (variable reluctance)</a:t>
            </a:r>
          </a:p>
        </p:txBody>
      </p:sp>
      <p:sp>
        <p:nvSpPr>
          <p:cNvPr id="18" name="Text Placeholder 3"/>
          <p:cNvSpPr>
            <a:spLocks noGrp="1"/>
          </p:cNvSpPr>
          <p:nvPr>
            <p:ph type="body" sz="half" idx="2"/>
          </p:nvPr>
        </p:nvSpPr>
        <p:spPr>
          <a:xfrm>
            <a:off x="540001" y="845312"/>
            <a:ext cx="8368622" cy="288000"/>
          </a:xfrm>
        </p:spPr>
        <p:txBody>
          <a:bodyPr/>
          <a:lstStyle/>
          <a:p>
            <a:r>
              <a:rPr lang="fr-CH" dirty="0" err="1"/>
              <a:t>Sensor</a:t>
            </a:r>
            <a:r>
              <a:rPr lang="fr-CH" dirty="0"/>
              <a:t> input compatibility</a:t>
            </a:r>
          </a:p>
        </p:txBody>
      </p:sp>
      <p:sp>
        <p:nvSpPr>
          <p:cNvPr id="19" name="object 6">
            <a:extLst>
              <a:ext uri="{FF2B5EF4-FFF2-40B4-BE49-F238E27FC236}">
                <a16:creationId xmlns:a16="http://schemas.microsoft.com/office/drawing/2014/main" id="{D03C3C19-9420-4F38-BC29-E3CACC51F723}"/>
              </a:ext>
            </a:extLst>
          </p:cNvPr>
          <p:cNvSpPr/>
          <p:nvPr/>
        </p:nvSpPr>
        <p:spPr>
          <a:xfrm>
            <a:off x="1924717" y="2399717"/>
            <a:ext cx="251323" cy="108839"/>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20" name="object 6">
            <a:extLst>
              <a:ext uri="{FF2B5EF4-FFF2-40B4-BE49-F238E27FC236}">
                <a16:creationId xmlns:a16="http://schemas.microsoft.com/office/drawing/2014/main" id="{D03C3C19-9420-4F38-BC29-E3CACC51F723}"/>
              </a:ext>
            </a:extLst>
          </p:cNvPr>
          <p:cNvSpPr/>
          <p:nvPr/>
        </p:nvSpPr>
        <p:spPr>
          <a:xfrm>
            <a:off x="9961136" y="2393389"/>
            <a:ext cx="251323" cy="108839"/>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2" name="Footer Placeholder 1">
            <a:extLst>
              <a:ext uri="{FF2B5EF4-FFF2-40B4-BE49-F238E27FC236}">
                <a16:creationId xmlns:a16="http://schemas.microsoft.com/office/drawing/2014/main" id="{524D5E48-9F80-41F5-B0E5-F434C4DDBEF7}"/>
              </a:ext>
            </a:extLst>
          </p:cNvPr>
          <p:cNvSpPr>
            <a:spLocks noGrp="1"/>
          </p:cNvSpPr>
          <p:nvPr>
            <p:ph type="ftr" sz="quarter" idx="11"/>
          </p:nvPr>
        </p:nvSpPr>
        <p:spPr/>
        <p:txBody>
          <a:bodyPr/>
          <a:lstStyle/>
          <a:p>
            <a:r>
              <a:rPr lang="en-GB" dirty="0"/>
              <a:t>Meggitt vibro-meter protection and monitoring systems product line presentation</a:t>
            </a:r>
          </a:p>
        </p:txBody>
      </p:sp>
    </p:spTree>
    <p:extLst>
      <p:ext uri="{BB962C8B-B14F-4D97-AF65-F5344CB8AC3E}">
        <p14:creationId xmlns:p14="http://schemas.microsoft.com/office/powerpoint/2010/main" val="422456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F3B29C1B-424B-44FA-A390-CBC0A1B4211F}" type="datetime1">
              <a:rPr lang="en-US" smtClean="0"/>
              <a:t>3/18/2022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35</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normAutofit/>
          </a:bodyPr>
          <a:lstStyle/>
          <a:p>
            <a:r>
              <a:rPr lang="en-GB" sz="1400" b="0" dirty="0"/>
              <a:t>Business legal entity, Business address</a:t>
            </a:r>
          </a:p>
          <a:p>
            <a:r>
              <a:rPr lang="en-GB" sz="1400" b="0" dirty="0"/>
              <a:t>Legal entity registration information as appropriate</a:t>
            </a:r>
          </a:p>
          <a:p>
            <a:endParaRPr lang="en-GB" sz="1400" b="0" dirty="0"/>
          </a:p>
          <a:p>
            <a:r>
              <a:rPr lang="en-GB" sz="1400"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sz="1400" b="0" dirty="0"/>
              <a:t>Each recipient of this document is responsible for ensuring that transfer or use of any information contained herein complies with all relevant Export Control Regulations.</a:t>
            </a:r>
          </a:p>
          <a:p>
            <a:r>
              <a:rPr lang="en-GB" sz="1400" b="0" dirty="0"/>
              <a:t>Copyright</a:t>
            </a:r>
            <a:r>
              <a:rPr lang="en-GB" sz="1400" b="0" dirty="0">
                <a:latin typeface="Calibri" panose="020F0502020204030204" pitchFamily="34" charset="0"/>
                <a:cs typeface="Calibri" panose="020F0502020204030204" pitchFamily="34" charset="0"/>
              </a:rPr>
              <a:t> </a:t>
            </a:r>
            <a:r>
              <a:rPr lang="en-GB" sz="1400" b="0" dirty="0"/>
              <a:t>© 2022 </a:t>
            </a:r>
            <a:r>
              <a:rPr lang="en-GB" sz="1400" b="0" dirty="0" err="1"/>
              <a:t>Meggitt</a:t>
            </a:r>
            <a:r>
              <a:rPr lang="en-GB" sz="1400" b="0" dirty="0"/>
              <a:t> SA.  All rights reserved.</a:t>
            </a:r>
          </a:p>
          <a:p>
            <a:endParaRPr lang="en-GB" sz="1400" dirty="0"/>
          </a:p>
        </p:txBody>
      </p:sp>
      <p:sp>
        <p:nvSpPr>
          <p:cNvPr id="16" name="Text Placeholder 15"/>
          <p:cNvSpPr>
            <a:spLocks noGrp="1"/>
          </p:cNvSpPr>
          <p:nvPr>
            <p:ph type="body" sz="half" idx="2"/>
          </p:nvPr>
        </p:nvSpPr>
        <p:spPr/>
        <p:txBody>
          <a:bodyPr/>
          <a:lstStyle/>
          <a:p>
            <a:endParaRPr lang="en-US"/>
          </a:p>
        </p:txBody>
      </p:sp>
      <p:sp>
        <p:nvSpPr>
          <p:cNvPr id="6" name="Date Placeholder 5">
            <a:extLst>
              <a:ext uri="{FF2B5EF4-FFF2-40B4-BE49-F238E27FC236}">
                <a16:creationId xmlns:a16="http://schemas.microsoft.com/office/drawing/2014/main" id="{DD404AC4-7018-47DA-A24F-4CF6F9E6089B}"/>
              </a:ext>
            </a:extLst>
          </p:cNvPr>
          <p:cNvSpPr>
            <a:spLocks noGrp="1"/>
          </p:cNvSpPr>
          <p:nvPr>
            <p:ph type="dt" sz="half" idx="10"/>
          </p:nvPr>
        </p:nvSpPr>
        <p:spPr/>
        <p:txBody>
          <a:bodyPr/>
          <a:lstStyle/>
          <a:p>
            <a:fld id="{792AB9B8-539F-4D5F-90D3-602791169556}" type="datetime1">
              <a:rPr lang="en-US" smtClean="0"/>
              <a:t>3/18/2022</a:t>
            </a:fld>
            <a:endParaRPr lang="en-GB" dirty="0"/>
          </a:p>
        </p:txBody>
      </p:sp>
      <p:sp>
        <p:nvSpPr>
          <p:cNvPr id="4" name="Footer Placeholder 3">
            <a:extLst>
              <a:ext uri="{FF2B5EF4-FFF2-40B4-BE49-F238E27FC236}">
                <a16:creationId xmlns:a16="http://schemas.microsoft.com/office/drawing/2014/main" id="{75947697-0A02-42BA-B100-6B46AECBAC38}"/>
              </a:ext>
            </a:extLst>
          </p:cNvPr>
          <p:cNvSpPr>
            <a:spLocks noGrp="1"/>
          </p:cNvSpPr>
          <p:nvPr>
            <p:ph type="ftr" sz="quarter" idx="11"/>
          </p:nvPr>
        </p:nvSpPr>
        <p:spPr/>
        <p:txBody>
          <a:bodyPr/>
          <a:lstStyle/>
          <a:p>
            <a:r>
              <a:rPr lang="en-GB">
                <a:solidFill>
                  <a:srgbClr val="333F48"/>
                </a:solidFill>
              </a:rPr>
              <a:t>Meggitt vibro-meter protection and monitoring systems product line presentation</a:t>
            </a:r>
            <a:endParaRPr lang="en-GB" dirty="0">
              <a:solidFill>
                <a:srgbClr val="333F48"/>
              </a:solidFill>
            </a:endParaRPr>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r>
              <a:rPr lang="en-GB" dirty="0"/>
              <a:t> - </a:t>
            </a:r>
            <a:fld id="{240553F3-40B0-4BFA-8684-D942AF6EAA45}" type="slidenum">
              <a:rPr lang="en-GB" smtClean="0"/>
              <a:t>36</a:t>
            </a:fld>
            <a:r>
              <a:rPr lang="en-GB" dirty="0"/>
              <a:t> -</a:t>
            </a:r>
          </a:p>
        </p:txBody>
      </p:sp>
    </p:spTree>
    <p:extLst>
      <p:ext uri="{BB962C8B-B14F-4D97-AF65-F5344CB8AC3E}">
        <p14:creationId xmlns:p14="http://schemas.microsoft.com/office/powerpoint/2010/main" val="39830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4BC21A-49F0-4CE2-8E77-6234557B31C3}" type="datetime1">
              <a:rPr lang="en-US" smtClean="0"/>
              <a:t>3/18/2022</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4</a:t>
            </a:fld>
            <a:endParaRPr lang="en-GB"/>
          </a:p>
        </p:txBody>
      </p:sp>
      <p:pic>
        <p:nvPicPr>
          <p:cNvPr id="15" name="Content Placeholder 6"/>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41925" y="488026"/>
            <a:ext cx="1973263" cy="377825"/>
          </a:xfrm>
        </p:spPr>
      </p:pic>
      <p:sp>
        <p:nvSpPr>
          <p:cNvPr id="10" name="TextBox 9"/>
          <p:cNvSpPr txBox="1"/>
          <p:nvPr/>
        </p:nvSpPr>
        <p:spPr>
          <a:xfrm>
            <a:off x="251925" y="940123"/>
            <a:ext cx="3889445" cy="369332"/>
          </a:xfrm>
          <a:prstGeom prst="rect">
            <a:avLst/>
          </a:prstGeom>
          <a:noFill/>
        </p:spPr>
        <p:txBody>
          <a:bodyPr wrap="square" rtlCol="0">
            <a:spAutoFit/>
          </a:bodyPr>
          <a:lstStyle/>
          <a:p>
            <a:r>
              <a:rPr lang="en-US" b="1" dirty="0">
                <a:solidFill>
                  <a:schemeClr val="accent6"/>
                </a:solidFill>
              </a:rPr>
              <a:t>Portfolio overview </a:t>
            </a:r>
          </a:p>
        </p:txBody>
      </p:sp>
      <p:pic>
        <p:nvPicPr>
          <p:cNvPr id="11" name="Picture 10" descr="Graphical user interface, website&#10;&#10;Description automatically generated">
            <a:extLst>
              <a:ext uri="{FF2B5EF4-FFF2-40B4-BE49-F238E27FC236}">
                <a16:creationId xmlns:a16="http://schemas.microsoft.com/office/drawing/2014/main" id="{F644D31F-12A8-4C36-8C2B-FB50586C0675}"/>
              </a:ext>
            </a:extLst>
          </p:cNvPr>
          <p:cNvPicPr>
            <a:picLocks noChangeAspect="1"/>
          </p:cNvPicPr>
          <p:nvPr/>
        </p:nvPicPr>
        <p:blipFill>
          <a:blip r:embed="rId3"/>
          <a:stretch>
            <a:fillRect/>
          </a:stretch>
        </p:blipFill>
        <p:spPr>
          <a:xfrm>
            <a:off x="3080690" y="265248"/>
            <a:ext cx="8242626" cy="5869737"/>
          </a:xfrm>
          <a:prstGeom prst="rect">
            <a:avLst/>
          </a:prstGeom>
        </p:spPr>
      </p:pic>
      <p:sp>
        <p:nvSpPr>
          <p:cNvPr id="2" name="Footer Placeholder 1">
            <a:extLst>
              <a:ext uri="{FF2B5EF4-FFF2-40B4-BE49-F238E27FC236}">
                <a16:creationId xmlns:a16="http://schemas.microsoft.com/office/drawing/2014/main" id="{4AE89818-6CB6-4D5B-9118-E4D6C728F4F3}"/>
              </a:ext>
            </a:extLst>
          </p:cNvPr>
          <p:cNvSpPr>
            <a:spLocks noGrp="1"/>
          </p:cNvSpPr>
          <p:nvPr>
            <p:ph type="ftr" sz="quarter" idx="11"/>
          </p:nvPr>
        </p:nvSpPr>
        <p:spPr/>
        <p:txBody>
          <a:bodyPr/>
          <a:lstStyle/>
          <a:p>
            <a:r>
              <a:rPr lang="en-GB"/>
              <a:t>Meggitt vibro-meter protection and monitoring systems product line presentation</a:t>
            </a:r>
          </a:p>
        </p:txBody>
      </p:sp>
    </p:spTree>
    <p:extLst>
      <p:ext uri="{BB962C8B-B14F-4D97-AF65-F5344CB8AC3E}">
        <p14:creationId xmlns:p14="http://schemas.microsoft.com/office/powerpoint/2010/main" val="16643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15" idx="3"/>
          </p:cNvCxnSpPr>
          <p:nvPr/>
        </p:nvCxnSpPr>
        <p:spPr>
          <a:xfrm>
            <a:off x="3127898" y="3100189"/>
            <a:ext cx="3290323" cy="202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9"/>
          <p:cNvSpPr txBox="1">
            <a:spLocks/>
          </p:cNvSpPr>
          <p:nvPr/>
        </p:nvSpPr>
        <p:spPr>
          <a:xfrm>
            <a:off x="1079059" y="4807799"/>
            <a:ext cx="2048839" cy="523220"/>
          </a:xfrm>
          <a:prstGeom prst="rect">
            <a:avLst/>
          </a:prstGeom>
          <a:solidFill>
            <a:schemeClr val="accent6"/>
          </a:solidFill>
          <a:ln w="19050">
            <a:noFill/>
          </a:ln>
        </p:spPr>
        <p:txBody>
          <a:bodyPr wrap="square" rtlCol="0">
            <a:spAutoFit/>
          </a:bodyPr>
          <a:lstStyle>
            <a:defPPr>
              <a:defRPr lang="en-US"/>
            </a:defPPr>
            <a:lvl1pPr algn="ctr">
              <a:defRPr sz="1600" b="1">
                <a:solidFill>
                  <a:schemeClr val="bg1"/>
                </a:solidFill>
              </a:defRPr>
            </a:lvl1pPr>
          </a:lstStyle>
          <a:p>
            <a:r>
              <a:rPr lang="en-US" sz="1400" dirty="0" err="1">
                <a:solidFill>
                  <a:prstClr val="white"/>
                </a:solidFill>
              </a:rPr>
              <a:t>Overspeed</a:t>
            </a:r>
            <a:r>
              <a:rPr lang="en-US" sz="1400" dirty="0">
                <a:solidFill>
                  <a:prstClr val="white"/>
                </a:solidFill>
              </a:rPr>
              <a:t> </a:t>
            </a:r>
            <a:r>
              <a:rPr lang="en-US" sz="1400" dirty="0"/>
              <a:t>detection and protection</a:t>
            </a:r>
            <a:endParaRPr lang="en-US" sz="1400" dirty="0">
              <a:solidFill>
                <a:prstClr val="white"/>
              </a:solidFill>
            </a:endParaRPr>
          </a:p>
        </p:txBody>
      </p:sp>
      <p:sp>
        <p:nvSpPr>
          <p:cNvPr id="14" name="Rectangle 13"/>
          <p:cNvSpPr/>
          <p:nvPr/>
        </p:nvSpPr>
        <p:spPr>
          <a:xfrm>
            <a:off x="0" y="470208"/>
            <a:ext cx="12192000" cy="1077218"/>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200000"/>
              </a:lnSpc>
            </a:pPr>
            <a:r>
              <a:rPr lang="en-US" sz="1600" b="1" dirty="0">
                <a:solidFill>
                  <a:srgbClr val="333F48"/>
                </a:solidFill>
              </a:rPr>
              <a:t>PORTFOLIO OVERVIEW </a:t>
            </a:r>
            <a:br>
              <a:rPr lang="en-US" sz="1600" b="1" dirty="0">
                <a:solidFill>
                  <a:srgbClr val="333F48"/>
                </a:solidFill>
              </a:rPr>
            </a:br>
            <a:r>
              <a:rPr lang="en-US" sz="1600" b="1" dirty="0">
                <a:solidFill>
                  <a:srgbClr val="333F48"/>
                </a:solidFill>
              </a:rPr>
              <a:t>Advanced machinery protection, condition and performance monitoring for high-value rotating machinery</a:t>
            </a:r>
          </a:p>
        </p:txBody>
      </p:sp>
      <p:sp>
        <p:nvSpPr>
          <p:cNvPr id="15" name="Title 19"/>
          <p:cNvSpPr txBox="1">
            <a:spLocks/>
          </p:cNvSpPr>
          <p:nvPr/>
        </p:nvSpPr>
        <p:spPr>
          <a:xfrm>
            <a:off x="1079059" y="2838579"/>
            <a:ext cx="2048839" cy="523220"/>
          </a:xfrm>
          <a:prstGeom prst="rect">
            <a:avLst/>
          </a:prstGeom>
          <a:solidFill>
            <a:schemeClr val="accent6"/>
          </a:solidFill>
          <a:ln w="19050">
            <a:noFill/>
          </a:ln>
        </p:spPr>
        <p:txBody>
          <a:bodyPr wrap="square" rtlCol="0">
            <a:spAutoFit/>
          </a:bodyPr>
          <a:lstStyle>
            <a:defPPr>
              <a:defRPr lang="en-US"/>
            </a:defPPr>
            <a:lvl1pPr algn="ctr">
              <a:defRPr sz="1400" b="1"/>
            </a:lvl1pPr>
          </a:lstStyle>
          <a:p>
            <a:r>
              <a:rPr lang="en-US" dirty="0">
                <a:solidFill>
                  <a:prstClr val="white"/>
                </a:solidFill>
              </a:rPr>
              <a:t>Protection and/or condition monitoring </a:t>
            </a:r>
            <a:endParaRPr lang="en-US" sz="1100" baseline="30000" dirty="0">
              <a:solidFill>
                <a:prstClr val="white"/>
              </a:solidFill>
            </a:endParaRPr>
          </a:p>
        </p:txBody>
      </p:sp>
      <p:sp>
        <p:nvSpPr>
          <p:cNvPr id="20" name="Rectangle 19"/>
          <p:cNvSpPr/>
          <p:nvPr/>
        </p:nvSpPr>
        <p:spPr>
          <a:xfrm>
            <a:off x="7378861" y="1937149"/>
            <a:ext cx="4402013" cy="1381725"/>
          </a:xfrm>
          <a:prstGeom prst="rect">
            <a:avLst/>
          </a:prstGeom>
        </p:spPr>
        <p:txBody>
          <a:bodyPr wrap="square">
            <a:spAutoFit/>
          </a:bodyPr>
          <a:lstStyle/>
          <a:p>
            <a:pPr>
              <a:lnSpc>
                <a:spcPct val="150000"/>
              </a:lnSpc>
            </a:pPr>
            <a:r>
              <a:rPr lang="en-US" sz="1200" b="1" dirty="0">
                <a:solidFill>
                  <a:schemeClr val="tx2"/>
                </a:solidFill>
              </a:rPr>
              <a:t>VM600</a:t>
            </a:r>
            <a:r>
              <a:rPr lang="en-US" sz="1200" b="1" baseline="30000" dirty="0">
                <a:solidFill>
                  <a:schemeClr val="tx2"/>
                </a:solidFill>
              </a:rPr>
              <a:t>Mk2</a:t>
            </a:r>
            <a:r>
              <a:rPr lang="en-US" sz="1200" dirty="0">
                <a:solidFill>
                  <a:schemeClr val="tx2"/>
                </a:solidFill>
              </a:rPr>
              <a:t> </a:t>
            </a:r>
            <a:br>
              <a:rPr lang="en-US" sz="1200" dirty="0">
                <a:solidFill>
                  <a:schemeClr val="tx2"/>
                </a:solidFill>
              </a:rPr>
            </a:br>
            <a:r>
              <a:rPr lang="en-US" sz="1200" b="1" dirty="0">
                <a:solidFill>
                  <a:schemeClr val="tx2"/>
                </a:solidFill>
              </a:rPr>
              <a:t>Centralized rack-based </a:t>
            </a:r>
            <a:r>
              <a:rPr lang="en-US" sz="1200" dirty="0">
                <a:solidFill>
                  <a:schemeClr val="tx2"/>
                </a:solidFill>
              </a:rPr>
              <a:t>advanced machinery protection and condition monitoring system. </a:t>
            </a:r>
            <a:r>
              <a:rPr lang="en-GB" sz="1200" dirty="0">
                <a:solidFill>
                  <a:schemeClr val="tx2"/>
                </a:solidFill>
              </a:rPr>
              <a:t>Suitable for applications with a medium-to-high channel count.</a:t>
            </a:r>
            <a:endParaRPr lang="en-US" sz="1200" dirty="0">
              <a:solidFill>
                <a:schemeClr val="tx2"/>
              </a:solidFill>
            </a:endParaRPr>
          </a:p>
          <a:p>
            <a:pPr>
              <a:lnSpc>
                <a:spcPct val="150000"/>
              </a:lnSpc>
            </a:pPr>
            <a:r>
              <a:rPr lang="en-US" sz="900" dirty="0">
                <a:solidFill>
                  <a:schemeClr val="tx2"/>
                </a:solidFill>
              </a:rPr>
              <a:t>* Standard rack heights of 6U and 1U.</a:t>
            </a:r>
          </a:p>
        </p:txBody>
      </p:sp>
      <p:sp>
        <p:nvSpPr>
          <p:cNvPr id="23" name="Rectangle 22"/>
          <p:cNvSpPr/>
          <p:nvPr/>
        </p:nvSpPr>
        <p:spPr>
          <a:xfrm>
            <a:off x="7378861" y="3402968"/>
            <a:ext cx="3847229" cy="1165255"/>
          </a:xfrm>
          <a:prstGeom prst="rect">
            <a:avLst/>
          </a:prstGeom>
        </p:spPr>
        <p:txBody>
          <a:bodyPr wrap="square">
            <a:spAutoFit/>
          </a:bodyPr>
          <a:lstStyle/>
          <a:p>
            <a:pPr>
              <a:lnSpc>
                <a:spcPct val="150000"/>
              </a:lnSpc>
            </a:pPr>
            <a:r>
              <a:rPr lang="en-US" sz="1200" b="1" dirty="0" err="1">
                <a:solidFill>
                  <a:schemeClr val="tx2"/>
                </a:solidFill>
              </a:rPr>
              <a:t>VibroSmart</a:t>
            </a:r>
            <a:r>
              <a:rPr lang="en-US" sz="1200" b="1" baseline="30000" dirty="0">
                <a:solidFill>
                  <a:schemeClr val="tx2"/>
                </a:solidFill>
              </a:rPr>
              <a:t>®</a:t>
            </a:r>
            <a:r>
              <a:rPr lang="en-US" sz="1200" dirty="0">
                <a:solidFill>
                  <a:schemeClr val="tx2"/>
                </a:solidFill>
              </a:rPr>
              <a:t> </a:t>
            </a:r>
            <a:br>
              <a:rPr lang="en-US" sz="1200" dirty="0">
                <a:solidFill>
                  <a:schemeClr val="tx2"/>
                </a:solidFill>
              </a:rPr>
            </a:br>
            <a:r>
              <a:rPr lang="en-US" sz="1200" b="1" dirty="0">
                <a:solidFill>
                  <a:schemeClr val="tx2"/>
                </a:solidFill>
              </a:rPr>
              <a:t>Distributed module-based</a:t>
            </a:r>
            <a:r>
              <a:rPr lang="en-US" sz="1200" dirty="0">
                <a:solidFill>
                  <a:schemeClr val="tx2"/>
                </a:solidFill>
              </a:rPr>
              <a:t> scalable system suitable for </a:t>
            </a:r>
            <a:r>
              <a:rPr lang="en-GB" sz="1200" dirty="0">
                <a:solidFill>
                  <a:schemeClr val="tx2"/>
                </a:solidFill>
              </a:rPr>
              <a:t>applications with a low-to medium channel count</a:t>
            </a:r>
            <a:r>
              <a:rPr lang="en-US" sz="1200" dirty="0">
                <a:solidFill>
                  <a:schemeClr val="tx2"/>
                </a:solidFill>
              </a:rPr>
              <a:t>.</a:t>
            </a:r>
          </a:p>
        </p:txBody>
      </p:sp>
      <p:cxnSp>
        <p:nvCxnSpPr>
          <p:cNvPr id="10" name="Straight Connector 9"/>
          <p:cNvCxnSpPr/>
          <p:nvPr/>
        </p:nvCxnSpPr>
        <p:spPr>
          <a:xfrm>
            <a:off x="6418221" y="2516179"/>
            <a:ext cx="0" cy="1208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18221" y="2516179"/>
            <a:ext cx="856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18221" y="3725629"/>
            <a:ext cx="856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32" idx="1"/>
          </p:cNvCxnSpPr>
          <p:nvPr/>
        </p:nvCxnSpPr>
        <p:spPr>
          <a:xfrm>
            <a:off x="3127898" y="5069409"/>
            <a:ext cx="3290321" cy="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8878" y="4336625"/>
            <a:ext cx="948361" cy="1465568"/>
          </a:xfrm>
          <a:prstGeom prst="rect">
            <a:avLst/>
          </a:prstGeom>
        </p:spPr>
      </p:pic>
      <p:sp>
        <p:nvSpPr>
          <p:cNvPr id="32" name="Rectangle 31"/>
          <p:cNvSpPr/>
          <p:nvPr/>
        </p:nvSpPr>
        <p:spPr>
          <a:xfrm>
            <a:off x="6418219" y="4607744"/>
            <a:ext cx="4953906" cy="923330"/>
          </a:xfrm>
          <a:prstGeom prst="rect">
            <a:avLst/>
          </a:prstGeom>
        </p:spPr>
        <p:txBody>
          <a:bodyPr wrap="square">
            <a:spAutoFit/>
          </a:bodyPr>
          <a:lstStyle/>
          <a:p>
            <a:pPr>
              <a:lnSpc>
                <a:spcPct val="150000"/>
              </a:lnSpc>
            </a:pPr>
            <a:r>
              <a:rPr lang="en-US" sz="1200" b="1" dirty="0">
                <a:solidFill>
                  <a:srgbClr val="333F48"/>
                </a:solidFill>
              </a:rPr>
              <a:t>SpeedSys300</a:t>
            </a:r>
            <a:br>
              <a:rPr lang="en-US" sz="1200" dirty="0">
                <a:solidFill>
                  <a:srgbClr val="333F48"/>
                </a:solidFill>
              </a:rPr>
            </a:br>
            <a:r>
              <a:rPr lang="en-US" sz="1200" dirty="0">
                <a:solidFill>
                  <a:srgbClr val="333F48"/>
                </a:solidFill>
              </a:rPr>
              <a:t>Scalable, robust and independent layer of protection to deliver fast and reliable </a:t>
            </a:r>
            <a:r>
              <a:rPr lang="en-US" sz="1200" dirty="0">
                <a:solidFill>
                  <a:schemeClr val="tx2"/>
                </a:solidFill>
              </a:rPr>
              <a:t>protection against </a:t>
            </a:r>
            <a:r>
              <a:rPr lang="en-US" sz="1200" dirty="0" err="1">
                <a:solidFill>
                  <a:schemeClr val="tx2"/>
                </a:solidFill>
              </a:rPr>
              <a:t>overspeed</a:t>
            </a:r>
            <a:r>
              <a:rPr lang="en-US" sz="1200" dirty="0">
                <a:solidFill>
                  <a:prstClr val="black"/>
                </a:solidFill>
              </a:rPr>
              <a:t>.</a:t>
            </a:r>
            <a:endParaRPr lang="en-US" sz="1200" dirty="0">
              <a:solidFill>
                <a:srgbClr val="333F48"/>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277" y="2201855"/>
            <a:ext cx="1228888" cy="1720027"/>
          </a:xfrm>
          <a:prstGeom prst="rect">
            <a:avLst/>
          </a:prstGeom>
        </p:spPr>
      </p:pic>
      <p:sp>
        <p:nvSpPr>
          <p:cNvPr id="3" name="Date Placeholder 2"/>
          <p:cNvSpPr>
            <a:spLocks noGrp="1"/>
          </p:cNvSpPr>
          <p:nvPr>
            <p:ph type="dt" sz="half" idx="10"/>
          </p:nvPr>
        </p:nvSpPr>
        <p:spPr/>
        <p:txBody>
          <a:bodyPr/>
          <a:lstStyle/>
          <a:p>
            <a:fld id="{A97E133E-52DC-4389-A813-69C24E67E6EE}" type="datetime1">
              <a:rPr lang="en-US" smtClean="0"/>
              <a:t>3/18/2022</a:t>
            </a:fld>
            <a:endParaRPr lang="en-GB"/>
          </a:p>
        </p:txBody>
      </p:sp>
      <p:sp>
        <p:nvSpPr>
          <p:cNvPr id="4" name="Slide Number Placeholder 3"/>
          <p:cNvSpPr>
            <a:spLocks noGrp="1"/>
          </p:cNvSpPr>
          <p:nvPr>
            <p:ph type="sldNum" sz="quarter" idx="12"/>
          </p:nvPr>
        </p:nvSpPr>
        <p:spPr/>
        <p:txBody>
          <a:bodyPr/>
          <a:lstStyle/>
          <a:p>
            <a:fld id="{240553F3-40B0-4BFA-8684-D942AF6EAA45}" type="slidenum">
              <a:rPr lang="en-GB" smtClean="0"/>
              <a:t>5</a:t>
            </a:fld>
            <a:endParaRPr lang="en-GB"/>
          </a:p>
        </p:txBody>
      </p:sp>
      <p:sp>
        <p:nvSpPr>
          <p:cNvPr id="5" name="Footer Placeholder 4">
            <a:extLst>
              <a:ext uri="{FF2B5EF4-FFF2-40B4-BE49-F238E27FC236}">
                <a16:creationId xmlns:a16="http://schemas.microsoft.com/office/drawing/2014/main" id="{F2BD6E2E-2121-4DA9-9EB3-B2513761656D}"/>
              </a:ext>
            </a:extLst>
          </p:cNvPr>
          <p:cNvSpPr>
            <a:spLocks noGrp="1"/>
          </p:cNvSpPr>
          <p:nvPr>
            <p:ph type="ftr" sz="quarter" idx="11"/>
          </p:nvPr>
        </p:nvSpPr>
        <p:spPr/>
        <p:txBody>
          <a:bodyPr/>
          <a:lstStyle/>
          <a:p>
            <a:r>
              <a:rPr lang="en-GB"/>
              <a:t>Meggitt vibro-meter protection and monitoring systems product line presentation</a:t>
            </a:r>
            <a:endParaRPr lang="en-GB" dirty="0"/>
          </a:p>
        </p:txBody>
      </p:sp>
    </p:spTree>
    <p:extLst>
      <p:ext uri="{BB962C8B-B14F-4D97-AF65-F5344CB8AC3E}">
        <p14:creationId xmlns:p14="http://schemas.microsoft.com/office/powerpoint/2010/main" val="125223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2416629"/>
            <a:ext cx="11172575" cy="2623294"/>
          </a:xfrm>
        </p:spPr>
        <p:txBody>
          <a:bodyPr anchor="t">
            <a:noAutofit/>
          </a:bodyPr>
          <a:lstStyle/>
          <a:p>
            <a:pPr>
              <a:lnSpc>
                <a:spcPct val="90000"/>
              </a:lnSpc>
            </a:pPr>
            <a:r>
              <a:rPr lang="en-US" sz="6600" dirty="0"/>
              <a:t>Vm600</a:t>
            </a:r>
            <a:r>
              <a:rPr lang="en-US" sz="6600" baseline="30000" dirty="0"/>
              <a:t>Mk2</a:t>
            </a:r>
            <a:r>
              <a:rPr lang="en-US" sz="6600" dirty="0"/>
              <a:t>/</a:t>
            </a:r>
            <a:r>
              <a:rPr lang="en-US" sz="3200" dirty="0"/>
              <a:t> </a:t>
            </a:r>
            <a:r>
              <a:rPr lang="en-US" sz="6600" dirty="0"/>
              <a:t>VM600 </a:t>
            </a:r>
            <a:br>
              <a:rPr lang="en-US" sz="6600" dirty="0"/>
            </a:br>
            <a:br>
              <a:rPr lang="en-US" sz="4000" dirty="0"/>
            </a:br>
            <a:r>
              <a:rPr lang="en-US" sz="4000" dirty="0"/>
              <a:t>Rack-based systems For machinery Protection and/or condition monitoring</a:t>
            </a:r>
          </a:p>
        </p:txBody>
      </p:sp>
      <p:sp>
        <p:nvSpPr>
          <p:cNvPr id="3" name="Date Placeholder 2"/>
          <p:cNvSpPr>
            <a:spLocks noGrp="1"/>
          </p:cNvSpPr>
          <p:nvPr>
            <p:ph type="dt" sz="half" idx="4294967295"/>
          </p:nvPr>
        </p:nvSpPr>
        <p:spPr>
          <a:xfrm>
            <a:off x="180181" y="6547876"/>
            <a:ext cx="1079500" cy="122237"/>
          </a:xfrm>
        </p:spPr>
        <p:txBody>
          <a:bodyPr/>
          <a:lstStyle/>
          <a:p>
            <a:fld id="{8F38C4A1-5A91-4605-971C-D68EA265DC62}" type="datetime1">
              <a:rPr lang="en-US" smtClean="0"/>
              <a:t>3/18/2022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6</a:t>
            </a:fld>
            <a:endParaRPr lang="en-GB"/>
          </a:p>
        </p:txBody>
      </p:sp>
    </p:spTree>
    <p:extLst>
      <p:ext uri="{BB962C8B-B14F-4D97-AF65-F5344CB8AC3E}">
        <p14:creationId xmlns:p14="http://schemas.microsoft.com/office/powerpoint/2010/main" val="33260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mline"/>
          <p:cNvPicPr>
            <a:picLocks noChangeAspect="1" noChangeArrowheads="1"/>
          </p:cNvPicPr>
          <p:nvPr/>
        </p:nvPicPr>
        <p:blipFill>
          <a:blip r:embed="rId2" cstate="print"/>
          <a:srcRect/>
          <a:stretch>
            <a:fillRect/>
          </a:stretch>
        </p:blipFill>
        <p:spPr bwMode="auto">
          <a:xfrm>
            <a:off x="7146092" y="2875971"/>
            <a:ext cx="3014945" cy="997780"/>
          </a:xfrm>
          <a:prstGeom prst="rect">
            <a:avLst/>
          </a:prstGeom>
          <a:noFill/>
        </p:spPr>
      </p:pic>
      <p:sp>
        <p:nvSpPr>
          <p:cNvPr id="6" name="Title 3"/>
          <p:cNvSpPr txBox="1">
            <a:spLocks/>
          </p:cNvSpPr>
          <p:nvPr/>
        </p:nvSpPr>
        <p:spPr>
          <a:xfrm>
            <a:off x="1942304" y="4577745"/>
            <a:ext cx="3331549" cy="591415"/>
          </a:xfrm>
          <a:prstGeom prst="rect">
            <a:avLst/>
          </a:prstGeom>
        </p:spPr>
        <p:txBody>
          <a:bodyPr vert="horz" lIns="0" tIns="0" rIns="0" bIns="0" rtlCol="0" anchor="t">
            <a:normAutofit/>
          </a:bodyPr>
          <a:lstStyle>
            <a:lvl1pPr algn="l" defTabSz="914400" rtl="0" eaLnBrk="1" latinLnBrk="0" hangingPunct="1">
              <a:lnSpc>
                <a:spcPct val="75000"/>
              </a:lnSpc>
              <a:spcBef>
                <a:spcPct val="0"/>
              </a:spcBef>
              <a:buNone/>
              <a:defRPr sz="6800" b="1" kern="1200" cap="all" baseline="0">
                <a:solidFill>
                  <a:schemeClr val="tx2"/>
                </a:solidFill>
                <a:latin typeface="+mj-lt"/>
                <a:ea typeface="+mj-ea"/>
                <a:cs typeface="+mj-cs"/>
              </a:defRPr>
            </a:lvl1pPr>
          </a:lstStyle>
          <a:p>
            <a:pPr algn="ctr">
              <a:lnSpc>
                <a:spcPct val="140000"/>
              </a:lnSpc>
              <a:spcAft>
                <a:spcPts val="600"/>
              </a:spcAft>
            </a:pPr>
            <a:r>
              <a:rPr lang="en-US" sz="1400" b="0" cap="none" dirty="0"/>
              <a:t>19″ system racks (ABE04x) with</a:t>
            </a:r>
            <a:br>
              <a:rPr lang="en-US" sz="1400" b="0" cap="none" dirty="0"/>
            </a:br>
            <a:r>
              <a:rPr lang="en-US" sz="1400" b="0" cap="none" dirty="0"/>
              <a:t>a standard height of 6U</a:t>
            </a:r>
            <a:endParaRPr lang="en-US" sz="1400" cap="none" dirty="0"/>
          </a:p>
        </p:txBody>
      </p:sp>
      <p:sp>
        <p:nvSpPr>
          <p:cNvPr id="7" name="Title 3"/>
          <p:cNvSpPr>
            <a:spLocks noGrp="1"/>
          </p:cNvSpPr>
          <p:nvPr>
            <p:ph type="title"/>
          </p:nvPr>
        </p:nvSpPr>
        <p:spPr>
          <a:xfrm>
            <a:off x="420718" y="853108"/>
            <a:ext cx="8379431" cy="669000"/>
          </a:xfrm>
        </p:spPr>
        <p:txBody>
          <a:bodyPr>
            <a:normAutofit/>
          </a:bodyPr>
          <a:lstStyle/>
          <a:p>
            <a:r>
              <a:rPr lang="en-US" sz="4000" dirty="0"/>
              <a:t>VM600</a:t>
            </a:r>
            <a:r>
              <a:rPr lang="en-US" sz="4000" baseline="30000" dirty="0"/>
              <a:t>Mk2</a:t>
            </a:r>
            <a:r>
              <a:rPr lang="en-US" sz="4000" dirty="0"/>
              <a:t>/</a:t>
            </a:r>
            <a:r>
              <a:rPr lang="en-US" sz="2000" dirty="0"/>
              <a:t> </a:t>
            </a:r>
            <a:r>
              <a:rPr lang="en-US" sz="4000" dirty="0"/>
              <a:t>VM600</a:t>
            </a:r>
            <a:r>
              <a:rPr lang="en-US" sz="4000" cap="none" dirty="0"/>
              <a:t> racks</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5883" y="1937370"/>
            <a:ext cx="4064390" cy="2874982"/>
          </a:xfrm>
          <a:prstGeom prst="rect">
            <a:avLst/>
          </a:prstGeom>
        </p:spPr>
      </p:pic>
      <p:sp>
        <p:nvSpPr>
          <p:cNvPr id="18" name="Title 3"/>
          <p:cNvSpPr txBox="1">
            <a:spLocks/>
          </p:cNvSpPr>
          <p:nvPr/>
        </p:nvSpPr>
        <p:spPr>
          <a:xfrm>
            <a:off x="1852764" y="5348436"/>
            <a:ext cx="3503007" cy="819099"/>
          </a:xfrm>
          <a:prstGeom prst="rect">
            <a:avLst/>
          </a:prstGeom>
        </p:spPr>
        <p:txBody>
          <a:bodyPr vert="horz" lIns="0" tIns="0" rIns="0" bIns="0" rtlCol="0" anchor="t">
            <a:normAutofit/>
          </a:bodyPr>
          <a:lstStyle>
            <a:lvl1pPr algn="l" defTabSz="914400" rtl="0" eaLnBrk="1" latinLnBrk="0" hangingPunct="1">
              <a:lnSpc>
                <a:spcPct val="75000"/>
              </a:lnSpc>
              <a:spcBef>
                <a:spcPct val="0"/>
              </a:spcBef>
              <a:buNone/>
              <a:defRPr sz="6800" b="1" kern="1200" cap="all" baseline="0">
                <a:solidFill>
                  <a:schemeClr val="tx2"/>
                </a:solidFill>
                <a:latin typeface="+mj-lt"/>
                <a:ea typeface="+mj-ea"/>
                <a:cs typeface="+mj-cs"/>
              </a:defRPr>
            </a:lvl1pPr>
          </a:lstStyle>
          <a:p>
            <a:pPr>
              <a:lnSpc>
                <a:spcPct val="140000"/>
              </a:lnSpc>
              <a:spcAft>
                <a:spcPts val="600"/>
              </a:spcAft>
            </a:pPr>
            <a:r>
              <a:rPr lang="en-US" sz="1200" b="0" cap="none" dirty="0"/>
              <a:t>Note: Space (rack slots) for up to 12 processing modules, such as MPC4</a:t>
            </a:r>
            <a:r>
              <a:rPr lang="en-US" sz="1200" b="0" cap="none" baseline="30000" dirty="0"/>
              <a:t>Mk2</a:t>
            </a:r>
            <a:r>
              <a:rPr lang="en-US" sz="1200" b="0" cap="none" dirty="0"/>
              <a:t> +  IOC4</a:t>
            </a:r>
            <a:r>
              <a:rPr lang="en-US" sz="1200" b="0" cap="none" baseline="30000" dirty="0"/>
              <a:t>Mk2</a:t>
            </a:r>
            <a:r>
              <a:rPr lang="en-US" sz="1200" b="0" cap="none" dirty="0"/>
              <a:t>.</a:t>
            </a:r>
            <a:endParaRPr lang="en-US" sz="1200" cap="none" dirty="0"/>
          </a:p>
        </p:txBody>
      </p:sp>
      <p:sp>
        <p:nvSpPr>
          <p:cNvPr id="20" name="Title 3"/>
          <p:cNvSpPr txBox="1">
            <a:spLocks/>
          </p:cNvSpPr>
          <p:nvPr/>
        </p:nvSpPr>
        <p:spPr>
          <a:xfrm>
            <a:off x="6991601" y="4577745"/>
            <a:ext cx="3331549" cy="591415"/>
          </a:xfrm>
          <a:prstGeom prst="rect">
            <a:avLst/>
          </a:prstGeom>
        </p:spPr>
        <p:txBody>
          <a:bodyPr vert="horz" lIns="0" tIns="0" rIns="0" bIns="0" rtlCol="0" anchor="t">
            <a:normAutofit/>
          </a:bodyPr>
          <a:lstStyle>
            <a:lvl1pPr algn="l" defTabSz="914400" rtl="0" eaLnBrk="1" latinLnBrk="0" hangingPunct="1">
              <a:lnSpc>
                <a:spcPct val="75000"/>
              </a:lnSpc>
              <a:spcBef>
                <a:spcPct val="0"/>
              </a:spcBef>
              <a:buNone/>
              <a:defRPr sz="6800" b="1" kern="1200" cap="all" baseline="0">
                <a:solidFill>
                  <a:schemeClr val="tx2"/>
                </a:solidFill>
                <a:latin typeface="+mj-lt"/>
                <a:ea typeface="+mj-ea"/>
                <a:cs typeface="+mj-cs"/>
              </a:defRPr>
            </a:lvl1pPr>
          </a:lstStyle>
          <a:p>
            <a:pPr algn="ctr">
              <a:lnSpc>
                <a:spcPct val="140000"/>
              </a:lnSpc>
              <a:spcAft>
                <a:spcPts val="600"/>
              </a:spcAft>
            </a:pPr>
            <a:r>
              <a:rPr lang="en-US" sz="1400" b="0" cap="none" dirty="0"/>
              <a:t>19″ </a:t>
            </a:r>
            <a:r>
              <a:rPr lang="en-US" sz="1400" b="0" cap="none" dirty="0" err="1"/>
              <a:t>slimline</a:t>
            </a:r>
            <a:r>
              <a:rPr lang="en-US" sz="1400" b="0" cap="none" dirty="0"/>
              <a:t> rack (ABE056) with</a:t>
            </a:r>
            <a:br>
              <a:rPr lang="en-US" sz="1400" b="0" cap="none" dirty="0"/>
            </a:br>
            <a:r>
              <a:rPr lang="en-US" sz="1400" b="0" cap="none" dirty="0"/>
              <a:t>a standard height of 1U</a:t>
            </a:r>
            <a:endParaRPr lang="en-US" sz="1400" cap="none" dirty="0"/>
          </a:p>
        </p:txBody>
      </p:sp>
      <p:sp>
        <p:nvSpPr>
          <p:cNvPr id="21" name="Title 3"/>
          <p:cNvSpPr txBox="1">
            <a:spLocks/>
          </p:cNvSpPr>
          <p:nvPr/>
        </p:nvSpPr>
        <p:spPr>
          <a:xfrm>
            <a:off x="7205169" y="5348436"/>
            <a:ext cx="2904412" cy="921736"/>
          </a:xfrm>
          <a:prstGeom prst="rect">
            <a:avLst/>
          </a:prstGeom>
        </p:spPr>
        <p:txBody>
          <a:bodyPr vert="horz" lIns="0" tIns="0" rIns="0" bIns="0" rtlCol="0" anchor="t">
            <a:normAutofit/>
          </a:bodyPr>
          <a:lstStyle>
            <a:lvl1pPr algn="l" defTabSz="914400" rtl="0" eaLnBrk="1" latinLnBrk="0" hangingPunct="1">
              <a:lnSpc>
                <a:spcPct val="75000"/>
              </a:lnSpc>
              <a:spcBef>
                <a:spcPct val="0"/>
              </a:spcBef>
              <a:buNone/>
              <a:defRPr sz="6800" b="1" kern="1200" cap="all" baseline="0">
                <a:solidFill>
                  <a:schemeClr val="tx2"/>
                </a:solidFill>
                <a:latin typeface="+mj-lt"/>
                <a:ea typeface="+mj-ea"/>
                <a:cs typeface="+mj-cs"/>
              </a:defRPr>
            </a:lvl1pPr>
          </a:lstStyle>
          <a:p>
            <a:pPr>
              <a:lnSpc>
                <a:spcPct val="140000"/>
              </a:lnSpc>
              <a:spcAft>
                <a:spcPts val="600"/>
              </a:spcAft>
            </a:pPr>
            <a:r>
              <a:rPr lang="en-US" sz="1200" b="0" cap="none" dirty="0"/>
              <a:t>Note: Space (rack slot) for 1 processing module, such as MPC4</a:t>
            </a:r>
            <a:r>
              <a:rPr lang="en-US" sz="1200" b="0" cap="none" baseline="30000" dirty="0"/>
              <a:t>Mk2</a:t>
            </a:r>
            <a:r>
              <a:rPr lang="en-US" sz="1200" b="0" cap="none" dirty="0"/>
              <a:t> +  IOC4</a:t>
            </a:r>
            <a:r>
              <a:rPr lang="en-US" sz="1200" b="0" cap="none" baseline="30000" dirty="0"/>
              <a:t>Mk2</a:t>
            </a:r>
            <a:r>
              <a:rPr lang="en-US" sz="1200" b="0" cap="none" dirty="0"/>
              <a:t>.</a:t>
            </a:r>
            <a:endParaRPr lang="en-US" sz="1200" cap="none" dirty="0"/>
          </a:p>
        </p:txBody>
      </p:sp>
    </p:spTree>
    <p:extLst>
      <p:ext uri="{BB962C8B-B14F-4D97-AF65-F5344CB8AC3E}">
        <p14:creationId xmlns:p14="http://schemas.microsoft.com/office/powerpoint/2010/main" val="254926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DESIGN CONCEPT </a:t>
            </a:r>
            <a:endParaRPr lang="en-US" baseline="30000" dirty="0"/>
          </a:p>
        </p:txBody>
      </p:sp>
      <p:sp>
        <p:nvSpPr>
          <p:cNvPr id="9" name="Text Placeholder 8"/>
          <p:cNvSpPr>
            <a:spLocks noGrp="1"/>
          </p:cNvSpPr>
          <p:nvPr>
            <p:ph type="body" sz="half" idx="2"/>
          </p:nvPr>
        </p:nvSpPr>
        <p:spPr/>
        <p:txBody>
          <a:bodyPr/>
          <a:lstStyle/>
          <a:p>
            <a:r>
              <a:rPr lang="en-US" dirty="0"/>
              <a:t>VM600</a:t>
            </a:r>
            <a:r>
              <a:rPr lang="en-US" baseline="30000" dirty="0"/>
              <a:t>Mk2</a:t>
            </a:r>
            <a:endParaRPr lang="en-US" dirty="0"/>
          </a:p>
        </p:txBody>
      </p:sp>
      <p:sp>
        <p:nvSpPr>
          <p:cNvPr id="3" name="Date Placeholder 2"/>
          <p:cNvSpPr>
            <a:spLocks noGrp="1"/>
          </p:cNvSpPr>
          <p:nvPr>
            <p:ph type="dt" sz="half" idx="10"/>
          </p:nvPr>
        </p:nvSpPr>
        <p:spPr/>
        <p:txBody>
          <a:bodyPr/>
          <a:lstStyle/>
          <a:p>
            <a:fld id="{EFCF6106-01D3-4177-BA93-67061E584348}"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protection and monitoring systems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8</a:t>
            </a:fld>
            <a:endParaRPr lang="en-GB"/>
          </a:p>
        </p:txBody>
      </p:sp>
      <p:sp>
        <p:nvSpPr>
          <p:cNvPr id="13" name="Text Placeholder 5"/>
          <p:cNvSpPr txBox="1">
            <a:spLocks/>
          </p:cNvSpPr>
          <p:nvPr/>
        </p:nvSpPr>
        <p:spPr>
          <a:xfrm>
            <a:off x="539999" y="1633430"/>
            <a:ext cx="5739219" cy="48013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1400" dirty="0"/>
              <a:t>Centralized system </a:t>
            </a:r>
            <a:r>
              <a:rPr lang="en-US" sz="1200" b="0" dirty="0">
                <a:solidFill>
                  <a:schemeClr val="tx2"/>
                </a:solidFill>
              </a:rPr>
              <a:t>– designed to centrally process a wide range of different input signals coming from a variety of critical assets. </a:t>
            </a:r>
          </a:p>
        </p:txBody>
      </p:sp>
      <p:sp>
        <p:nvSpPr>
          <p:cNvPr id="14" name="Text Placeholder 5"/>
          <p:cNvSpPr txBox="1">
            <a:spLocks/>
          </p:cNvSpPr>
          <p:nvPr/>
        </p:nvSpPr>
        <p:spPr>
          <a:xfrm>
            <a:off x="540000" y="3670167"/>
            <a:ext cx="5574676" cy="84702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r>
              <a:rPr lang="en-US" sz="1400" dirty="0">
                <a:solidFill>
                  <a:schemeClr val="accent6"/>
                </a:solidFill>
              </a:rPr>
              <a:t>Flexible network architecture</a:t>
            </a:r>
            <a:r>
              <a:rPr lang="en-US" sz="1400" dirty="0"/>
              <a:t> </a:t>
            </a:r>
            <a:r>
              <a:rPr lang="en-US" sz="1400" b="0" dirty="0"/>
              <a:t>– </a:t>
            </a:r>
            <a:r>
              <a:rPr lang="en-US" sz="1200" b="0" dirty="0"/>
              <a:t>easy integration with </a:t>
            </a:r>
            <a:r>
              <a:rPr lang="en-US" sz="1200" dirty="0" err="1"/>
              <a:t>VibroSmart</a:t>
            </a:r>
            <a:r>
              <a:rPr lang="en-US" sz="1200" baseline="30000" dirty="0"/>
              <a:t>®</a:t>
            </a:r>
            <a:r>
              <a:rPr lang="en-US" sz="1200" b="0" dirty="0"/>
              <a:t> distributed monitoring system for optimal and flexible network architecture in a condition monitoring system platform.</a:t>
            </a:r>
            <a:endParaRPr lang="en-US" sz="1200" dirty="0"/>
          </a:p>
        </p:txBody>
      </p:sp>
      <p:sp>
        <p:nvSpPr>
          <p:cNvPr id="15" name="Rectangle 14"/>
          <p:cNvSpPr/>
          <p:nvPr/>
        </p:nvSpPr>
        <p:spPr>
          <a:xfrm>
            <a:off x="539999" y="2342739"/>
            <a:ext cx="5673027" cy="1092468"/>
          </a:xfrm>
          <a:prstGeom prst="rect">
            <a:avLst/>
          </a:prstGeom>
        </p:spPr>
        <p:txBody>
          <a:bodyPr vert="horz" lIns="0" tIns="0" rIns="0" bIns="0" rtlCol="0">
            <a:noAutofit/>
          </a:bodyPr>
          <a:lstStyle/>
          <a:p>
            <a:pPr>
              <a:lnSpc>
                <a:spcPct val="120000"/>
              </a:lnSpc>
              <a:spcBef>
                <a:spcPts val="1000"/>
              </a:spcBef>
              <a:buFont typeface="Arial" panose="020B0604020202020204" pitchFamily="34" charset="0"/>
              <a:buNone/>
            </a:pPr>
            <a:r>
              <a:rPr lang="en-US" sz="1400" b="1" dirty="0">
                <a:solidFill>
                  <a:schemeClr val="accent6"/>
                </a:solidFill>
              </a:rPr>
              <a:t>All measurements in one module</a:t>
            </a:r>
            <a:r>
              <a:rPr lang="en-US" sz="1600" dirty="0"/>
              <a:t> </a:t>
            </a:r>
            <a:r>
              <a:rPr lang="en-US" sz="1400" dirty="0">
                <a:solidFill>
                  <a:schemeClr val="tx2"/>
                </a:solidFill>
              </a:rPr>
              <a:t>– </a:t>
            </a:r>
            <a:r>
              <a:rPr lang="en-US" sz="1200" dirty="0">
                <a:solidFill>
                  <a:schemeClr val="tx2"/>
                </a:solidFill>
              </a:rPr>
              <a:t>enables complex systems to be built with a minimum number of modules (modular structure with smart function combination). </a:t>
            </a:r>
          </a:p>
          <a:p>
            <a:pPr>
              <a:lnSpc>
                <a:spcPct val="120000"/>
              </a:lnSpc>
              <a:spcBef>
                <a:spcPts val="500"/>
              </a:spcBef>
              <a:buFont typeface="Arial" panose="020B0604020202020204" pitchFamily="34" charset="0"/>
              <a:buNone/>
            </a:pPr>
            <a:r>
              <a:rPr lang="en-US" sz="1200" b="1" dirty="0">
                <a:solidFill>
                  <a:schemeClr val="tx2"/>
                </a:solidFill>
              </a:rPr>
              <a:t>MPC4</a:t>
            </a:r>
            <a:r>
              <a:rPr lang="en-US" sz="1200" b="1" baseline="30000" dirty="0">
                <a:solidFill>
                  <a:schemeClr val="tx2"/>
                </a:solidFill>
              </a:rPr>
              <a:t>Mk2</a:t>
            </a:r>
            <a:r>
              <a:rPr lang="en-US" sz="1200" b="1" dirty="0">
                <a:solidFill>
                  <a:schemeClr val="tx2"/>
                </a:solidFill>
              </a:rPr>
              <a:t> module supports machinery protection and condition monitoring</a:t>
            </a:r>
          </a:p>
        </p:txBody>
      </p:sp>
      <p:sp>
        <p:nvSpPr>
          <p:cNvPr id="19" name="Text Placeholder 5"/>
          <p:cNvSpPr txBox="1">
            <a:spLocks/>
          </p:cNvSpPr>
          <p:nvPr/>
        </p:nvSpPr>
        <p:spPr>
          <a:xfrm>
            <a:off x="539999" y="4686990"/>
            <a:ext cx="6137237" cy="128982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dirty="0">
                <a:solidFill>
                  <a:schemeClr val="accent6"/>
                </a:solidFill>
              </a:rPr>
              <a:t>Industry standards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API 670 </a:t>
            </a:r>
            <a:r>
              <a:rPr lang="en-US" sz="1200" dirty="0">
                <a:solidFill>
                  <a:schemeClr val="tx2"/>
                </a:solidFill>
              </a:rPr>
              <a:t>compliant.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Cybersecurity</a:t>
            </a:r>
            <a:r>
              <a:rPr lang="en-US" sz="1200" dirty="0">
                <a:solidFill>
                  <a:schemeClr val="tx2"/>
                </a:solidFill>
              </a:rPr>
              <a:t> in accordance with IEC 62443.</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SIL 2</a:t>
            </a:r>
            <a:r>
              <a:rPr lang="en-US" sz="1200" dirty="0">
                <a:solidFill>
                  <a:schemeClr val="tx2"/>
                </a:solidFill>
              </a:rPr>
              <a:t> in accordance with IEC 61508. </a:t>
            </a:r>
            <a:endParaRPr lang="en-US" sz="1200"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0495" y="788905"/>
            <a:ext cx="5207330" cy="4884890"/>
          </a:xfrm>
          <a:prstGeom prst="rect">
            <a:avLst/>
          </a:prstGeom>
        </p:spPr>
      </p:pic>
    </p:spTree>
    <p:extLst>
      <p:ext uri="{BB962C8B-B14F-4D97-AF65-F5344CB8AC3E}">
        <p14:creationId xmlns:p14="http://schemas.microsoft.com/office/powerpoint/2010/main" val="405419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362700"/>
            <a:ext cx="360363" cy="123825"/>
          </a:xfrm>
        </p:spPr>
        <p:txBody>
          <a:bodyPr/>
          <a:lstStyle/>
          <a:p>
            <a:r>
              <a:rPr lang="en-US"/>
              <a:t>- </a:t>
            </a:r>
            <a:fld id="{9EAC7680-6049-4CE8-B09C-EBA42AD265D3}" type="slidenum">
              <a:rPr lang="en-US" smtClean="0"/>
              <a:pPr/>
              <a:t>9</a:t>
            </a:fld>
            <a:r>
              <a:rPr lang="en-US"/>
              <a:t> -</a:t>
            </a:r>
            <a:endParaRPr lang="en-US" dirty="0"/>
          </a:p>
        </p:txBody>
      </p:sp>
      <p:sp>
        <p:nvSpPr>
          <p:cNvPr id="19" name="Date Placeholder 18"/>
          <p:cNvSpPr>
            <a:spLocks noGrp="1"/>
          </p:cNvSpPr>
          <p:nvPr>
            <p:ph type="dt" sz="half" idx="4294967295"/>
          </p:nvPr>
        </p:nvSpPr>
        <p:spPr>
          <a:xfrm>
            <a:off x="148942" y="6546650"/>
            <a:ext cx="1079500" cy="123111"/>
          </a:xfrm>
        </p:spPr>
        <p:txBody>
          <a:bodyPr/>
          <a:lstStyle/>
          <a:p>
            <a:fld id="{828D8376-A375-4D40-BF3A-E875189FEA9B}" type="datetime1">
              <a:rPr lang="en-US" smtClean="0"/>
              <a:t>3/18/2022</a:t>
            </a:fld>
            <a:endParaRPr lang="en-GB" dirty="0"/>
          </a:p>
        </p:txBody>
      </p:sp>
      <p:sp>
        <p:nvSpPr>
          <p:cNvPr id="20" name="Footer Placeholder 19"/>
          <p:cNvSpPr>
            <a:spLocks noGrp="1"/>
          </p:cNvSpPr>
          <p:nvPr>
            <p:ph type="ftr" sz="quarter" idx="4294967295"/>
          </p:nvPr>
        </p:nvSpPr>
        <p:spPr>
          <a:xfrm>
            <a:off x="419108" y="6347348"/>
            <a:ext cx="4311650" cy="123825"/>
          </a:xfrm>
        </p:spPr>
        <p:txBody>
          <a:bodyPr/>
          <a:lstStyle/>
          <a:p>
            <a:r>
              <a:rPr lang="en-GB"/>
              <a:t>Meggitt vibro-meter protection and monitoring systems product line presentation</a:t>
            </a:r>
            <a:endParaRPr lang="en-GB" dirty="0"/>
          </a:p>
        </p:txBody>
      </p:sp>
      <p:sp>
        <p:nvSpPr>
          <p:cNvPr id="52" name="Title 2"/>
          <p:cNvSpPr txBox="1">
            <a:spLocks/>
          </p:cNvSpPr>
          <p:nvPr/>
        </p:nvSpPr>
        <p:spPr>
          <a:xfrm>
            <a:off x="539999" y="722157"/>
            <a:ext cx="8072437" cy="969711"/>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entury Gothic"/>
                <a:ea typeface="+mj-ea"/>
                <a:cs typeface="+mj-cs"/>
              </a:rPr>
              <a:t>VM600 success story</a:t>
            </a:r>
          </a:p>
        </p:txBody>
      </p:sp>
      <p:grpSp>
        <p:nvGrpSpPr>
          <p:cNvPr id="6" name="Group 5"/>
          <p:cNvGrpSpPr/>
          <p:nvPr/>
        </p:nvGrpSpPr>
        <p:grpSpPr>
          <a:xfrm>
            <a:off x="2585850" y="3162639"/>
            <a:ext cx="7991711" cy="1362608"/>
            <a:chOff x="2606325" y="2827540"/>
            <a:chExt cx="7991711" cy="1362608"/>
          </a:xfrm>
        </p:grpSpPr>
        <p:sp>
          <p:nvSpPr>
            <p:cNvPr id="55" name="Rectangle 54"/>
            <p:cNvSpPr/>
            <p:nvPr/>
          </p:nvSpPr>
          <p:spPr>
            <a:xfrm>
              <a:off x="3379593" y="2961875"/>
              <a:ext cx="7218443" cy="1228273"/>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0" cap="none" spc="0" normalizeH="0" baseline="0" noProof="0" dirty="0">
                  <a:ln>
                    <a:noFill/>
                  </a:ln>
                  <a:solidFill>
                    <a:prstClr val="white"/>
                  </a:solidFill>
                  <a:effectLst/>
                  <a:uLnTx/>
                  <a:uFillTx/>
                </a:rPr>
                <a:t>Over </a:t>
              </a:r>
              <a:r>
                <a:rPr kumimoji="0" lang="en-US" sz="1600" b="1" i="0" u="none" strike="noStrike" kern="0" cap="none" spc="0" normalizeH="0" baseline="0" noProof="0" dirty="0">
                  <a:ln>
                    <a:noFill/>
                  </a:ln>
                  <a:solidFill>
                    <a:prstClr val="white"/>
                  </a:solidFill>
                  <a:effectLst/>
                  <a:uLnTx/>
                  <a:uFillTx/>
                </a:rPr>
                <a:t>8,000</a:t>
              </a:r>
              <a:r>
                <a:rPr kumimoji="0" lang="en-US" sz="1600" b="0" i="0" u="none" strike="noStrike" kern="0" cap="none" spc="0" normalizeH="0" baseline="0" noProof="0" dirty="0">
                  <a:ln>
                    <a:noFill/>
                  </a:ln>
                  <a:solidFill>
                    <a:prstClr val="white"/>
                  </a:solidFill>
                  <a:effectLst/>
                  <a:uLnTx/>
                  <a:uFillTx/>
                </a:rPr>
                <a:t> VM600 racks installed worldwide with:</a:t>
              </a:r>
            </a:p>
            <a:p>
              <a:pPr marL="285750" lvl="0" indent="-285750">
                <a:lnSpc>
                  <a:spcPct val="90000"/>
                </a:lnSpc>
                <a:spcBef>
                  <a:spcPts val="1000"/>
                </a:spcBef>
                <a:buFont typeface="Arial" panose="020B0604020202020204" pitchFamily="34" charset="0"/>
                <a:buChar char="•"/>
                <a:defRPr/>
              </a:pPr>
              <a:r>
                <a:rPr lang="en-US" sz="1600" b="1" kern="0" dirty="0">
                  <a:solidFill>
                    <a:prstClr val="white"/>
                  </a:solidFill>
                </a:rPr>
                <a:t>40,000 </a:t>
              </a:r>
              <a:r>
                <a:rPr lang="en-US" sz="1600" kern="0" dirty="0">
                  <a:solidFill>
                    <a:prstClr val="white"/>
                  </a:solidFill>
                </a:rPr>
                <a:t>machinery protection modules (MPC4)</a:t>
              </a:r>
            </a:p>
            <a:p>
              <a:pPr marL="285750" lvl="0" indent="-285750">
                <a:lnSpc>
                  <a:spcPct val="90000"/>
                </a:lnSpc>
                <a:spcBef>
                  <a:spcPts val="1000"/>
                </a:spcBef>
                <a:buFont typeface="Arial" panose="020B0604020202020204" pitchFamily="34" charset="0"/>
                <a:buChar char="•"/>
                <a:defRPr/>
              </a:pPr>
              <a:r>
                <a:rPr lang="en-US" sz="1600" b="1" kern="0" dirty="0">
                  <a:solidFill>
                    <a:prstClr val="white"/>
                  </a:solidFill>
                </a:rPr>
                <a:t>5,500 </a:t>
              </a:r>
              <a:r>
                <a:rPr lang="en-US" sz="1600" kern="0" dirty="0">
                  <a:solidFill>
                    <a:prstClr val="white"/>
                  </a:solidFill>
                </a:rPr>
                <a:t>condition monitoring modules (/XMV16/XMC16/CMC16)</a:t>
              </a:r>
            </a:p>
            <a:p>
              <a:pPr lvl="0">
                <a:lnSpc>
                  <a:spcPct val="90000"/>
                </a:lnSpc>
                <a:spcBef>
                  <a:spcPts val="1000"/>
                </a:spcBef>
                <a:defRPr/>
              </a:pPr>
              <a:r>
                <a:rPr lang="en-US" sz="1600" kern="0" dirty="0">
                  <a:solidFill>
                    <a:prstClr val="white"/>
                  </a:solidFill>
                </a:rPr>
                <a:t>   </a:t>
              </a:r>
              <a:endParaRPr kumimoji="0" lang="en-US" sz="1600" i="0" u="none" strike="noStrike" kern="0" cap="none" spc="0" normalizeH="0" baseline="0" noProof="0" dirty="0">
                <a:ln>
                  <a:noFill/>
                </a:ln>
                <a:solidFill>
                  <a:prstClr val="white"/>
                </a:solidFill>
                <a:effectLst/>
                <a:uLnTx/>
                <a:uFillTx/>
              </a:endParaRPr>
            </a:p>
          </p:txBody>
        </p:sp>
        <p:grpSp>
          <p:nvGrpSpPr>
            <p:cNvPr id="62" name="Group 61"/>
            <p:cNvGrpSpPr/>
            <p:nvPr/>
          </p:nvGrpSpPr>
          <p:grpSpPr>
            <a:xfrm>
              <a:off x="2606325" y="2827540"/>
              <a:ext cx="547414" cy="547414"/>
              <a:chOff x="3224256" y="3043229"/>
              <a:chExt cx="547414" cy="547414"/>
            </a:xfrm>
          </p:grpSpPr>
          <p:grpSp>
            <p:nvGrpSpPr>
              <p:cNvPr id="63" name="Group 62"/>
              <p:cNvGrpSpPr/>
              <p:nvPr/>
            </p:nvGrpSpPr>
            <p:grpSpPr>
              <a:xfrm>
                <a:off x="3224256" y="3043229"/>
                <a:ext cx="547414" cy="547414"/>
                <a:chOff x="404998" y="1698564"/>
                <a:chExt cx="852109" cy="852109"/>
              </a:xfrm>
            </p:grpSpPr>
            <p:sp>
              <p:nvSpPr>
                <p:cNvPr id="65" name="Oval 64"/>
                <p:cNvSpPr/>
                <p:nvPr/>
              </p:nvSpPr>
              <p:spPr>
                <a:xfrm>
                  <a:off x="465666" y="1759232"/>
                  <a:ext cx="730772" cy="730772"/>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6" name="Oval 65"/>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8382" y="3133235"/>
                <a:ext cx="356707" cy="356707"/>
              </a:xfrm>
              <a:prstGeom prst="rect">
                <a:avLst/>
              </a:prstGeom>
            </p:spPr>
          </p:pic>
        </p:grpSp>
      </p:grpSp>
      <p:sp>
        <p:nvSpPr>
          <p:cNvPr id="73" name="Title 1"/>
          <p:cNvSpPr txBox="1">
            <a:spLocks/>
          </p:cNvSpPr>
          <p:nvPr/>
        </p:nvSpPr>
        <p:spPr>
          <a:xfrm>
            <a:off x="539999" y="590744"/>
            <a:ext cx="4242943"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tx2"/>
                </a:solidFill>
                <a:effectLst/>
                <a:uLnTx/>
                <a:uFillTx/>
                <a:latin typeface="Century Gothic"/>
                <a:ea typeface="+mj-ea"/>
                <a:cs typeface="+mj-cs"/>
              </a:rPr>
              <a:t>Our Legacy </a:t>
            </a:r>
          </a:p>
        </p:txBody>
      </p:sp>
      <p:grpSp>
        <p:nvGrpSpPr>
          <p:cNvPr id="7" name="Group 6"/>
          <p:cNvGrpSpPr/>
          <p:nvPr/>
        </p:nvGrpSpPr>
        <p:grpSpPr>
          <a:xfrm>
            <a:off x="2585850" y="1948527"/>
            <a:ext cx="8368289" cy="547414"/>
            <a:chOff x="2606325" y="2102288"/>
            <a:chExt cx="7871877" cy="547414"/>
          </a:xfrm>
        </p:grpSpPr>
        <p:sp>
          <p:nvSpPr>
            <p:cNvPr id="53" name="Content Placeholder 1"/>
            <p:cNvSpPr txBox="1">
              <a:spLocks/>
            </p:cNvSpPr>
            <p:nvPr/>
          </p:nvSpPr>
          <p:spPr>
            <a:xfrm>
              <a:off x="3379593" y="2239239"/>
              <a:ext cx="7098609" cy="2809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 lastClr="FFFFFF"/>
                  </a:solidFill>
                  <a:effectLst/>
                  <a:uLnTx/>
                  <a:uFillTx/>
                  <a:latin typeface="Century Gothic"/>
                  <a:ea typeface="+mn-ea"/>
                  <a:cs typeface="+mn-cs"/>
                </a:rPr>
                <a:t>20+ years of machinery monitoring success</a:t>
              </a:r>
              <a:endParaRPr kumimoji="0" lang="en-US" sz="1600" b="0" i="0" u="none" strike="noStrike" kern="1200" cap="none" spc="0" normalizeH="0" baseline="0" noProof="0" dirty="0">
                <a:ln>
                  <a:noFill/>
                </a:ln>
                <a:solidFill>
                  <a:sysClr val="window" lastClr="FFFFFF"/>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 lastClr="FFFFFF"/>
                  </a:solidFill>
                  <a:effectLst/>
                  <a:uLnTx/>
                  <a:uFillTx/>
                  <a:latin typeface="Century Gothic"/>
                  <a:ea typeface="+mn-ea"/>
                  <a:cs typeface="+mn-cs"/>
                </a:rPr>
                <a:t>VM600 was introduced to the market in </a:t>
              </a:r>
              <a:r>
                <a:rPr kumimoji="0" lang="en-US" sz="1600" b="1" i="0" u="none" strike="noStrike" kern="1200" cap="none" spc="0" normalizeH="0" baseline="0" noProof="0" dirty="0">
                  <a:ln>
                    <a:noFill/>
                  </a:ln>
                  <a:solidFill>
                    <a:sysClr val="window" lastClr="FFFFFF"/>
                  </a:solidFill>
                  <a:effectLst/>
                  <a:uLnTx/>
                  <a:uFillTx/>
                  <a:latin typeface="Century Gothic"/>
                  <a:ea typeface="+mn-ea"/>
                  <a:cs typeface="+mn-cs"/>
                </a:rPr>
                <a:t>2001</a:t>
              </a:r>
            </a:p>
          </p:txBody>
        </p:sp>
        <p:grpSp>
          <p:nvGrpSpPr>
            <p:cNvPr id="2" name="Group 1"/>
            <p:cNvGrpSpPr/>
            <p:nvPr/>
          </p:nvGrpSpPr>
          <p:grpSpPr>
            <a:xfrm>
              <a:off x="2606325" y="2102288"/>
              <a:ext cx="547414" cy="547414"/>
              <a:chOff x="2606325" y="2102288"/>
              <a:chExt cx="547414" cy="547414"/>
            </a:xfrm>
          </p:grpSpPr>
          <p:grpSp>
            <p:nvGrpSpPr>
              <p:cNvPr id="58" name="Group 57"/>
              <p:cNvGrpSpPr/>
              <p:nvPr/>
            </p:nvGrpSpPr>
            <p:grpSpPr>
              <a:xfrm>
                <a:off x="2606325" y="2102288"/>
                <a:ext cx="547414" cy="547414"/>
                <a:chOff x="404998" y="1698564"/>
                <a:chExt cx="852109" cy="852109"/>
              </a:xfrm>
            </p:grpSpPr>
            <p:sp>
              <p:nvSpPr>
                <p:cNvPr id="60" name="Oval 59"/>
                <p:cNvSpPr/>
                <p:nvPr/>
              </p:nvSpPr>
              <p:spPr>
                <a:xfrm>
                  <a:off x="465665" y="1759231"/>
                  <a:ext cx="730771" cy="730771"/>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1" name="Oval 60"/>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grpSp>
            <p:nvGrpSpPr>
              <p:cNvPr id="27" name="Group 26"/>
              <p:cNvGrpSpPr/>
              <p:nvPr/>
            </p:nvGrpSpPr>
            <p:grpSpPr>
              <a:xfrm>
                <a:off x="2759136" y="2258770"/>
                <a:ext cx="229395" cy="240421"/>
                <a:chOff x="4406451" y="2417599"/>
                <a:chExt cx="369268" cy="387018"/>
              </a:xfrm>
            </p:grpSpPr>
            <p:sp>
              <p:nvSpPr>
                <p:cNvPr id="28" name="object 15">
                  <a:extLst>
                    <a:ext uri="{FF2B5EF4-FFF2-40B4-BE49-F238E27FC236}">
                      <a16:creationId xmlns:a16="http://schemas.microsoft.com/office/drawing/2014/main" id="{4C47B933-92AD-49A3-A6F5-C377608CD338}"/>
                    </a:ext>
                  </a:extLst>
                </p:cNvPr>
                <p:cNvSpPr/>
                <p:nvPr/>
              </p:nvSpPr>
              <p:spPr>
                <a:xfrm>
                  <a:off x="4406451" y="2417599"/>
                  <a:ext cx="369268" cy="387018"/>
                </a:xfrm>
                <a:custGeom>
                  <a:avLst/>
                  <a:gdLst/>
                  <a:ahLst/>
                  <a:cxnLst/>
                  <a:rect l="l" t="t" r="r" b="b"/>
                  <a:pathLst>
                    <a:path w="1099185" h="1205864">
                      <a:moveTo>
                        <a:pt x="549330" y="1205560"/>
                      </a:moveTo>
                      <a:lnTo>
                        <a:pt x="490039" y="1181698"/>
                      </a:lnTo>
                      <a:lnTo>
                        <a:pt x="444742" y="1159887"/>
                      </a:lnTo>
                      <a:lnTo>
                        <a:pt x="401047" y="1135484"/>
                      </a:lnTo>
                      <a:lnTo>
                        <a:pt x="359042" y="1108558"/>
                      </a:lnTo>
                      <a:lnTo>
                        <a:pt x="318814" y="1079177"/>
                      </a:lnTo>
                      <a:lnTo>
                        <a:pt x="280451" y="1047408"/>
                      </a:lnTo>
                      <a:lnTo>
                        <a:pt x="244040" y="1013319"/>
                      </a:lnTo>
                      <a:lnTo>
                        <a:pt x="209669" y="976978"/>
                      </a:lnTo>
                      <a:lnTo>
                        <a:pt x="177426" y="938454"/>
                      </a:lnTo>
                      <a:lnTo>
                        <a:pt x="147398" y="897813"/>
                      </a:lnTo>
                      <a:lnTo>
                        <a:pt x="119812" y="855433"/>
                      </a:lnTo>
                      <a:lnTo>
                        <a:pt x="94998" y="811721"/>
                      </a:lnTo>
                      <a:lnTo>
                        <a:pt x="72986" y="766781"/>
                      </a:lnTo>
                      <a:lnTo>
                        <a:pt x="53809" y="720723"/>
                      </a:lnTo>
                      <a:lnTo>
                        <a:pt x="37497" y="673654"/>
                      </a:lnTo>
                      <a:lnTo>
                        <a:pt x="24081" y="625680"/>
                      </a:lnTo>
                      <a:lnTo>
                        <a:pt x="13592" y="576909"/>
                      </a:lnTo>
                      <a:lnTo>
                        <a:pt x="6061" y="527449"/>
                      </a:lnTo>
                      <a:lnTo>
                        <a:pt x="1520" y="477407"/>
                      </a:lnTo>
                      <a:lnTo>
                        <a:pt x="7" y="427126"/>
                      </a:lnTo>
                      <a:lnTo>
                        <a:pt x="0" y="191665"/>
                      </a:lnTo>
                      <a:lnTo>
                        <a:pt x="35319" y="191665"/>
                      </a:lnTo>
                      <a:lnTo>
                        <a:pt x="84671" y="183678"/>
                      </a:lnTo>
                      <a:lnTo>
                        <a:pt x="127582" y="161450"/>
                      </a:lnTo>
                      <a:lnTo>
                        <a:pt x="161450" y="127582"/>
                      </a:lnTo>
                      <a:lnTo>
                        <a:pt x="183678" y="84671"/>
                      </a:lnTo>
                      <a:lnTo>
                        <a:pt x="191627" y="35554"/>
                      </a:lnTo>
                      <a:lnTo>
                        <a:pt x="191665" y="0"/>
                      </a:lnTo>
                      <a:lnTo>
                        <a:pt x="906525" y="0"/>
                      </a:lnTo>
                      <a:lnTo>
                        <a:pt x="906525" y="35554"/>
                      </a:lnTo>
                      <a:lnTo>
                        <a:pt x="912202" y="70638"/>
                      </a:lnTo>
                      <a:lnTo>
                        <a:pt x="260184" y="70638"/>
                      </a:lnTo>
                      <a:lnTo>
                        <a:pt x="247601" y="117265"/>
                      </a:lnTo>
                      <a:lnTo>
                        <a:pt x="225920" y="159372"/>
                      </a:lnTo>
                      <a:lnTo>
                        <a:pt x="196286" y="195815"/>
                      </a:lnTo>
                      <a:lnTo>
                        <a:pt x="159843" y="225449"/>
                      </a:lnTo>
                      <a:lnTo>
                        <a:pt x="117736" y="247130"/>
                      </a:lnTo>
                      <a:lnTo>
                        <a:pt x="71109" y="259713"/>
                      </a:lnTo>
                      <a:lnTo>
                        <a:pt x="71109" y="427126"/>
                      </a:lnTo>
                      <a:lnTo>
                        <a:pt x="72835" y="478452"/>
                      </a:lnTo>
                      <a:lnTo>
                        <a:pt x="77980" y="529210"/>
                      </a:lnTo>
                      <a:lnTo>
                        <a:pt x="86495" y="579269"/>
                      </a:lnTo>
                      <a:lnTo>
                        <a:pt x="98336" y="628496"/>
                      </a:lnTo>
                      <a:lnTo>
                        <a:pt x="113456" y="676760"/>
                      </a:lnTo>
                      <a:lnTo>
                        <a:pt x="131809" y="723929"/>
                      </a:lnTo>
                      <a:lnTo>
                        <a:pt x="153348" y="769871"/>
                      </a:lnTo>
                      <a:lnTo>
                        <a:pt x="178025" y="814455"/>
                      </a:lnTo>
                      <a:lnTo>
                        <a:pt x="205793" y="857549"/>
                      </a:lnTo>
                      <a:lnTo>
                        <a:pt x="235496" y="897573"/>
                      </a:lnTo>
                      <a:lnTo>
                        <a:pt x="267556" y="935337"/>
                      </a:lnTo>
                      <a:lnTo>
                        <a:pt x="301869" y="970762"/>
                      </a:lnTo>
                      <a:lnTo>
                        <a:pt x="338334" y="1003769"/>
                      </a:lnTo>
                      <a:lnTo>
                        <a:pt x="376847" y="1034277"/>
                      </a:lnTo>
                      <a:lnTo>
                        <a:pt x="417306" y="1062208"/>
                      </a:lnTo>
                      <a:lnTo>
                        <a:pt x="459608" y="1087482"/>
                      </a:lnTo>
                      <a:lnTo>
                        <a:pt x="503650" y="1110020"/>
                      </a:lnTo>
                      <a:lnTo>
                        <a:pt x="549330" y="1129742"/>
                      </a:lnTo>
                      <a:lnTo>
                        <a:pt x="706571" y="1129742"/>
                      </a:lnTo>
                      <a:lnTo>
                        <a:pt x="697613" y="1135484"/>
                      </a:lnTo>
                      <a:lnTo>
                        <a:pt x="653918" y="1159887"/>
                      </a:lnTo>
                      <a:lnTo>
                        <a:pt x="608621" y="1181698"/>
                      </a:lnTo>
                      <a:lnTo>
                        <a:pt x="561810" y="1200851"/>
                      </a:lnTo>
                      <a:lnTo>
                        <a:pt x="549330" y="1205560"/>
                      </a:lnTo>
                      <a:close/>
                    </a:path>
                    <a:path w="1099185" h="1205864">
                      <a:moveTo>
                        <a:pt x="706571" y="1129742"/>
                      </a:moveTo>
                      <a:lnTo>
                        <a:pt x="549330" y="1129742"/>
                      </a:lnTo>
                      <a:lnTo>
                        <a:pt x="595010" y="1110020"/>
                      </a:lnTo>
                      <a:lnTo>
                        <a:pt x="639052" y="1087482"/>
                      </a:lnTo>
                      <a:lnTo>
                        <a:pt x="681354" y="1062208"/>
                      </a:lnTo>
                      <a:lnTo>
                        <a:pt x="721813" y="1034277"/>
                      </a:lnTo>
                      <a:lnTo>
                        <a:pt x="760326" y="1003769"/>
                      </a:lnTo>
                      <a:lnTo>
                        <a:pt x="796791" y="970762"/>
                      </a:lnTo>
                      <a:lnTo>
                        <a:pt x="831105" y="935337"/>
                      </a:lnTo>
                      <a:lnTo>
                        <a:pt x="863165" y="897573"/>
                      </a:lnTo>
                      <a:lnTo>
                        <a:pt x="892868" y="857549"/>
                      </a:lnTo>
                      <a:lnTo>
                        <a:pt x="920719" y="814385"/>
                      </a:lnTo>
                      <a:lnTo>
                        <a:pt x="945437" y="769749"/>
                      </a:lnTo>
                      <a:lnTo>
                        <a:pt x="966986" y="723772"/>
                      </a:lnTo>
                      <a:lnTo>
                        <a:pt x="985327" y="676586"/>
                      </a:lnTo>
                      <a:lnTo>
                        <a:pt x="1000421" y="628321"/>
                      </a:lnTo>
                      <a:lnTo>
                        <a:pt x="1012230" y="579112"/>
                      </a:lnTo>
                      <a:lnTo>
                        <a:pt x="1020714" y="529088"/>
                      </a:lnTo>
                      <a:lnTo>
                        <a:pt x="1025832" y="478452"/>
                      </a:lnTo>
                      <a:lnTo>
                        <a:pt x="1027552" y="426890"/>
                      </a:lnTo>
                      <a:lnTo>
                        <a:pt x="1027787" y="259713"/>
                      </a:lnTo>
                      <a:lnTo>
                        <a:pt x="981160" y="247130"/>
                      </a:lnTo>
                      <a:lnTo>
                        <a:pt x="939053" y="225449"/>
                      </a:lnTo>
                      <a:lnTo>
                        <a:pt x="902610" y="195815"/>
                      </a:lnTo>
                      <a:lnTo>
                        <a:pt x="872976" y="159372"/>
                      </a:lnTo>
                      <a:lnTo>
                        <a:pt x="851295" y="117265"/>
                      </a:lnTo>
                      <a:lnTo>
                        <a:pt x="838712" y="70638"/>
                      </a:lnTo>
                      <a:lnTo>
                        <a:pt x="912202" y="70638"/>
                      </a:lnTo>
                      <a:lnTo>
                        <a:pt x="914512" y="84907"/>
                      </a:lnTo>
                      <a:lnTo>
                        <a:pt x="936739" y="127817"/>
                      </a:lnTo>
                      <a:lnTo>
                        <a:pt x="970608" y="161686"/>
                      </a:lnTo>
                      <a:lnTo>
                        <a:pt x="1013518" y="183913"/>
                      </a:lnTo>
                      <a:lnTo>
                        <a:pt x="1062871" y="191900"/>
                      </a:lnTo>
                      <a:lnTo>
                        <a:pt x="1098661" y="191900"/>
                      </a:lnTo>
                      <a:lnTo>
                        <a:pt x="1098654" y="427126"/>
                      </a:lnTo>
                      <a:lnTo>
                        <a:pt x="1097134" y="477407"/>
                      </a:lnTo>
                      <a:lnTo>
                        <a:pt x="1092577" y="527449"/>
                      </a:lnTo>
                      <a:lnTo>
                        <a:pt x="1085024" y="576909"/>
                      </a:lnTo>
                      <a:lnTo>
                        <a:pt x="1074512" y="625680"/>
                      </a:lnTo>
                      <a:lnTo>
                        <a:pt x="1061076" y="673654"/>
                      </a:lnTo>
                      <a:lnTo>
                        <a:pt x="1044750" y="720723"/>
                      </a:lnTo>
                      <a:lnTo>
                        <a:pt x="1025570" y="766781"/>
                      </a:lnTo>
                      <a:lnTo>
                        <a:pt x="1003572" y="811721"/>
                      </a:lnTo>
                      <a:lnTo>
                        <a:pt x="978791" y="855433"/>
                      </a:lnTo>
                      <a:lnTo>
                        <a:pt x="951262" y="897813"/>
                      </a:lnTo>
                      <a:lnTo>
                        <a:pt x="921234" y="938454"/>
                      </a:lnTo>
                      <a:lnTo>
                        <a:pt x="888991" y="976978"/>
                      </a:lnTo>
                      <a:lnTo>
                        <a:pt x="854621" y="1013319"/>
                      </a:lnTo>
                      <a:lnTo>
                        <a:pt x="818210" y="1047408"/>
                      </a:lnTo>
                      <a:lnTo>
                        <a:pt x="779847" y="1079177"/>
                      </a:lnTo>
                      <a:lnTo>
                        <a:pt x="739619" y="1108558"/>
                      </a:lnTo>
                      <a:lnTo>
                        <a:pt x="706571" y="1129742"/>
                      </a:lnTo>
                      <a:close/>
                    </a:path>
                  </a:pathLst>
                </a:custGeom>
                <a:solidFill>
                  <a:srgbClr val="333F48"/>
                </a:solidFill>
                <a:ln>
                  <a:solidFill>
                    <a:srgbClr val="333F48"/>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object 16">
                  <a:extLst>
                    <a:ext uri="{FF2B5EF4-FFF2-40B4-BE49-F238E27FC236}">
                      <a16:creationId xmlns:a16="http://schemas.microsoft.com/office/drawing/2014/main" id="{E023AD0E-9DC9-48E3-A21E-B2F38BEEA470}"/>
                    </a:ext>
                  </a:extLst>
                </p:cNvPr>
                <p:cNvSpPr/>
                <p:nvPr/>
              </p:nvSpPr>
              <p:spPr>
                <a:xfrm>
                  <a:off x="4494754" y="2509153"/>
                  <a:ext cx="207141" cy="171601"/>
                </a:xfrm>
                <a:custGeom>
                  <a:avLst/>
                  <a:gdLst/>
                  <a:ahLst/>
                  <a:cxnLst/>
                  <a:rect l="l" t="t" r="r" b="b"/>
                  <a:pathLst>
                    <a:path w="616585" h="534670">
                      <a:moveTo>
                        <a:pt x="331764" y="234283"/>
                      </a:moveTo>
                      <a:lnTo>
                        <a:pt x="231929" y="234283"/>
                      </a:lnTo>
                      <a:lnTo>
                        <a:pt x="466212" y="0"/>
                      </a:lnTo>
                      <a:lnTo>
                        <a:pt x="565735" y="99835"/>
                      </a:lnTo>
                      <a:lnTo>
                        <a:pt x="466212" y="99835"/>
                      </a:lnTo>
                      <a:lnTo>
                        <a:pt x="331764" y="234283"/>
                      </a:lnTo>
                      <a:close/>
                    </a:path>
                    <a:path w="616585" h="534670">
                      <a:moveTo>
                        <a:pt x="331764" y="434425"/>
                      </a:moveTo>
                      <a:lnTo>
                        <a:pt x="231929" y="434425"/>
                      </a:lnTo>
                      <a:lnTo>
                        <a:pt x="516366" y="149988"/>
                      </a:lnTo>
                      <a:lnTo>
                        <a:pt x="466212" y="99835"/>
                      </a:lnTo>
                      <a:lnTo>
                        <a:pt x="565735" y="99835"/>
                      </a:lnTo>
                      <a:lnTo>
                        <a:pt x="615966" y="150224"/>
                      </a:lnTo>
                      <a:lnTo>
                        <a:pt x="331764" y="434425"/>
                      </a:lnTo>
                      <a:close/>
                    </a:path>
                    <a:path w="616585" h="534670">
                      <a:moveTo>
                        <a:pt x="231693" y="534496"/>
                      </a:moveTo>
                      <a:lnTo>
                        <a:pt x="0" y="302802"/>
                      </a:lnTo>
                      <a:lnTo>
                        <a:pt x="150224" y="152578"/>
                      </a:lnTo>
                      <a:lnTo>
                        <a:pt x="231929" y="234283"/>
                      </a:lnTo>
                      <a:lnTo>
                        <a:pt x="331764" y="234283"/>
                      </a:lnTo>
                      <a:lnTo>
                        <a:pt x="313398" y="252649"/>
                      </a:lnTo>
                      <a:lnTo>
                        <a:pt x="150459" y="252649"/>
                      </a:lnTo>
                      <a:lnTo>
                        <a:pt x="100306" y="302802"/>
                      </a:lnTo>
                      <a:lnTo>
                        <a:pt x="231929" y="434425"/>
                      </a:lnTo>
                      <a:lnTo>
                        <a:pt x="331764" y="434425"/>
                      </a:lnTo>
                      <a:lnTo>
                        <a:pt x="231693" y="534496"/>
                      </a:lnTo>
                      <a:close/>
                    </a:path>
                    <a:path w="616585" h="534670">
                      <a:moveTo>
                        <a:pt x="231929" y="334119"/>
                      </a:moveTo>
                      <a:lnTo>
                        <a:pt x="150459" y="252649"/>
                      </a:lnTo>
                      <a:lnTo>
                        <a:pt x="313398" y="252649"/>
                      </a:lnTo>
                      <a:lnTo>
                        <a:pt x="231929" y="334119"/>
                      </a:lnTo>
                      <a:close/>
                    </a:path>
                  </a:pathLst>
                </a:custGeom>
                <a:solidFill>
                  <a:srgbClr val="658D19"/>
                </a:solidFill>
                <a:ln>
                  <a:solidFill>
                    <a:srgbClr val="658D1B"/>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grpSp>
      <p:grpSp>
        <p:nvGrpSpPr>
          <p:cNvPr id="8" name="Group 7"/>
          <p:cNvGrpSpPr/>
          <p:nvPr/>
        </p:nvGrpSpPr>
        <p:grpSpPr>
          <a:xfrm>
            <a:off x="2585850" y="4840509"/>
            <a:ext cx="7628808" cy="630837"/>
            <a:chOff x="2611514" y="4758678"/>
            <a:chExt cx="7628808" cy="630837"/>
          </a:xfrm>
        </p:grpSpPr>
        <p:sp>
          <p:nvSpPr>
            <p:cNvPr id="26" name="Rectangle 25"/>
            <p:cNvSpPr/>
            <p:nvPr/>
          </p:nvSpPr>
          <p:spPr>
            <a:xfrm>
              <a:off x="3384782" y="4819659"/>
              <a:ext cx="6855540" cy="569856"/>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0" cap="none" spc="0" normalizeH="0" baseline="0" noProof="0" dirty="0">
                  <a:ln>
                    <a:noFill/>
                  </a:ln>
                  <a:solidFill>
                    <a:prstClr val="white"/>
                  </a:solidFill>
                  <a:effectLst/>
                  <a:uLnTx/>
                  <a:uFillTx/>
                </a:rPr>
                <a:t>Innovation drive: </a:t>
              </a:r>
              <a:r>
                <a:rPr kumimoji="0" lang="en-US" sz="1600" i="0" u="none" strike="noStrike" kern="0" cap="none" spc="0" normalizeH="0" baseline="0" noProof="0" dirty="0">
                  <a:ln>
                    <a:noFill/>
                  </a:ln>
                  <a:solidFill>
                    <a:prstClr val="white"/>
                  </a:solidFill>
                  <a:effectLst/>
                  <a:uLnTx/>
                  <a:uFillTx/>
                </a:rPr>
                <a:t>VM600</a:t>
              </a:r>
              <a:r>
                <a:rPr kumimoji="0" lang="en-US" sz="1600" i="0" u="none" strike="noStrike" kern="0" cap="none" spc="0" normalizeH="0" baseline="30000" noProof="0" dirty="0">
                  <a:ln>
                    <a:noFill/>
                  </a:ln>
                  <a:solidFill>
                    <a:prstClr val="white"/>
                  </a:solidFill>
                  <a:effectLst/>
                  <a:uLnTx/>
                  <a:uFillTx/>
                </a:rPr>
                <a:t>Mk2</a:t>
              </a:r>
              <a:r>
                <a:rPr kumimoji="0" lang="en-US" sz="1600" i="0" u="none" strike="noStrike" kern="0" cap="none" spc="0" normalizeH="0" noProof="0" dirty="0">
                  <a:ln>
                    <a:noFill/>
                  </a:ln>
                  <a:solidFill>
                    <a:prstClr val="white"/>
                  </a:solidFill>
                  <a:effectLst/>
                  <a:uLnTx/>
                  <a:uFillTx/>
                </a:rPr>
                <a:t> is our latest rack-based system for protection and condition monitoring (replacing the VM600)</a:t>
              </a:r>
              <a:endParaRPr kumimoji="0" lang="en-US" sz="1600" i="0" u="none" strike="noStrike" kern="0" cap="none" spc="0" normalizeH="0" baseline="0" noProof="0" dirty="0">
                <a:ln>
                  <a:noFill/>
                </a:ln>
                <a:solidFill>
                  <a:prstClr val="white"/>
                </a:solidFill>
                <a:effectLst/>
                <a:uLnTx/>
                <a:uFillTx/>
              </a:endParaRPr>
            </a:p>
          </p:txBody>
        </p:sp>
        <p:grpSp>
          <p:nvGrpSpPr>
            <p:cNvPr id="3" name="Group 2"/>
            <p:cNvGrpSpPr/>
            <p:nvPr/>
          </p:nvGrpSpPr>
          <p:grpSpPr>
            <a:xfrm>
              <a:off x="2611514" y="4758678"/>
              <a:ext cx="547414" cy="547414"/>
              <a:chOff x="2611514" y="4758678"/>
              <a:chExt cx="547414" cy="547414"/>
            </a:xfrm>
          </p:grpSpPr>
          <p:grpSp>
            <p:nvGrpSpPr>
              <p:cNvPr id="32" name="Group 31"/>
              <p:cNvGrpSpPr/>
              <p:nvPr/>
            </p:nvGrpSpPr>
            <p:grpSpPr>
              <a:xfrm>
                <a:off x="2611514" y="4758678"/>
                <a:ext cx="547414" cy="547414"/>
                <a:chOff x="404998" y="1698564"/>
                <a:chExt cx="852109" cy="852109"/>
              </a:xfrm>
            </p:grpSpPr>
            <p:sp>
              <p:nvSpPr>
                <p:cNvPr id="34" name="Oval 33"/>
                <p:cNvSpPr/>
                <p:nvPr/>
              </p:nvSpPr>
              <p:spPr>
                <a:xfrm>
                  <a:off x="465666" y="1759232"/>
                  <a:ext cx="730772" cy="730772"/>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35" name="Oval 34"/>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3328" y="4881417"/>
                <a:ext cx="312210" cy="312210"/>
              </a:xfrm>
              <a:prstGeom prst="rect">
                <a:avLst/>
              </a:prstGeom>
            </p:spPr>
          </p:pic>
        </p:grpSp>
      </p:grpSp>
    </p:spTree>
    <p:extLst>
      <p:ext uri="{BB962C8B-B14F-4D97-AF65-F5344CB8AC3E}">
        <p14:creationId xmlns:p14="http://schemas.microsoft.com/office/powerpoint/2010/main" val="135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ggitt PPT template wide v4" id="{C2BB630D-F172-4F62-A7AD-0D0345D42456}" vid="{7B9BBE56-A96B-4FCC-9C5E-1517847D3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CC63-5E48-44ED-B7A5-B28CFE3D9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36120-62C1-4334-831C-1C81E31F8C9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c6b3982-07f9-4cd7-9eb6-775d566d6b36"/>
    <ds:schemaRef ds:uri="http://purl.org/dc/elements/1.1/"/>
    <ds:schemaRef ds:uri="http://schemas.microsoft.com/office/2006/metadata/properties"/>
    <ds:schemaRef ds:uri="49744797-43f9-41b7-9a76-01f0626552b4"/>
    <ds:schemaRef ds:uri="http://www.w3.org/XML/1998/namespace"/>
    <ds:schemaRef ds:uri="http://purl.org/dc/dcmitype/"/>
  </ds:schemaRefs>
</ds:datastoreItem>
</file>

<file path=customXml/itemProps3.xml><?xml version="1.0" encoding="utf-8"?>
<ds:datastoreItem xmlns:ds="http://schemas.openxmlformats.org/officeDocument/2006/customXml" ds:itemID="{35E2139E-5CEE-4EAD-BEF7-C8EA61B22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Meggitt SA company profile</Template>
  <TotalTime>4714</TotalTime>
  <Words>3166</Words>
  <Application>Microsoft Office PowerPoint</Application>
  <PresentationFormat>Widescreen</PresentationFormat>
  <Paragraphs>478</Paragraphs>
  <Slides>36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Century Gothic (Body)</vt:lpstr>
      <vt:lpstr>Courier New</vt:lpstr>
      <vt:lpstr>Wingdings</vt:lpstr>
      <vt:lpstr>Wingdings 2</vt:lpstr>
      <vt:lpstr>Meggitt presentation template v2</vt:lpstr>
      <vt:lpstr>Protection &amp;  monitoring systems</vt:lpstr>
      <vt:lpstr>PowerPoint Presentation</vt:lpstr>
      <vt:lpstr>Product lines overview</vt:lpstr>
      <vt:lpstr>PowerPoint Presentation</vt:lpstr>
      <vt:lpstr>PowerPoint Presentation</vt:lpstr>
      <vt:lpstr>Vm600Mk2/ VM600   Rack-based systems For machinery Protection and/or condition monitoring</vt:lpstr>
      <vt:lpstr>VM600Mk2/ VM600 racks</vt:lpstr>
      <vt:lpstr>DESIGN CONCEPT </vt:lpstr>
      <vt:lpstr>PowerPoint Presentation</vt:lpstr>
      <vt:lpstr>VM600Mk2 MPC4Mk2 + IOC4Mk2</vt:lpstr>
      <vt:lpstr>New approach with enhanced monitoring capabilities</vt:lpstr>
      <vt:lpstr>New approach with enhanced monitoring capabilities</vt:lpstr>
      <vt:lpstr>VM600Mk2 MPC4Mk2 comparison against MPC4 (Mk1)</vt:lpstr>
      <vt:lpstr>Single-channel processing</vt:lpstr>
      <vt:lpstr>Dual-channel processing</vt:lpstr>
      <vt:lpstr>VM600Mk2 RLC16Mk2</vt:lpstr>
      <vt:lpstr>PowerPoint Presentation</vt:lpstr>
      <vt:lpstr>VibroSight Protect</vt:lpstr>
      <vt:lpstr>VibroSight Capture</vt:lpstr>
      <vt:lpstr>PowerPoint Presentation</vt:lpstr>
      <vt:lpstr>PowerPoint Presentation</vt:lpstr>
      <vt:lpstr>PowerPoint Presentation</vt:lpstr>
      <vt:lpstr>VibroSmart ®  Distributed monitoring system For machinery Protection and/or condition monitoring</vt:lpstr>
      <vt:lpstr>DESIGN CONCEPT </vt:lpstr>
      <vt:lpstr>SYSTEM FEATURES </vt:lpstr>
      <vt:lpstr>SYSTEM FEATURES </vt:lpstr>
      <vt:lpstr>SpeedSys300 Overspeed detection system </vt:lpstr>
      <vt:lpstr>PowerPoint Presentation</vt:lpstr>
      <vt:lpstr>Design concept </vt:lpstr>
      <vt:lpstr>SpeedSys300 ODS301</vt:lpstr>
      <vt:lpstr>SpeedSys300 ODS301</vt:lpstr>
      <vt:lpstr>SIL 3 solutions – relays </vt:lpstr>
      <vt:lpstr>SIL 2 solutions – relays and analog output</vt:lpstr>
      <vt:lpstr>SpeedSys300 ODS301</vt:lpstr>
      <vt:lpstr>Thank you</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Pfeiffer</dc:creator>
  <cp:lastModifiedBy>Sindhu R</cp:lastModifiedBy>
  <cp:revision>262</cp:revision>
  <cp:lastPrinted>2022-02-15T12:44:45Z</cp:lastPrinted>
  <dcterms:created xsi:type="dcterms:W3CDTF">2020-08-20T15:09:07Z</dcterms:created>
  <dcterms:modified xsi:type="dcterms:W3CDTF">2022-03-18T10:55:54Z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