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303" r:id="rId5"/>
    <p:sldId id="270" r:id="rId6"/>
    <p:sldId id="330" r:id="rId7"/>
    <p:sldId id="278" r:id="rId8"/>
    <p:sldId id="333" r:id="rId9"/>
    <p:sldId id="334" r:id="rId10"/>
    <p:sldId id="332" r:id="rId11"/>
    <p:sldId id="338" r:id="rId12"/>
    <p:sldId id="343" r:id="rId13"/>
    <p:sldId id="331" r:id="rId14"/>
    <p:sldId id="344" r:id="rId15"/>
    <p:sldId id="345" r:id="rId16"/>
    <p:sldId id="336" r:id="rId17"/>
    <p:sldId id="353" r:id="rId18"/>
    <p:sldId id="346" r:id="rId19"/>
    <p:sldId id="337" r:id="rId20"/>
    <p:sldId id="348" r:id="rId21"/>
    <p:sldId id="347" r:id="rId22"/>
    <p:sldId id="341" r:id="rId23"/>
    <p:sldId id="342" r:id="rId24"/>
    <p:sldId id="350" r:id="rId25"/>
    <p:sldId id="349" r:id="rId26"/>
    <p:sldId id="328" r:id="rId27"/>
    <p:sldId id="51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79" userDrawn="1">
          <p15:clr>
            <a:srgbClr val="A4A3A4"/>
          </p15:clr>
        </p15:guide>
        <p15:guide id="2" pos="2477" userDrawn="1">
          <p15:clr>
            <a:srgbClr val="A4A3A4"/>
          </p15:clr>
        </p15:guide>
        <p15:guide id="3" pos="4925" userDrawn="1">
          <p15:clr>
            <a:srgbClr val="A4A3A4"/>
          </p15:clr>
        </p15:guide>
        <p15:guide id="4" pos="5246" userDrawn="1">
          <p15:clr>
            <a:srgbClr val="A4A3A4"/>
          </p15:clr>
        </p15:guide>
        <p15:guide id="5" orient="horz" pos="25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Ward" initials="PW" lastIdx="26" clrIdx="0">
    <p:extLst>
      <p:ext uri="{19B8F6BF-5375-455C-9EA6-DF929625EA0E}">
        <p15:presenceInfo xmlns:p15="http://schemas.microsoft.com/office/powerpoint/2012/main" userId="S-1-5-21-3000120069-850728346-3097708181-5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4D600"/>
    <a:srgbClr val="658D1B"/>
    <a:srgbClr val="333F48"/>
    <a:srgbClr val="009999"/>
    <a:srgbClr val="ED7D31"/>
    <a:srgbClr val="7F7F7F"/>
    <a:srgbClr val="D9D9D9"/>
    <a:srgbClr val="658D1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0" autoAdjust="0"/>
    <p:restoredTop sz="92115" autoAdjust="0"/>
  </p:normalViewPr>
  <p:slideViewPr>
    <p:cSldViewPr snapToGrid="0">
      <p:cViewPr varScale="1">
        <p:scale>
          <a:sx n="59" d="100"/>
          <a:sy n="59" d="100"/>
        </p:scale>
        <p:origin x="88" y="84"/>
      </p:cViewPr>
      <p:guideLst>
        <p:guide pos="2779"/>
        <p:guide pos="2477"/>
        <p:guide pos="4925"/>
        <p:guide pos="5246"/>
        <p:guide orient="horz" pos="2546"/>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8T07:40:33.711"/>
    </inkml:context>
    <inkml:brush xml:id="br0">
      <inkml:brushProperty name="width" value="0.05" units="cm"/>
      <inkml:brushProperty name="height" value="0.0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4847F738-42EF-4CA4-855D-2BDBBE15F4EF}" type="datetimeFigureOut">
              <a:rPr lang="en-GB" smtClean="0"/>
              <a:pPr/>
              <a:t>18/03/2022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15E52F80-AF8F-4790-9FE2-2713694115E9}" type="slidenum">
              <a:rPr lang="en-GB" smtClean="0"/>
              <a:pPr/>
              <a:t>‹#›</a:t>
            </a:fld>
            <a:endParaRPr lang="en-GB" dirty="0"/>
          </a:p>
        </p:txBody>
      </p:sp>
    </p:spTree>
    <p:extLst>
      <p:ext uri="{BB962C8B-B14F-4D97-AF65-F5344CB8AC3E}">
        <p14:creationId xmlns:p14="http://schemas.microsoft.com/office/powerpoint/2010/main" val="258635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3</a:t>
            </a:fld>
            <a:endParaRPr lang="en-GB" dirty="0"/>
          </a:p>
        </p:txBody>
      </p:sp>
    </p:spTree>
    <p:extLst>
      <p:ext uri="{BB962C8B-B14F-4D97-AF65-F5344CB8AC3E}">
        <p14:creationId xmlns:p14="http://schemas.microsoft.com/office/powerpoint/2010/main" val="69221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8</a:t>
            </a:fld>
            <a:endParaRPr lang="en-GB" dirty="0"/>
          </a:p>
        </p:txBody>
      </p:sp>
    </p:spTree>
    <p:extLst>
      <p:ext uri="{BB962C8B-B14F-4D97-AF65-F5344CB8AC3E}">
        <p14:creationId xmlns:p14="http://schemas.microsoft.com/office/powerpoint/2010/main" val="3756173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Tree>
    <p:extLst>
      <p:ext uri="{BB962C8B-B14F-4D97-AF65-F5344CB8AC3E}">
        <p14:creationId xmlns:p14="http://schemas.microsoft.com/office/powerpoint/2010/main" val="110404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ight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15" name="Group 14"/>
          <p:cNvGrpSpPr/>
          <p:nvPr userDrawn="1"/>
        </p:nvGrpSpPr>
        <p:grpSpPr>
          <a:xfrm>
            <a:off x="539750" y="242888"/>
            <a:ext cx="1633538" cy="309562"/>
            <a:chOff x="539750" y="242888"/>
            <a:chExt cx="1633538" cy="309562"/>
          </a:xfrm>
          <a:solidFill>
            <a:schemeClr val="tx2"/>
          </a:solidFill>
        </p:grpSpPr>
        <p:sp>
          <p:nvSpPr>
            <p:cNvPr id="5"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793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E6C1D6-21EA-4CF6-A1A0-8A2A81558966}"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sensors and conditioners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Tree>
    <p:extLst>
      <p:ext uri="{BB962C8B-B14F-4D97-AF65-F5344CB8AC3E}">
        <p14:creationId xmlns:p14="http://schemas.microsoft.com/office/powerpoint/2010/main" val="123207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ullet Point Layout">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marL="179388" indent="-179388">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spcBef>
                <a:spcPts val="900"/>
              </a:spcBef>
              <a:buClr>
                <a:schemeClr val="accent1"/>
              </a:buClr>
              <a:buFont typeface="Arial" panose="02000503000000020004" pitchFamily="50" charset="0"/>
              <a:buChar char="–"/>
              <a:defRPr sz="1400" b="0"/>
            </a:lvl2pPr>
            <a:lvl3pPr marL="536575" indent="-177800">
              <a:spcBef>
                <a:spcPts val="900"/>
              </a:spcBef>
              <a:buClr>
                <a:schemeClr val="accent1"/>
              </a:buClr>
              <a:defRPr sz="1400" b="0"/>
            </a:lvl3pPr>
            <a:lvl4pPr marL="715963" indent="-179388">
              <a:spcBef>
                <a:spcPts val="900"/>
              </a:spcBef>
              <a:buClr>
                <a:schemeClr val="accent1"/>
              </a:buClr>
              <a:defRPr sz="1400" b="0"/>
            </a:lvl4pPr>
            <a:lvl5pPr marL="895350" indent="-179388">
              <a:spcBef>
                <a:spcPts val="900"/>
              </a:spcBef>
              <a:buClr>
                <a:schemeClr val="accent1"/>
              </a:buClr>
              <a:defRPr sz="14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F38D8E-5426-468E-BBBF-E6E05CE667FF}"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sensors and conditioners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Tree>
    <p:extLst>
      <p:ext uri="{BB962C8B-B14F-4D97-AF65-F5344CB8AC3E}">
        <p14:creationId xmlns:p14="http://schemas.microsoft.com/office/powerpoint/2010/main" val="413991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8162" y="1671891"/>
            <a:ext cx="11160000" cy="3166809"/>
          </a:xfrm>
        </p:spPr>
        <p:txBody>
          <a:bodyPr anchor="t">
            <a:noAutofit/>
          </a:bodyPr>
          <a:lstStyle>
            <a:lvl1pPr algn="l">
              <a:lnSpc>
                <a:spcPct val="80000"/>
              </a:lnSpc>
              <a:defRPr sz="13000" cap="all" baseline="0"/>
            </a:lvl1pPr>
          </a:lstStyle>
          <a:p>
            <a:r>
              <a:rPr lang="en-US"/>
              <a:t>Click to edit Master title style</a:t>
            </a:r>
            <a:endParaRPr lang="en-GB" dirty="0"/>
          </a:p>
        </p:txBody>
      </p:sp>
      <p:sp>
        <p:nvSpPr>
          <p:cNvPr id="8" name="Text Placeholder 7"/>
          <p:cNvSpPr>
            <a:spLocks noGrp="1"/>
          </p:cNvSpPr>
          <p:nvPr>
            <p:ph type="body" sz="quarter" idx="13"/>
          </p:nvPr>
        </p:nvSpPr>
        <p:spPr>
          <a:xfrm>
            <a:off x="9089679" y="4838700"/>
            <a:ext cx="2608484" cy="1493838"/>
          </a:xfrm>
        </p:spPr>
        <p:txBody>
          <a:bodyPr anchor="t"/>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grpSp>
        <p:nvGrpSpPr>
          <p:cNvPr id="16" name="Group 15">
            <a:extLst>
              <a:ext uri="{FF2B5EF4-FFF2-40B4-BE49-F238E27FC236}">
                <a16:creationId xmlns:a16="http://schemas.microsoft.com/office/drawing/2014/main" id="{8C7B2703-1718-4F10-9BAC-46870CDC71AA}"/>
              </a:ext>
            </a:extLst>
          </p:cNvPr>
          <p:cNvGrpSpPr/>
          <p:nvPr userDrawn="1"/>
        </p:nvGrpSpPr>
        <p:grpSpPr>
          <a:xfrm>
            <a:off x="10540683" y="6379528"/>
            <a:ext cx="1168401" cy="220663"/>
            <a:chOff x="10552113" y="439738"/>
            <a:chExt cx="1168401" cy="220663"/>
          </a:xfrm>
          <a:solidFill>
            <a:srgbClr val="333F48"/>
          </a:solidFill>
        </p:grpSpPr>
        <p:sp>
          <p:nvSpPr>
            <p:cNvPr id="17" name="Freeform 5">
              <a:extLst>
                <a:ext uri="{FF2B5EF4-FFF2-40B4-BE49-F238E27FC236}">
                  <a16:creationId xmlns:a16="http://schemas.microsoft.com/office/drawing/2014/main" id="{DFD7FDCA-BA76-42CC-B030-318131A0CF66}"/>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330B7EF6-C0E9-4A90-A024-3C3434E81A91}"/>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C4F9F82C-F759-4092-972B-5135B19A61BC}"/>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D33D9408-7841-4AD7-B819-3085B64AF245}"/>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246EEA43-5A01-415C-8509-DD387EAC7424}"/>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67FDD490-FFC1-4918-8CC8-670A2E0174F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1">
              <a:extLst>
                <a:ext uri="{FF2B5EF4-FFF2-40B4-BE49-F238E27FC236}">
                  <a16:creationId xmlns:a16="http://schemas.microsoft.com/office/drawing/2014/main" id="{80579594-AEB4-4D87-B503-E529AFBA6B60}"/>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0363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Group 13">
            <a:extLst>
              <a:ext uri="{FF2B5EF4-FFF2-40B4-BE49-F238E27FC236}">
                <a16:creationId xmlns:a16="http://schemas.microsoft.com/office/drawing/2014/main" id="{56085D89-E127-4623-8CAE-66476DCEABDE}"/>
              </a:ext>
            </a:extLst>
          </p:cNvPr>
          <p:cNvGrpSpPr/>
          <p:nvPr userDrawn="1"/>
        </p:nvGrpSpPr>
        <p:grpSpPr>
          <a:xfrm>
            <a:off x="10540683" y="6379528"/>
            <a:ext cx="1168401" cy="220663"/>
            <a:chOff x="10552113" y="439738"/>
            <a:chExt cx="1168401" cy="220663"/>
          </a:xfrm>
          <a:solidFill>
            <a:srgbClr val="333F48"/>
          </a:solidFill>
        </p:grpSpPr>
        <p:sp>
          <p:nvSpPr>
            <p:cNvPr id="15" name="Freeform 5">
              <a:extLst>
                <a:ext uri="{FF2B5EF4-FFF2-40B4-BE49-F238E27FC236}">
                  <a16:creationId xmlns:a16="http://schemas.microsoft.com/office/drawing/2014/main" id="{FC236BAD-1A31-4AD6-90ED-DB6B9921916E}"/>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480B0C5E-0C09-4186-8938-129F3D8A2DB8}"/>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EE791348-9BC0-42B2-AD57-F49486EFF1DC}"/>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A71A0FB8-F6DC-4836-965F-EDAEA19DB6DD}"/>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60AF4268-B0A3-402B-A6EA-EDF0D83BF6D5}"/>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969CC1BA-201D-4A26-AC89-332B228A42EE}"/>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99BF2FCD-6057-4D2B-9513-FCA81483F73F}"/>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3380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948A4427-109A-420F-88F1-DC874ACE2D0F}"/>
              </a:ext>
            </a:extLst>
          </p:cNvPr>
          <p:cNvGrpSpPr/>
          <p:nvPr userDrawn="1"/>
        </p:nvGrpSpPr>
        <p:grpSpPr>
          <a:xfrm>
            <a:off x="10540683" y="6379528"/>
            <a:ext cx="1168401" cy="220663"/>
            <a:chOff x="10552113" y="439738"/>
            <a:chExt cx="1168401" cy="220663"/>
          </a:xfrm>
          <a:solidFill>
            <a:schemeClr val="tx1"/>
          </a:solidFill>
        </p:grpSpPr>
        <p:sp>
          <p:nvSpPr>
            <p:cNvPr id="21" name="Freeform 5">
              <a:extLst>
                <a:ext uri="{FF2B5EF4-FFF2-40B4-BE49-F238E27FC236}">
                  <a16:creationId xmlns:a16="http://schemas.microsoft.com/office/drawing/2014/main" id="{30F063E9-B535-4551-BFAD-E0E3B4AF9AB0}"/>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A5259DD0-BB82-4ECF-BD86-191AE7FCADCF}"/>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63224925-9F08-436B-990A-1BFDCDCF025B}"/>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EB367349-E1F0-47C2-A12E-CE78B8F6F11B}"/>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6ECDFC54-3A0F-42F5-8DC7-90975C3126D6}"/>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AA494F29-16ED-4161-AB93-CAA803C0C5F4}"/>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0F90E14A-557E-4390-AD7C-98EE1833880F}"/>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367294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Imag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40000"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540000"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8E47D09D-089E-40C9-AF5C-E79B73ED645A}"/>
              </a:ext>
            </a:extLst>
          </p:cNvPr>
          <p:cNvGrpSpPr/>
          <p:nvPr userDrawn="1"/>
        </p:nvGrpSpPr>
        <p:grpSpPr>
          <a:xfrm>
            <a:off x="10540683" y="6379528"/>
            <a:ext cx="1168401" cy="220663"/>
            <a:chOff x="10552113" y="439738"/>
            <a:chExt cx="1168401" cy="220663"/>
          </a:xfrm>
          <a:solidFill>
            <a:srgbClr val="333F48"/>
          </a:solidFill>
        </p:grpSpPr>
        <p:sp>
          <p:nvSpPr>
            <p:cNvPr id="16" name="Freeform 5">
              <a:extLst>
                <a:ext uri="{FF2B5EF4-FFF2-40B4-BE49-F238E27FC236}">
                  <a16:creationId xmlns:a16="http://schemas.microsoft.com/office/drawing/2014/main" id="{9317CE0E-76BA-4BAB-B9C3-06FBB41842AA}"/>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3DEF4932-037E-4093-8C69-5B262CC5AC7C}"/>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600557CB-F2C4-43B3-992B-5F237D256570}"/>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E8B3568F-1581-4E2A-AC8D-6E44A053A36F}"/>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9">
              <a:extLst>
                <a:ext uri="{FF2B5EF4-FFF2-40B4-BE49-F238E27FC236}">
                  <a16:creationId xmlns:a16="http://schemas.microsoft.com/office/drawing/2014/main" id="{DB255996-6EB2-433F-9498-8F38751E78FC}"/>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0">
              <a:extLst>
                <a:ext uri="{FF2B5EF4-FFF2-40B4-BE49-F238E27FC236}">
                  <a16:creationId xmlns:a16="http://schemas.microsoft.com/office/drawing/2014/main" id="{5A8E5BE8-E072-42BC-8433-6AD40A397DB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1">
              <a:extLst>
                <a:ext uri="{FF2B5EF4-FFF2-40B4-BE49-F238E27FC236}">
                  <a16:creationId xmlns:a16="http://schemas.microsoft.com/office/drawing/2014/main" id="{AD7407DA-881D-4123-A1E0-9F8AD430A06B}"/>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9893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058875F8-6983-4357-ABDB-680CBE2B6158}"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sensors and conditioners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50"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164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s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F33EF06F-B425-49BB-B1A8-0B4FCE485221}"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sensors and conditioners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4433677"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539999" y="450000"/>
            <a:ext cx="11173191" cy="680400"/>
          </a:xfrm>
        </p:spPr>
        <p:txBody>
          <a:bodyPr anchor="t">
            <a:normAutofit/>
          </a:bodyPr>
          <a:lstStyle>
            <a:lvl1pPr>
              <a:defRPr sz="2400"/>
            </a:lvl1pPr>
          </a:lstStyle>
          <a:p>
            <a:r>
              <a:rPr lang="en-US"/>
              <a:t>Click to edit Master title style</a:t>
            </a:r>
            <a:endParaRPr lang="en-GB" dirty="0"/>
          </a:p>
        </p:txBody>
      </p:sp>
      <p:sp>
        <p:nvSpPr>
          <p:cNvPr id="11" name="Text Placeholder 3"/>
          <p:cNvSpPr>
            <a:spLocks noGrp="1"/>
          </p:cNvSpPr>
          <p:nvPr>
            <p:ph type="body" sz="half" idx="2"/>
          </p:nvPr>
        </p:nvSpPr>
        <p:spPr>
          <a:xfrm>
            <a:off x="539998" y="842400"/>
            <a:ext cx="11173191"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7061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s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solidFill>
                  <a:schemeClr val="bg1"/>
                </a:solidFill>
              </a:defRPr>
            </a:lvl1pPr>
          </a:lstStyle>
          <a:p>
            <a:fld id="{935C35C4-5FE7-4338-A4EB-9E4BEC24FB75}" type="datetime1">
              <a:rPr lang="en-US" smtClean="0"/>
              <a:t>3/18/2022</a:t>
            </a:fld>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a:t>Meggitt vibro-meter sensors and conditioners product line presentation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553F3-40B0-4BFA-8684-D942AF6EAA45}" type="slidenum">
              <a:rPr lang="en-GB" smtClean="0"/>
              <a:pPr/>
              <a:t>‹#›</a:t>
            </a:fld>
            <a:endParaRPr lang="en-GB"/>
          </a:p>
        </p:txBody>
      </p:sp>
      <p:sp>
        <p:nvSpPr>
          <p:cNvPr id="8" name="Content Placeholder 2"/>
          <p:cNvSpPr>
            <a:spLocks noGrp="1"/>
          </p:cNvSpPr>
          <p:nvPr>
            <p:ph idx="13"/>
          </p:nvPr>
        </p:nvSpPr>
        <p:spPr>
          <a:xfrm>
            <a:off x="4433677"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itle 1"/>
          <p:cNvSpPr>
            <a:spLocks noGrp="1"/>
          </p:cNvSpPr>
          <p:nvPr>
            <p:ph type="title"/>
          </p:nvPr>
        </p:nvSpPr>
        <p:spPr>
          <a:xfrm>
            <a:off x="539997" y="450000"/>
            <a:ext cx="11172577" cy="680400"/>
          </a:xfrm>
        </p:spPr>
        <p:txBody>
          <a:bodyPr anchor="t">
            <a:normAutofit/>
          </a:bodyPr>
          <a:lstStyle>
            <a:lvl1pPr>
              <a:defRPr sz="2400">
                <a:solidFill>
                  <a:schemeClr val="bg1"/>
                </a:solidFill>
              </a:defRPr>
            </a:lvl1pPr>
          </a:lstStyle>
          <a:p>
            <a:r>
              <a:rPr lang="en-US"/>
              <a:t>Click to edit Master title style</a:t>
            </a:r>
            <a:endParaRPr lang="en-GB" dirty="0"/>
          </a:p>
        </p:txBody>
      </p:sp>
      <p:sp>
        <p:nvSpPr>
          <p:cNvPr id="2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25" name="Straight Connector 24"/>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224DD62-B641-40E6-B28C-E4F4A71ABA43}"/>
              </a:ext>
            </a:extLst>
          </p:cNvPr>
          <p:cNvGrpSpPr/>
          <p:nvPr userDrawn="1"/>
        </p:nvGrpSpPr>
        <p:grpSpPr>
          <a:xfrm>
            <a:off x="10540683" y="6379528"/>
            <a:ext cx="1168401" cy="220663"/>
            <a:chOff x="10552113" y="439738"/>
            <a:chExt cx="1168401" cy="220663"/>
          </a:xfrm>
          <a:solidFill>
            <a:schemeClr val="bg1"/>
          </a:solidFill>
        </p:grpSpPr>
        <p:sp>
          <p:nvSpPr>
            <p:cNvPr id="24" name="Freeform 5">
              <a:extLst>
                <a:ext uri="{FF2B5EF4-FFF2-40B4-BE49-F238E27FC236}">
                  <a16:creationId xmlns:a16="http://schemas.microsoft.com/office/drawing/2014/main" id="{8F527E09-C92B-46E8-910C-6F8E5113AC8E}"/>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6">
              <a:extLst>
                <a:ext uri="{FF2B5EF4-FFF2-40B4-BE49-F238E27FC236}">
                  <a16:creationId xmlns:a16="http://schemas.microsoft.com/office/drawing/2014/main" id="{D425C2F7-527A-4243-9188-0B53DFD31F10}"/>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7">
              <a:extLst>
                <a:ext uri="{FF2B5EF4-FFF2-40B4-BE49-F238E27FC236}">
                  <a16:creationId xmlns:a16="http://schemas.microsoft.com/office/drawing/2014/main" id="{4AFA671E-6596-48E2-B00F-B7656EFEB3F5}"/>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8">
              <a:extLst>
                <a:ext uri="{FF2B5EF4-FFF2-40B4-BE49-F238E27FC236}">
                  <a16:creationId xmlns:a16="http://schemas.microsoft.com/office/drawing/2014/main" id="{B77DF1EF-CBC4-48BF-85C4-C614BE7BBA7E}"/>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9">
              <a:extLst>
                <a:ext uri="{FF2B5EF4-FFF2-40B4-BE49-F238E27FC236}">
                  <a16:creationId xmlns:a16="http://schemas.microsoft.com/office/drawing/2014/main" id="{1999903C-8D8C-496A-9EB5-0ADA65BF213E}"/>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0">
              <a:extLst>
                <a:ext uri="{FF2B5EF4-FFF2-40B4-BE49-F238E27FC236}">
                  <a16:creationId xmlns:a16="http://schemas.microsoft.com/office/drawing/2014/main" id="{C5400F6C-25D2-47FD-81A9-1D75C6FBEFC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1">
              <a:extLst>
                <a:ext uri="{FF2B5EF4-FFF2-40B4-BE49-F238E27FC236}">
                  <a16:creationId xmlns:a16="http://schemas.microsoft.com/office/drawing/2014/main" id="{25979B77-A7F7-4F7D-8AFA-B81FB05AA3AC}"/>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32" name="Footer Placeholder 4">
            <a:extLst>
              <a:ext uri="{FF2B5EF4-FFF2-40B4-BE49-F238E27FC236}">
                <a16:creationId xmlns:a16="http://schemas.microsoft.com/office/drawing/2014/main" id="{9B0A85D0-059A-4677-8936-FF7615BCD476}"/>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193647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umn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22149"/>
          </a:xfrm>
        </p:spPr>
        <p:txBody>
          <a:bodyPr>
            <a:normAutofit/>
          </a:bodyPr>
          <a:lstStyle>
            <a:lvl1pPr>
              <a:defRPr sz="1600"/>
            </a:lvl1pPr>
            <a:lvl2pPr>
              <a:spcBef>
                <a:spcPts val="1200"/>
              </a:spcBef>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CDE6238-4043-4D0F-BD6A-68472513C986}"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sensors and conditioners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4433677" y="1692000"/>
            <a:ext cx="7278898" cy="4222149"/>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50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Dark 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solidFill>
                  <a:schemeClr val="bg1"/>
                </a:solidFill>
              </a:defRPr>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bg1"/>
                </a:solidFill>
              </a:defRPr>
            </a:lvl1pPr>
            <a:lvl2pPr>
              <a:spcBef>
                <a:spcPts val="0"/>
              </a:spcBef>
              <a:defRPr sz="1200">
                <a:solidFill>
                  <a:schemeClr val="bg1"/>
                </a:solidFill>
              </a:defRPr>
            </a:lvl2pPr>
            <a:lvl3pPr marL="0" indent="0">
              <a:spcBef>
                <a:spcPts val="0"/>
              </a:spcBef>
              <a:buNone/>
              <a:defRPr sz="1600" b="1">
                <a:solidFill>
                  <a:schemeClr val="accent1"/>
                </a:solidFill>
              </a:defRPr>
            </a:lvl3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716332AD-06B9-4099-89D5-9DE45FF5863E}"/>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539999" y="249417"/>
            <a:ext cx="1633866" cy="302400"/>
          </a:xfrm>
          <a:prstGeom prst="rect">
            <a:avLst/>
          </a:prstGeom>
        </p:spPr>
      </p:pic>
      <p:sp>
        <p:nvSpPr>
          <p:cNvPr id="6" name="TextBox 5">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bg1"/>
                </a:solidFill>
              </a:rPr>
              <a:t>Enabling the Extraordinary</a:t>
            </a:r>
          </a:p>
          <a:p>
            <a:pPr algn="ctr"/>
            <a:r>
              <a:rPr lang="en-GB" sz="900" dirty="0">
                <a:solidFill>
                  <a:schemeClr val="bg1"/>
                </a:solidFill>
              </a:rPr>
              <a:t>To</a:t>
            </a:r>
            <a:r>
              <a:rPr lang="en-GB" sz="900" baseline="0" dirty="0">
                <a:solidFill>
                  <a:schemeClr val="bg1"/>
                </a:solidFill>
              </a:rPr>
              <a:t> Fly   To Power  To Live</a:t>
            </a:r>
            <a:endParaRPr lang="en-GB" sz="900" dirty="0">
              <a:solidFill>
                <a:schemeClr val="bg1"/>
              </a:solidFill>
            </a:endParaRPr>
          </a:p>
        </p:txBody>
      </p:sp>
    </p:spTree>
    <p:extLst>
      <p:ext uri="{BB962C8B-B14F-4D97-AF65-F5344CB8AC3E}">
        <p14:creationId xmlns:p14="http://schemas.microsoft.com/office/powerpoint/2010/main" val="267439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6000" y="1692000"/>
            <a:ext cx="3384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AAADFF2C-19F1-4068-9E39-BDA0821BBF87}"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sensors and conditioners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538163" y="1692000"/>
            <a:ext cx="7278898" cy="4211312"/>
          </a:xfrm>
        </p:spPr>
        <p:txBody>
          <a:bodyPr>
            <a:normAutofit/>
          </a:bodyPr>
          <a:lstStyle>
            <a:lvl1pPr>
              <a:defRPr sz="1600"/>
            </a:lvl1pPr>
            <a:lvl2pPr>
              <a:spcBef>
                <a:spcPts val="1200"/>
              </a:spcBef>
              <a:defRPr sz="1400"/>
            </a:lvl2pPr>
            <a:lvl3pPr>
              <a:spcBef>
                <a:spcPts val="1200"/>
              </a:spcBef>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rgbClr val="658D1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70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388100" y="0"/>
            <a:ext cx="5803900" cy="6858000"/>
          </a:xfrm>
        </p:spPr>
        <p:txBody>
          <a:bodyPr/>
          <a:lstStyle/>
          <a:p>
            <a:r>
              <a:rPr lang="en-US"/>
              <a:t>Click icon to add picture</a:t>
            </a:r>
            <a:endParaRPr lang="en-GB" dirty="0"/>
          </a:p>
        </p:txBody>
      </p:sp>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E5086669-BB14-4396-B712-B17416A3C7E2}"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sensors and conditioners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14" name="Title 1"/>
          <p:cNvSpPr>
            <a:spLocks noGrp="1"/>
          </p:cNvSpPr>
          <p:nvPr>
            <p:ph type="title"/>
          </p:nvPr>
        </p:nvSpPr>
        <p:spPr>
          <a:xfrm>
            <a:off x="540000" y="450000"/>
            <a:ext cx="5290163" cy="680400"/>
          </a:xfrm>
        </p:spPr>
        <p:txBody>
          <a:bodyPr anchor="t">
            <a:normAutofit/>
          </a:bodyPr>
          <a:lstStyle>
            <a:lvl1pPr>
              <a:defRPr sz="2400"/>
            </a:lvl1pPr>
          </a:lstStyle>
          <a:p>
            <a:r>
              <a:rPr lang="en-US"/>
              <a:t>Click to edit Master title style</a:t>
            </a:r>
            <a:endParaRPr lang="en-GB" dirty="0"/>
          </a:p>
        </p:txBody>
      </p:sp>
      <p:sp>
        <p:nvSpPr>
          <p:cNvPr id="15" name="Text Placeholder 3"/>
          <p:cNvSpPr>
            <a:spLocks noGrp="1"/>
          </p:cNvSpPr>
          <p:nvPr>
            <p:ph type="body" sz="half" idx="2"/>
          </p:nvPr>
        </p:nvSpPr>
        <p:spPr>
          <a:xfrm>
            <a:off x="539999" y="842400"/>
            <a:ext cx="5290163"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3" name="Straight Connector 12"/>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510ED258-00D1-4F81-8058-D5E88D1849B9}"/>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125771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85" userDrawn="1">
          <p15:clr>
            <a:srgbClr val="FBAE40"/>
          </p15:clr>
        </p15:guide>
        <p15:guide id="2" pos="402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3D8C174B-C905-4BE3-AE37-CC04F5587181}"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sensors and conditioners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50" y="169200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072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w/10pt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6781B858-B543-4311-8826-952AEF24B795}"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sensors and conditioners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49" y="1692000"/>
            <a:ext cx="5307625"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2709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6330" b="1726"/>
          <a:stretch/>
        </p:blipFill>
        <p:spPr>
          <a:xfrm>
            <a:off x="16886" y="-1"/>
            <a:ext cx="12175114" cy="6305551"/>
          </a:xfrm>
          <a:prstGeom prst="rect">
            <a:avLst/>
          </a:prstGeom>
        </p:spPr>
      </p:pic>
      <p:sp>
        <p:nvSpPr>
          <p:cNvPr id="3" name="Date Placeholder 2"/>
          <p:cNvSpPr>
            <a:spLocks noGrp="1"/>
          </p:cNvSpPr>
          <p:nvPr>
            <p:ph type="dt" sz="half" idx="10"/>
          </p:nvPr>
        </p:nvSpPr>
        <p:spPr/>
        <p:txBody>
          <a:bodyPr/>
          <a:lstStyle/>
          <a:p>
            <a:fld id="{D6AC239B-948B-415F-A058-249CB5B72863}" type="datetime1">
              <a:rPr lang="en-US" smtClean="0"/>
              <a:t>3/18/2022</a:t>
            </a:fld>
            <a:endParaRPr lang="en-GB"/>
          </a:p>
        </p:txBody>
      </p:sp>
      <p:sp>
        <p:nvSpPr>
          <p:cNvPr id="4" name="Footer Placeholder 3"/>
          <p:cNvSpPr>
            <a:spLocks noGrp="1"/>
          </p:cNvSpPr>
          <p:nvPr>
            <p:ph type="ftr" sz="quarter" idx="11"/>
          </p:nvPr>
        </p:nvSpPr>
        <p:spPr/>
        <p:txBody>
          <a:bodyPr/>
          <a:lstStyle/>
          <a:p>
            <a:r>
              <a:rPr lang="en-GB"/>
              <a:t>Meggitt vibro-meter sensors and conditioners product line presentation</a:t>
            </a:r>
          </a:p>
        </p:txBody>
      </p:sp>
      <p:sp>
        <p:nvSpPr>
          <p:cNvPr id="5" name="Slide Number Placeholder 4"/>
          <p:cNvSpPr>
            <a:spLocks noGrp="1"/>
          </p:cNvSpPr>
          <p:nvPr>
            <p:ph type="sldNum" sz="quarter" idx="12"/>
          </p:nvPr>
        </p:nvSpPr>
        <p:spPr/>
        <p:txBody>
          <a:bodyPr/>
          <a:lstStyle/>
          <a:p>
            <a:fld id="{240553F3-40B0-4BFA-8684-D942AF6EAA45}" type="slidenum">
              <a:rPr lang="en-GB" smtClean="0"/>
              <a:t>‹#›</a:t>
            </a:fld>
            <a:endParaRPr lang="en-GB"/>
          </a:p>
        </p:txBody>
      </p:sp>
      <p:sp>
        <p:nvSpPr>
          <p:cNvPr id="10" name="Text Placeholder 9"/>
          <p:cNvSpPr>
            <a:spLocks noGrp="1"/>
          </p:cNvSpPr>
          <p:nvPr>
            <p:ph type="body" sz="quarter" idx="13"/>
          </p:nvPr>
        </p:nvSpPr>
        <p:spPr>
          <a:xfrm>
            <a:off x="538163" y="2663190"/>
            <a:ext cx="6319837" cy="3095308"/>
          </a:xfrm>
        </p:spPr>
        <p:txBody>
          <a:bodyPr/>
          <a:lstStyle>
            <a:lvl1pPr>
              <a:defRPr sz="3200" b="0">
                <a:solidFill>
                  <a:schemeClr val="accent6"/>
                </a:solidFill>
              </a:defRPr>
            </a:lvl1pPr>
            <a:lvl2pPr marL="122238" indent="-122238">
              <a:spcBef>
                <a:spcPts val="1800"/>
              </a:spcBef>
              <a:buFont typeface="Arial" panose="020B0604020202020204" pitchFamily="34" charset="0"/>
              <a:buChar char="‒"/>
              <a:defRPr sz="1100"/>
            </a:lvl2pPr>
          </a:lstStyle>
          <a:p>
            <a:pPr lvl="0"/>
            <a:r>
              <a:rPr lang="en-US"/>
              <a:t>Click to edit Master text styles</a:t>
            </a:r>
          </a:p>
          <a:p>
            <a:pPr lvl="1"/>
            <a:r>
              <a:rPr lang="en-US"/>
              <a:t>Second level</a:t>
            </a:r>
          </a:p>
        </p:txBody>
      </p:sp>
      <p:grpSp>
        <p:nvGrpSpPr>
          <p:cNvPr id="18" name="Group 17"/>
          <p:cNvGrpSpPr/>
          <p:nvPr userDrawn="1"/>
        </p:nvGrpSpPr>
        <p:grpSpPr>
          <a:xfrm>
            <a:off x="538163" y="2205039"/>
            <a:ext cx="376237" cy="293560"/>
            <a:chOff x="538163" y="2205038"/>
            <a:chExt cx="498476" cy="388937"/>
          </a:xfrm>
        </p:grpSpPr>
        <p:sp>
          <p:nvSpPr>
            <p:cNvPr id="16" name="Freeform 5"/>
            <p:cNvSpPr>
              <a:spLocks/>
            </p:cNvSpPr>
            <p:nvPr userDrawn="1"/>
          </p:nvSpPr>
          <p:spPr bwMode="auto">
            <a:xfrm>
              <a:off x="809626"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p:cNvSpPr>
            <p:nvPr userDrawn="1"/>
          </p:nvSpPr>
          <p:spPr bwMode="auto">
            <a:xfrm>
              <a:off x="538163"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5" name="Straight Connector 14"/>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5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8D32B6-8FE1-4F5C-8AF5-06E478C44BAC}"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sensors and conditioners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9"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652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AE7689-5AAF-4D15-9380-E21DD0ED94C5}" type="datetime1">
              <a:rPr lang="en-US" smtClean="0"/>
              <a:t>3/18/2022</a:t>
            </a:fld>
            <a:endParaRPr lang="en-GB"/>
          </a:p>
        </p:txBody>
      </p:sp>
      <p:sp>
        <p:nvSpPr>
          <p:cNvPr id="6" name="Footer Placeholder 5"/>
          <p:cNvSpPr>
            <a:spLocks noGrp="1"/>
          </p:cNvSpPr>
          <p:nvPr>
            <p:ph type="ftr" sz="quarter" idx="11"/>
          </p:nvPr>
        </p:nvSpPr>
        <p:spPr/>
        <p:txBody>
          <a:bodyPr/>
          <a:lstStyle/>
          <a:p>
            <a:r>
              <a:rPr lang="en-GB"/>
              <a:t>Meggitt vibro-meter sensors and conditioners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Media Placeholder 7">
            <a:extLst>
              <a:ext uri="{FF2B5EF4-FFF2-40B4-BE49-F238E27FC236}">
                <a16:creationId xmlns:a16="http://schemas.microsoft.com/office/drawing/2014/main" id="{C562B830-D2AA-4D51-AF7B-244BB895AB99}"/>
              </a:ext>
            </a:extLst>
          </p:cNvPr>
          <p:cNvSpPr>
            <a:spLocks noGrp="1"/>
          </p:cNvSpPr>
          <p:nvPr>
            <p:ph type="media" sz="quarter" idx="13"/>
          </p:nvPr>
        </p:nvSpPr>
        <p:spPr>
          <a:xfrm>
            <a:off x="3278717" y="1681163"/>
            <a:ext cx="5634567" cy="4225925"/>
          </a:xfrm>
        </p:spPr>
        <p:txBody>
          <a:bodyPr/>
          <a:lstStyle/>
          <a:p>
            <a:r>
              <a:rPr lang="en-US"/>
              <a:t>Click icon to add media</a:t>
            </a:r>
            <a:endParaRPr lang="en-GB"/>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7" y="842400"/>
            <a:ext cx="11172577"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2678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1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75114"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tx2"/>
                </a:solidFill>
              </a:defRPr>
            </a:lvl1pPr>
            <a:lvl2pPr>
              <a:spcBef>
                <a:spcPts val="0"/>
              </a:spcBef>
              <a:defRPr sz="1200">
                <a:solidFill>
                  <a:schemeClr val="tx2"/>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9" name="Group 8"/>
          <p:cNvGrpSpPr/>
          <p:nvPr userDrawn="1"/>
        </p:nvGrpSpPr>
        <p:grpSpPr>
          <a:xfrm>
            <a:off x="539750" y="242888"/>
            <a:ext cx="1633538" cy="309562"/>
            <a:chOff x="539750" y="242888"/>
            <a:chExt cx="1633538" cy="309562"/>
          </a:xfrm>
          <a:solidFill>
            <a:schemeClr val="tx2"/>
          </a:solidFill>
        </p:grpSpPr>
        <p:sp>
          <p:nvSpPr>
            <p:cNvPr id="11"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1807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2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3383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3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9832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4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82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Image4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9635"/>
          <a:stretch/>
        </p:blipFill>
        <p:spPr>
          <a:xfrm>
            <a:off x="1189904" y="0"/>
            <a:ext cx="11002096"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4553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bg2"/>
                </a:solidFill>
              </a:defRPr>
            </a:lvl1pPr>
          </a:lstStyle>
          <a:p>
            <a:fld id="{31D4C86A-C009-46A3-BD74-6BA5FA4024CE}" type="datetime1">
              <a:rPr lang="en-US" smtClean="0"/>
              <a:t>3/18/2022</a:t>
            </a:fld>
            <a:endParaRPr lang="en-GB"/>
          </a:p>
        </p:txBody>
      </p:sp>
      <p:sp>
        <p:nvSpPr>
          <p:cNvPr id="6" name="Footer Placeholder 5"/>
          <p:cNvSpPr>
            <a:spLocks noGrp="1"/>
          </p:cNvSpPr>
          <p:nvPr>
            <p:ph type="ftr" sz="quarter" idx="11"/>
          </p:nvPr>
        </p:nvSpPr>
        <p:spPr/>
        <p:txBody>
          <a:bodyPr/>
          <a:lstStyle>
            <a:lvl1pPr>
              <a:defRPr>
                <a:solidFill>
                  <a:schemeClr val="bg2"/>
                </a:solidFill>
              </a:defRPr>
            </a:lvl1pPr>
          </a:lstStyle>
          <a:p>
            <a:r>
              <a:rPr lang="en-GB"/>
              <a:t>Meggitt vibro-meter sensors and conditioners product line presentation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553F3-40B0-4BFA-8684-D942AF6EAA45}" type="slidenum">
              <a:rPr lang="en-GB" smtClean="0"/>
              <a:pPr/>
              <a:t>‹#›</a:t>
            </a:fld>
            <a:endParaRPr lang="en-GB"/>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cxnSp>
        <p:nvCxnSpPr>
          <p:cNvPr id="27" name="Straight Connector 26"/>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67D3C17-9EE5-42DD-B31C-9193BDDCEF8D}"/>
              </a:ext>
            </a:extLst>
          </p:cNvPr>
          <p:cNvGrpSpPr/>
          <p:nvPr userDrawn="1"/>
        </p:nvGrpSpPr>
        <p:grpSpPr>
          <a:xfrm>
            <a:off x="10540683" y="6379528"/>
            <a:ext cx="1168401" cy="220663"/>
            <a:chOff x="10552113" y="439738"/>
            <a:chExt cx="1168401" cy="220663"/>
          </a:xfrm>
          <a:solidFill>
            <a:schemeClr val="bg1"/>
          </a:solidFill>
        </p:grpSpPr>
        <p:sp>
          <p:nvSpPr>
            <p:cNvPr id="20" name="Freeform 5">
              <a:extLst>
                <a:ext uri="{FF2B5EF4-FFF2-40B4-BE49-F238E27FC236}">
                  <a16:creationId xmlns:a16="http://schemas.microsoft.com/office/drawing/2014/main" id="{A174C02D-D81C-4928-8718-C910AE56FF69}"/>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6">
              <a:extLst>
                <a:ext uri="{FF2B5EF4-FFF2-40B4-BE49-F238E27FC236}">
                  <a16:creationId xmlns:a16="http://schemas.microsoft.com/office/drawing/2014/main" id="{F31AA1DF-8DD4-49AD-BFDC-5AA7DB125810}"/>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7">
              <a:extLst>
                <a:ext uri="{FF2B5EF4-FFF2-40B4-BE49-F238E27FC236}">
                  <a16:creationId xmlns:a16="http://schemas.microsoft.com/office/drawing/2014/main" id="{95502CD1-8D18-482C-9D32-08C13703EDBD}"/>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8">
              <a:extLst>
                <a:ext uri="{FF2B5EF4-FFF2-40B4-BE49-F238E27FC236}">
                  <a16:creationId xmlns:a16="http://schemas.microsoft.com/office/drawing/2014/main" id="{36FB06A2-95CD-411D-87BD-BA2E4F2664DB}"/>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9">
              <a:extLst>
                <a:ext uri="{FF2B5EF4-FFF2-40B4-BE49-F238E27FC236}">
                  <a16:creationId xmlns:a16="http://schemas.microsoft.com/office/drawing/2014/main" id="{03FCB5BD-6F59-4CF0-9183-B829ACC54F30}"/>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id="{72AD7D93-4794-42F8-8F07-F9A14CDAECBE}"/>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1">
              <a:extLst>
                <a:ext uri="{FF2B5EF4-FFF2-40B4-BE49-F238E27FC236}">
                  <a16:creationId xmlns:a16="http://schemas.microsoft.com/office/drawing/2014/main" id="{88FF2D3B-9915-4E9F-B08E-E6B9F8097D70}"/>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FA3C6FA1-09C0-4054-9D8E-1654C7BE5B35}"/>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110728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White">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tx2"/>
                </a:solidFill>
              </a:defRPr>
            </a:lvl1pPr>
          </a:lstStyle>
          <a:p>
            <a:fld id="{9240EC9B-B9ED-4344-9333-82E18F96CB2B}" type="datetime1">
              <a:rPr lang="en-US" smtClean="0"/>
              <a:t>3/18/2022</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r>
              <a:rPr lang="en-GB"/>
              <a:t>Meggitt vibro-meter sensors and conditioners product line presentation</a:t>
            </a:r>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59052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1" y="443982"/>
            <a:ext cx="11172574" cy="68040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540000" y="1692000"/>
            <a:ext cx="11160000" cy="421320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0000" y="6541428"/>
            <a:ext cx="1080000" cy="123111"/>
          </a:xfrm>
          <a:prstGeom prst="rect">
            <a:avLst/>
          </a:prstGeom>
        </p:spPr>
        <p:txBody>
          <a:bodyPr vert="horz" lIns="0" tIns="0" rIns="0" bIns="0" rtlCol="0" anchor="ctr">
            <a:spAutoFit/>
          </a:bodyPr>
          <a:lstStyle>
            <a:lvl1pPr algn="l">
              <a:defRPr sz="800">
                <a:solidFill>
                  <a:schemeClr val="tx2"/>
                </a:solidFill>
              </a:defRPr>
            </a:lvl1pPr>
          </a:lstStyle>
          <a:p>
            <a:fld id="{5B4FD107-D2F4-49AE-B557-0D985752BF5F}" type="datetime1">
              <a:rPr lang="en-US" smtClean="0"/>
              <a:t>3/18/2022</a:t>
            </a:fld>
            <a:endParaRPr lang="en-GB" dirty="0"/>
          </a:p>
        </p:txBody>
      </p:sp>
      <p:sp>
        <p:nvSpPr>
          <p:cNvPr id="5" name="Footer Placeholder 4"/>
          <p:cNvSpPr>
            <a:spLocks noGrp="1"/>
          </p:cNvSpPr>
          <p:nvPr>
            <p:ph type="ftr" sz="quarter" idx="3"/>
          </p:nvPr>
        </p:nvSpPr>
        <p:spPr>
          <a:xfrm>
            <a:off x="540000" y="6363315"/>
            <a:ext cx="4311400" cy="123111"/>
          </a:xfrm>
          <a:prstGeom prst="rect">
            <a:avLst/>
          </a:prstGeom>
        </p:spPr>
        <p:txBody>
          <a:bodyPr vert="horz" wrap="square" lIns="0" tIns="0" rIns="0" bIns="0" rtlCol="0" anchor="ctr">
            <a:spAutoFit/>
          </a:bodyPr>
          <a:lstStyle>
            <a:lvl1pPr algn="l">
              <a:defRPr sz="800" b="1">
                <a:solidFill>
                  <a:schemeClr val="tx2"/>
                </a:solidFill>
              </a:defRPr>
            </a:lvl1pPr>
          </a:lstStyle>
          <a:p>
            <a:r>
              <a:rPr lang="en-GB"/>
              <a:t>Meggitt vibro-meter sensors and conditioners product line presentation</a:t>
            </a:r>
            <a:endParaRPr lang="en-GB" dirty="0"/>
          </a:p>
        </p:txBody>
      </p:sp>
      <p:sp>
        <p:nvSpPr>
          <p:cNvPr id="6" name="Slide Number Placeholder 5"/>
          <p:cNvSpPr>
            <a:spLocks noGrp="1"/>
          </p:cNvSpPr>
          <p:nvPr>
            <p:ph type="sldNum" sz="quarter" idx="4"/>
          </p:nvPr>
        </p:nvSpPr>
        <p:spPr>
          <a:xfrm>
            <a:off x="71925" y="6363316"/>
            <a:ext cx="360000" cy="123111"/>
          </a:xfrm>
          <a:prstGeom prst="rect">
            <a:avLst/>
          </a:prstGeom>
        </p:spPr>
        <p:txBody>
          <a:bodyPr vert="horz" lIns="0" tIns="0" rIns="0" bIns="0" rtlCol="0" anchor="ctr">
            <a:spAutoFit/>
          </a:bodyPr>
          <a:lstStyle>
            <a:lvl1pPr algn="r">
              <a:defRPr sz="800" b="1">
                <a:solidFill>
                  <a:schemeClr val="tx2"/>
                </a:solidFill>
              </a:defRPr>
            </a:lvl1pPr>
          </a:lstStyle>
          <a:p>
            <a:fld id="{240553F3-40B0-4BFA-8684-D942AF6EAA45}" type="slidenum">
              <a:rPr lang="en-GB" smtClean="0"/>
              <a:pPr/>
              <a:t>‹#›</a:t>
            </a:fld>
            <a:endParaRPr lang="en-GB" dirty="0"/>
          </a:p>
        </p:txBody>
      </p:sp>
      <p:cxnSp>
        <p:nvCxnSpPr>
          <p:cNvPr id="10" name="Straight Connector 9"/>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2D8E722-1F5F-4CB3-A1D4-FC7508A7F519}"/>
              </a:ext>
            </a:extLst>
          </p:cNvPr>
          <p:cNvGrpSpPr/>
          <p:nvPr userDrawn="1"/>
        </p:nvGrpSpPr>
        <p:grpSpPr>
          <a:xfrm>
            <a:off x="10540683" y="6379528"/>
            <a:ext cx="1168401" cy="220663"/>
            <a:chOff x="10552113" y="439738"/>
            <a:chExt cx="1168401" cy="220663"/>
          </a:xfrm>
          <a:solidFill>
            <a:srgbClr val="333F48"/>
          </a:solidFill>
        </p:grpSpPr>
        <p:sp>
          <p:nvSpPr>
            <p:cNvPr id="21" name="Freeform 5">
              <a:extLst>
                <a:ext uri="{FF2B5EF4-FFF2-40B4-BE49-F238E27FC236}">
                  <a16:creationId xmlns:a16="http://schemas.microsoft.com/office/drawing/2014/main" id="{27AD0F29-36A1-43F4-9AC4-D0CD60541A79}"/>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49198F9F-C09B-4683-80F0-897C375A524A}"/>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5D93B8CE-184D-482E-8E51-DC257E436B6F}"/>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53B1E87C-34BC-4328-8D07-663971D31848}"/>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186FB600-FF73-4845-86CC-040C755B3913}"/>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813BA303-7367-45DC-B45F-5352707B1D42}"/>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DE8DB829-6ABB-4E0E-8BBC-D97729978BE4}"/>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78961D90-1644-4464-917E-3EFA0D87A363}"/>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365274009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4" r:id="rId3"/>
    <p:sldLayoutId id="2147483666" r:id="rId4"/>
    <p:sldLayoutId id="2147483679" r:id="rId5"/>
    <p:sldLayoutId id="2147483680" r:id="rId6"/>
    <p:sldLayoutId id="2147483681" r:id="rId7"/>
    <p:sldLayoutId id="2147483674" r:id="rId8"/>
    <p:sldLayoutId id="2147483677" r:id="rId9"/>
    <p:sldLayoutId id="2147483656" r:id="rId10"/>
    <p:sldLayoutId id="2147483678" r:id="rId11"/>
    <p:sldLayoutId id="2147483665" r:id="rId12"/>
    <p:sldLayoutId id="2147483651" r:id="rId13"/>
    <p:sldLayoutId id="2147483667" r:id="rId14"/>
    <p:sldLayoutId id="2147483668" r:id="rId15"/>
    <p:sldLayoutId id="2147483659" r:id="rId16"/>
    <p:sldLayoutId id="2147483662" r:id="rId17"/>
    <p:sldLayoutId id="2147483663" r:id="rId18"/>
    <p:sldLayoutId id="2147483670" r:id="rId19"/>
    <p:sldLayoutId id="2147483671" r:id="rId20"/>
    <p:sldLayoutId id="2147483661" r:id="rId21"/>
    <p:sldLayoutId id="2147483660" r:id="rId22"/>
    <p:sldLayoutId id="2147483675" r:id="rId23"/>
    <p:sldLayoutId id="2147483672" r:id="rId24"/>
    <p:sldLayoutId id="2147483673" r:id="rId25"/>
    <p:sldLayoutId id="2147483676"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9" userDrawn="1">
          <p15:clr>
            <a:srgbClr val="F26B43"/>
          </p15:clr>
        </p15:guide>
        <p15:guide id="3" pos="7378" userDrawn="1">
          <p15:clr>
            <a:srgbClr val="F26B43"/>
          </p15:clr>
        </p15:guide>
        <p15:guide id="4" orient="horz" pos="3989" userDrawn="1">
          <p15:clr>
            <a:srgbClr val="F26B43"/>
          </p15:clr>
        </p15:guide>
        <p15:guide id="5" orient="horz" pos="278" userDrawn="1">
          <p15:clr>
            <a:srgbClr val="F26B43"/>
          </p15:clr>
        </p15:guide>
        <p15:guide id="6" orient="horz" pos="1059" userDrawn="1">
          <p15:clr>
            <a:srgbClr val="F26B43"/>
          </p15:clr>
        </p15:guide>
        <p15:guide id="7" orient="horz" pos="37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customXml" Target="../ink/ink1.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19.emf"/><Relationship Id="rId5" Type="http://schemas.openxmlformats.org/officeDocument/2006/relationships/image" Target="../media/image20.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587" y="2707825"/>
            <a:ext cx="11160000" cy="2309800"/>
          </a:xfrm>
        </p:spPr>
        <p:txBody>
          <a:bodyPr/>
          <a:lstStyle/>
          <a:p>
            <a:r>
              <a:rPr lang="en-US" sz="6600" dirty="0"/>
              <a:t>Sensors &amp; </a:t>
            </a:r>
            <a:br>
              <a:rPr lang="en-US" sz="6600" dirty="0"/>
            </a:br>
            <a:r>
              <a:rPr lang="en-US" sz="6600" dirty="0"/>
              <a:t>conditioners </a:t>
            </a:r>
          </a:p>
        </p:txBody>
      </p:sp>
      <p:sp>
        <p:nvSpPr>
          <p:cNvPr id="5" name="Subtitle 2"/>
          <p:cNvSpPr txBox="1">
            <a:spLocks/>
          </p:cNvSpPr>
          <p:nvPr/>
        </p:nvSpPr>
        <p:spPr>
          <a:xfrm>
            <a:off x="444979" y="5489654"/>
            <a:ext cx="8370000" cy="10683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100" b="1" dirty="0">
                <a:solidFill>
                  <a:schemeClr val="bg1"/>
                </a:solidFill>
                <a:latin typeface="Century Gothic (Body)"/>
              </a:rPr>
              <a:t>Presenter</a:t>
            </a:r>
            <a:r>
              <a:rPr lang="en-GB" sz="1100" dirty="0">
                <a:solidFill>
                  <a:schemeClr val="bg1"/>
                </a:solidFill>
                <a:latin typeface="Century Gothic (Body)"/>
              </a:rPr>
              <a:t>:</a:t>
            </a:r>
            <a:endParaRPr lang="en-US" sz="1100" dirty="0">
              <a:solidFill>
                <a:schemeClr val="bg1"/>
              </a:solidFill>
              <a:latin typeface="Century Gothic (Body)"/>
            </a:endParaRPr>
          </a:p>
          <a:p>
            <a:r>
              <a:rPr lang="en-GB" sz="1100" b="1" dirty="0">
                <a:solidFill>
                  <a:schemeClr val="bg1"/>
                </a:solidFill>
                <a:latin typeface="Century Gothic (Body)"/>
              </a:rPr>
              <a:t>Title</a:t>
            </a:r>
            <a:r>
              <a:rPr lang="en-GB" sz="1100" dirty="0">
                <a:solidFill>
                  <a:schemeClr val="bg1"/>
                </a:solidFill>
                <a:latin typeface="Century Gothic (Body)"/>
              </a:rPr>
              <a:t>: </a:t>
            </a:r>
          </a:p>
          <a:p>
            <a:r>
              <a:rPr lang="en-GB" sz="1100" b="1" dirty="0">
                <a:solidFill>
                  <a:schemeClr val="bg1"/>
                </a:solidFill>
                <a:latin typeface="Century Gothic (Body)"/>
              </a:rPr>
              <a:t>Date:</a:t>
            </a:r>
            <a:endParaRPr lang="en-GB" sz="1100" dirty="0">
              <a:solidFill>
                <a:schemeClr val="bg1"/>
              </a:solidFill>
              <a:latin typeface="Century Gothic (Body)"/>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42401" b="40592"/>
          <a:stretch/>
        </p:blipFill>
        <p:spPr>
          <a:xfrm>
            <a:off x="-577071" y="1969616"/>
            <a:ext cx="4984371" cy="599440"/>
          </a:xfrm>
          <a:prstGeom prst="rect">
            <a:avLst/>
          </a:prstGeom>
        </p:spPr>
      </p:pic>
      <p:sp>
        <p:nvSpPr>
          <p:cNvPr id="3" name="Rectangle 2"/>
          <p:cNvSpPr/>
          <p:nvPr/>
        </p:nvSpPr>
        <p:spPr>
          <a:xfrm>
            <a:off x="444979" y="4653474"/>
            <a:ext cx="10277172" cy="707886"/>
          </a:xfrm>
          <a:prstGeom prst="rect">
            <a:avLst/>
          </a:prstGeom>
        </p:spPr>
        <p:txBody>
          <a:bodyPr wrap="none">
            <a:spAutoFit/>
          </a:bodyPr>
          <a:lstStyle/>
          <a:p>
            <a:r>
              <a:rPr lang="en-US" sz="2000" dirty="0">
                <a:solidFill>
                  <a:schemeClr val="bg1"/>
                </a:solidFill>
              </a:rPr>
              <a:t>Sensors / measurement chains for turbomachinery &amp; essential rotating equipment</a:t>
            </a:r>
          </a:p>
          <a:p>
            <a:endParaRPr lang="en-US" sz="2000" dirty="0">
              <a:solidFill>
                <a:schemeClr val="bg1"/>
              </a:solidFill>
            </a:endParaRPr>
          </a:p>
        </p:txBody>
      </p:sp>
    </p:spTree>
    <p:extLst>
      <p:ext uri="{BB962C8B-B14F-4D97-AF65-F5344CB8AC3E}">
        <p14:creationId xmlns:p14="http://schemas.microsoft.com/office/powerpoint/2010/main" val="382435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9E7BB-ACB1-4EBC-9063-652E3457DAAC}" type="datetime1">
              <a:rPr lang="en-US" smtClean="0"/>
              <a:t>3/18/2022</a:t>
            </a:fld>
            <a:endParaRPr lang="en-GB"/>
          </a:p>
        </p:txBody>
      </p:sp>
      <p:sp>
        <p:nvSpPr>
          <p:cNvPr id="3" name="Footer Placeholder 2"/>
          <p:cNvSpPr>
            <a:spLocks noGrp="1"/>
          </p:cNvSpPr>
          <p:nvPr>
            <p:ph type="ftr" sz="quarter" idx="11"/>
          </p:nvPr>
        </p:nvSpPr>
        <p:spPr/>
        <p:txBody>
          <a:bodyPr/>
          <a:lstStyle/>
          <a:p>
            <a:r>
              <a:rPr lang="en-GB"/>
              <a:t>Meggitt vibro-meter sensors and conditioners product line presentation</a:t>
            </a:r>
          </a:p>
        </p:txBody>
      </p:sp>
      <p:sp>
        <p:nvSpPr>
          <p:cNvPr id="4" name="Slide Number Placeholder 3"/>
          <p:cNvSpPr>
            <a:spLocks noGrp="1"/>
          </p:cNvSpPr>
          <p:nvPr>
            <p:ph type="sldNum" sz="quarter" idx="12"/>
          </p:nvPr>
        </p:nvSpPr>
        <p:spPr/>
        <p:txBody>
          <a:bodyPr/>
          <a:lstStyle/>
          <a:p>
            <a:fld id="{240553F3-40B0-4BFA-8684-D942AF6EAA45}" type="slidenum">
              <a:rPr lang="en-GB" smtClean="0"/>
              <a:t>10</a:t>
            </a:fld>
            <a:endParaRPr lang="en-GB"/>
          </a:p>
        </p:txBody>
      </p:sp>
      <p:sp>
        <p:nvSpPr>
          <p:cNvPr id="5" name="Title 4"/>
          <p:cNvSpPr>
            <a:spLocks noGrp="1"/>
          </p:cNvSpPr>
          <p:nvPr>
            <p:ph type="title"/>
          </p:nvPr>
        </p:nvSpPr>
        <p:spPr/>
        <p:txBody>
          <a:bodyPr/>
          <a:lstStyle/>
          <a:p>
            <a:r>
              <a:rPr lang="fr-CH" dirty="0" err="1"/>
              <a:t>Accelerometers</a:t>
            </a:r>
            <a:r>
              <a:rPr lang="fr-CH" dirty="0"/>
              <a:t> and </a:t>
            </a:r>
            <a:r>
              <a:rPr lang="fr-CH" dirty="0" err="1"/>
              <a:t>velocity</a:t>
            </a:r>
            <a:r>
              <a:rPr lang="fr-CH" dirty="0"/>
              <a:t> </a:t>
            </a:r>
            <a:r>
              <a:rPr lang="fr-CH" dirty="0" err="1"/>
              <a:t>sensors</a:t>
            </a:r>
            <a:r>
              <a:rPr lang="fr-CH" dirty="0"/>
              <a:t> </a:t>
            </a:r>
            <a:endParaRPr lang="en-US" dirty="0"/>
          </a:p>
        </p:txBody>
      </p:sp>
      <p:sp>
        <p:nvSpPr>
          <p:cNvPr id="6" name="Text Placeholder 5"/>
          <p:cNvSpPr>
            <a:spLocks noGrp="1"/>
          </p:cNvSpPr>
          <p:nvPr>
            <p:ph type="body" sz="half" idx="2"/>
          </p:nvPr>
        </p:nvSpPr>
        <p:spPr/>
        <p:txBody>
          <a:bodyPr/>
          <a:lstStyle/>
          <a:p>
            <a:r>
              <a:rPr lang="en-US" dirty="0"/>
              <a:t>With attached or integrated electronics</a:t>
            </a:r>
          </a:p>
        </p:txBody>
      </p:sp>
      <p:grpSp>
        <p:nvGrpSpPr>
          <p:cNvPr id="12" name="Group 11"/>
          <p:cNvGrpSpPr/>
          <p:nvPr/>
        </p:nvGrpSpPr>
        <p:grpSpPr>
          <a:xfrm>
            <a:off x="810000" y="1633397"/>
            <a:ext cx="3771400" cy="1876447"/>
            <a:chOff x="1430478" y="2105954"/>
            <a:chExt cx="3771400" cy="1876447"/>
          </a:xfrm>
        </p:grpSpPr>
        <p:sp>
          <p:nvSpPr>
            <p:cNvPr id="10" name="Rectangle 9"/>
            <p:cNvSpPr/>
            <p:nvPr/>
          </p:nvSpPr>
          <p:spPr>
            <a:xfrm>
              <a:off x="1430478" y="3099595"/>
              <a:ext cx="3771400" cy="882806"/>
            </a:xfrm>
            <a:prstGeom prst="rect">
              <a:avLst/>
            </a:prstGeom>
            <a:solidFill>
              <a:schemeClr val="accent2"/>
            </a:solidFill>
          </p:spPr>
          <p:txBody>
            <a:bodyPr wrap="square">
              <a:spAutoFit/>
            </a:bodyPr>
            <a:lstStyle/>
            <a:p>
              <a:pPr algn="ctr">
                <a:lnSpc>
                  <a:spcPct val="107000"/>
                </a:lnSpc>
                <a:spcAft>
                  <a:spcPts val="800"/>
                </a:spcAft>
              </a:pPr>
              <a:r>
                <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For applications that do not require the temperature capabilities of a CA series sensor, this series provides a </a:t>
              </a:r>
              <a:r>
                <a:rPr lang="en-US" sz="1200" b="1" dirty="0">
                  <a:solidFill>
                    <a:schemeClr val="accent1"/>
                  </a:solidFill>
                  <a:latin typeface="Century Gothic" panose="020B0502020202020204" pitchFamily="34" charset="0"/>
                  <a:ea typeface="Calibri" panose="020F0502020204030204" pitchFamily="34" charset="0"/>
                  <a:cs typeface="Calibri" panose="020F0502020204030204" pitchFamily="34" charset="0"/>
                </a:rPr>
                <a:t>more cost-effective and easier to install solution</a:t>
              </a:r>
              <a:endPar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2"/>
            <a:stretch>
              <a:fillRect/>
            </a:stretch>
          </p:blipFill>
          <p:spPr>
            <a:xfrm>
              <a:off x="2768490" y="2105954"/>
              <a:ext cx="1095375" cy="838200"/>
            </a:xfrm>
            <a:prstGeom prst="rect">
              <a:avLst/>
            </a:prstGeom>
          </p:spPr>
        </p:pic>
      </p:grpSp>
      <p:graphicFrame>
        <p:nvGraphicFramePr>
          <p:cNvPr id="13" name="Table 12"/>
          <p:cNvGraphicFramePr>
            <a:graphicFrameLocks noGrp="1"/>
          </p:cNvGraphicFramePr>
          <p:nvPr>
            <p:extLst>
              <p:ext uri="{D42A27DB-BD31-4B8C-83A1-F6EECF244321}">
                <p14:modId xmlns:p14="http://schemas.microsoft.com/office/powerpoint/2010/main" val="1957116663"/>
              </p:ext>
            </p:extLst>
          </p:nvPr>
        </p:nvGraphicFramePr>
        <p:xfrm>
          <a:off x="5358074" y="1344074"/>
          <a:ext cx="6418161" cy="3970253"/>
        </p:xfrm>
        <a:graphic>
          <a:graphicData uri="http://schemas.openxmlformats.org/drawingml/2006/table">
            <a:tbl>
              <a:tblPr firstRow="1" bandRow="1">
                <a:tableStyleId>{5FD0F851-EC5A-4D38-B0AD-8093EC10F338}</a:tableStyleId>
              </a:tblPr>
              <a:tblGrid>
                <a:gridCol w="1932972">
                  <a:extLst>
                    <a:ext uri="{9D8B030D-6E8A-4147-A177-3AD203B41FA5}">
                      <a16:colId xmlns:a16="http://schemas.microsoft.com/office/drawing/2014/main" val="20000"/>
                    </a:ext>
                  </a:extLst>
                </a:gridCol>
                <a:gridCol w="2257063">
                  <a:extLst>
                    <a:ext uri="{9D8B030D-6E8A-4147-A177-3AD203B41FA5}">
                      <a16:colId xmlns:a16="http://schemas.microsoft.com/office/drawing/2014/main" val="20001"/>
                    </a:ext>
                  </a:extLst>
                </a:gridCol>
                <a:gridCol w="2228126">
                  <a:extLst>
                    <a:ext uri="{9D8B030D-6E8A-4147-A177-3AD203B41FA5}">
                      <a16:colId xmlns:a16="http://schemas.microsoft.com/office/drawing/2014/main" val="20002"/>
                    </a:ext>
                  </a:extLst>
                </a:gridCol>
              </a:tblGrid>
              <a:tr h="295040">
                <a:tc gridSpan="3">
                  <a:txBody>
                    <a:bodyPr/>
                    <a:lstStyle/>
                    <a:p>
                      <a:pPr algn="ctr"/>
                      <a:r>
                        <a:rPr lang="en-US" sz="1200" dirty="0">
                          <a:solidFill>
                            <a:schemeClr val="tx2"/>
                          </a:solidFill>
                        </a:rPr>
                        <a:t>Key features and benefits </a:t>
                      </a:r>
                    </a:p>
                  </a:txBody>
                  <a:tcPr anchor="ctr"/>
                </a:tc>
                <a:tc hMerge="1">
                  <a:txBody>
                    <a:bodyPr/>
                    <a:lstStyle/>
                    <a:p>
                      <a:endParaRPr lang="en-US" sz="1100" dirty="0"/>
                    </a:p>
                  </a:txBody>
                  <a:tcPr anchor="ctr"/>
                </a:tc>
                <a:tc hMerge="1">
                  <a:txBody>
                    <a:bodyPr/>
                    <a:lstStyle/>
                    <a:p>
                      <a:pPr algn="ctr"/>
                      <a:endParaRPr lang="en-US" sz="1200" dirty="0">
                        <a:solidFill>
                          <a:schemeClr val="tx2"/>
                        </a:solidFill>
                      </a:endParaRPr>
                    </a:p>
                  </a:txBody>
                  <a:tcPr anchor="ctr"/>
                </a:tc>
                <a:extLst>
                  <a:ext uri="{0D108BD9-81ED-4DB2-BD59-A6C34878D82A}">
                    <a16:rowId xmlns:a16="http://schemas.microsoft.com/office/drawing/2014/main" val="10000"/>
                  </a:ext>
                </a:extLst>
              </a:tr>
              <a:tr h="355115">
                <a:tc>
                  <a:txBody>
                    <a:bodyPr/>
                    <a:lstStyle/>
                    <a:p>
                      <a:pPr marL="0" indent="0" algn="ctr">
                        <a:lnSpc>
                          <a:spcPct val="150000"/>
                        </a:lnSpc>
                        <a:buFont typeface="Arial" panose="020B0604020202020204" pitchFamily="34" charset="0"/>
                        <a:buNone/>
                      </a:pPr>
                      <a:endParaRPr lang="en-US" sz="1100" b="1" dirty="0">
                        <a:solidFill>
                          <a:schemeClr val="tx2"/>
                        </a:solidFill>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b="1" kern="1200" dirty="0">
                          <a:solidFill>
                            <a:schemeClr val="tx2"/>
                          </a:solidFill>
                          <a:latin typeface="+mn-lt"/>
                          <a:ea typeface="+mn-ea"/>
                          <a:cs typeface="+mn-cs"/>
                        </a:rPr>
                        <a:t>With</a:t>
                      </a:r>
                      <a:r>
                        <a:rPr lang="en-US" sz="1100" b="1" kern="1200" baseline="0" dirty="0">
                          <a:solidFill>
                            <a:schemeClr val="tx2"/>
                          </a:solidFill>
                          <a:latin typeface="+mn-lt"/>
                          <a:ea typeface="+mn-ea"/>
                          <a:cs typeface="+mn-cs"/>
                        </a:rPr>
                        <a:t> attached electronics </a:t>
                      </a:r>
                      <a:endParaRPr lang="en-US" sz="1100" b="1" kern="1200" dirty="0">
                        <a:solidFill>
                          <a:schemeClr val="tx2"/>
                        </a:solidFill>
                        <a:latin typeface="+mn-lt"/>
                        <a:ea typeface="+mn-ea"/>
                        <a:cs typeface="+mn-cs"/>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b="1" kern="1200" dirty="0">
                          <a:solidFill>
                            <a:schemeClr val="tx2"/>
                          </a:solidFill>
                          <a:latin typeface="+mn-lt"/>
                          <a:ea typeface="+mn-ea"/>
                          <a:cs typeface="+mn-cs"/>
                        </a:rPr>
                        <a:t>With integrated electronics </a:t>
                      </a:r>
                    </a:p>
                  </a:txBody>
                  <a:tcPr anchor="ctr"/>
                </a:tc>
                <a:extLst>
                  <a:ext uri="{0D108BD9-81ED-4DB2-BD59-A6C34878D82A}">
                    <a16:rowId xmlns:a16="http://schemas.microsoft.com/office/drawing/2014/main" val="10001"/>
                  </a:ext>
                </a:extLst>
              </a:tr>
              <a:tr h="540000">
                <a:tc>
                  <a:txBody>
                    <a:bodyPr/>
                    <a:lstStyle/>
                    <a:p>
                      <a:pPr marL="0" indent="0" algn="l">
                        <a:lnSpc>
                          <a:spcPct val="150000"/>
                        </a:lnSpc>
                        <a:buFont typeface="Arial" panose="020B0604020202020204" pitchFamily="34" charset="0"/>
                        <a:buNone/>
                      </a:pPr>
                      <a:r>
                        <a:rPr lang="en-US" sz="1100" b="1" dirty="0">
                          <a:solidFill>
                            <a:schemeClr val="tx2"/>
                          </a:solidFill>
                        </a:rPr>
                        <a:t>Safety</a:t>
                      </a:r>
                      <a:r>
                        <a:rPr lang="en-US" sz="1100" b="1" baseline="0" dirty="0">
                          <a:solidFill>
                            <a:schemeClr val="tx2"/>
                          </a:solidFill>
                        </a:rPr>
                        <a:t> standards</a:t>
                      </a:r>
                      <a:endParaRPr lang="en-US" sz="1100" b="1" dirty="0">
                        <a:solidFill>
                          <a:schemeClr val="tx2"/>
                        </a:solidFill>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tx2"/>
                          </a:solidFill>
                          <a:latin typeface="+mn-lt"/>
                          <a:ea typeface="+mn-ea"/>
                          <a:cs typeface="+mn-cs"/>
                        </a:rPr>
                        <a:t>Ex certified</a:t>
                      </a: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tx2"/>
                          </a:solidFill>
                          <a:latin typeface="+mn-lt"/>
                          <a:ea typeface="+mn-ea"/>
                          <a:cs typeface="+mn-cs"/>
                        </a:rPr>
                        <a:t>Ex certified</a:t>
                      </a:r>
                    </a:p>
                  </a:txBody>
                  <a:tcPr anchor="ctr"/>
                </a:tc>
                <a:extLst>
                  <a:ext uri="{0D108BD9-81ED-4DB2-BD59-A6C34878D82A}">
                    <a16:rowId xmlns:a16="http://schemas.microsoft.com/office/drawing/2014/main" val="10002"/>
                  </a:ext>
                </a:extLst>
              </a:tr>
              <a:tr h="419017">
                <a:tc>
                  <a:txBody>
                    <a:bodyPr/>
                    <a:lstStyle/>
                    <a:p>
                      <a:pPr marL="0" indent="0" algn="l">
                        <a:lnSpc>
                          <a:spcPct val="150000"/>
                        </a:lnSpc>
                        <a:buFont typeface="Arial" panose="020B0604020202020204" pitchFamily="34" charset="0"/>
                        <a:buNone/>
                      </a:pPr>
                      <a:r>
                        <a:rPr lang="en-US" sz="1100" b="1" dirty="0">
                          <a:solidFill>
                            <a:schemeClr val="tx2"/>
                          </a:solidFill>
                        </a:rPr>
                        <a:t>Operating</a:t>
                      </a:r>
                      <a:r>
                        <a:rPr lang="en-US" sz="1100" b="1" baseline="0" dirty="0">
                          <a:solidFill>
                            <a:schemeClr val="tx2"/>
                          </a:solidFill>
                        </a:rPr>
                        <a:t> temperatures </a:t>
                      </a:r>
                      <a:endParaRPr lang="en-US" sz="1100" b="0" dirty="0">
                        <a:solidFill>
                          <a:schemeClr val="tx2"/>
                        </a:solidFill>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dirty="0">
                          <a:solidFill>
                            <a:schemeClr val="tx2"/>
                          </a:solidFill>
                        </a:rPr>
                        <a:t>Up to 350</a:t>
                      </a:r>
                      <a:r>
                        <a:rPr lang="en-US" sz="1100" kern="1200" dirty="0">
                          <a:solidFill>
                            <a:schemeClr val="tx2"/>
                          </a:solidFill>
                          <a:latin typeface="Calibri" panose="020F0502020204030204" pitchFamily="34" charset="0"/>
                          <a:cs typeface="Calibri" panose="020F0502020204030204" pitchFamily="34" charset="0"/>
                        </a:rPr>
                        <a:t> </a:t>
                      </a:r>
                      <a:r>
                        <a:rPr lang="en-US" sz="1100" kern="1200" dirty="0">
                          <a:solidFill>
                            <a:schemeClr val="tx2"/>
                          </a:solidFill>
                        </a:rPr>
                        <a:t>°C</a:t>
                      </a:r>
                      <a:endParaRPr lang="en-US" sz="1100" kern="1200" dirty="0">
                        <a:solidFill>
                          <a:schemeClr val="tx2"/>
                        </a:solidFill>
                        <a:latin typeface="+mn-lt"/>
                        <a:ea typeface="+mn-ea"/>
                        <a:cs typeface="+mn-cs"/>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dirty="0">
                          <a:solidFill>
                            <a:schemeClr val="tx2"/>
                          </a:solidFill>
                        </a:rPr>
                        <a:t>Up to 140</a:t>
                      </a:r>
                      <a:r>
                        <a:rPr lang="en-US" sz="1100" kern="1200" dirty="0">
                          <a:solidFill>
                            <a:schemeClr val="tx2"/>
                          </a:solidFill>
                          <a:latin typeface="Calibri" panose="020F0502020204030204" pitchFamily="34" charset="0"/>
                          <a:cs typeface="Calibri" panose="020F0502020204030204" pitchFamily="34" charset="0"/>
                        </a:rPr>
                        <a:t> </a:t>
                      </a:r>
                      <a:r>
                        <a:rPr lang="en-US" sz="1100" kern="1200" dirty="0">
                          <a:solidFill>
                            <a:schemeClr val="tx2"/>
                          </a:solidFill>
                        </a:rPr>
                        <a:t>°C </a:t>
                      </a:r>
                      <a:endParaRPr lang="en-US" sz="1100" kern="1200" dirty="0">
                        <a:solidFill>
                          <a:schemeClr val="tx2"/>
                        </a:solidFill>
                        <a:latin typeface="+mn-lt"/>
                        <a:ea typeface="+mn-ea"/>
                        <a:cs typeface="+mn-cs"/>
                      </a:endParaRPr>
                    </a:p>
                  </a:txBody>
                  <a:tcPr anchor="ctr"/>
                </a:tc>
                <a:extLst>
                  <a:ext uri="{0D108BD9-81ED-4DB2-BD59-A6C34878D82A}">
                    <a16:rowId xmlns:a16="http://schemas.microsoft.com/office/drawing/2014/main" val="10003"/>
                  </a:ext>
                </a:extLst>
              </a:tr>
              <a:tr h="545107">
                <a:tc>
                  <a:txBody>
                    <a:bodyPr/>
                    <a:lstStyle/>
                    <a:p>
                      <a:pPr marL="0" indent="0" algn="l">
                        <a:lnSpc>
                          <a:spcPct val="150000"/>
                        </a:lnSpc>
                        <a:buFont typeface="Arial" panose="020B0604020202020204" pitchFamily="34" charset="0"/>
                        <a:buNone/>
                      </a:pPr>
                      <a:r>
                        <a:rPr lang="en-US" sz="1100" b="1" dirty="0">
                          <a:solidFill>
                            <a:schemeClr val="tx2"/>
                          </a:solidFill>
                        </a:rPr>
                        <a:t>Sensitivities </a:t>
                      </a: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dirty="0">
                          <a:solidFill>
                            <a:schemeClr val="tx2"/>
                          </a:solidFill>
                          <a:latin typeface="+mn-lt"/>
                          <a:ea typeface="+mn-ea"/>
                          <a:cs typeface="+mn-cs"/>
                        </a:rPr>
                        <a:t>From 5 to 50 </a:t>
                      </a:r>
                      <a:r>
                        <a:rPr lang="el-GR" sz="1100" kern="1200" dirty="0">
                          <a:solidFill>
                            <a:schemeClr val="tx2"/>
                          </a:solidFill>
                          <a:latin typeface="+mn-lt"/>
                          <a:ea typeface="+mn-ea"/>
                          <a:cs typeface="+mn-cs"/>
                        </a:rPr>
                        <a:t>μ</a:t>
                      </a:r>
                      <a:r>
                        <a:rPr lang="en-US" sz="1100" kern="1200" dirty="0">
                          <a:solidFill>
                            <a:schemeClr val="tx2"/>
                          </a:solidFill>
                          <a:latin typeface="+mn-lt"/>
                          <a:ea typeface="+mn-ea"/>
                          <a:cs typeface="+mn-cs"/>
                        </a:rPr>
                        <a:t>A/g </a:t>
                      </a: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dirty="0">
                          <a:solidFill>
                            <a:schemeClr val="tx2"/>
                          </a:solidFill>
                          <a:latin typeface="+mn-lt"/>
                          <a:ea typeface="+mn-ea"/>
                          <a:cs typeface="+mn-cs"/>
                        </a:rPr>
                        <a:t>From 50 to 500 mV/g (CE6xx)</a:t>
                      </a:r>
                      <a:br>
                        <a:rPr lang="en-US" sz="1100" kern="1200" dirty="0">
                          <a:solidFill>
                            <a:schemeClr val="tx2"/>
                          </a:solidFill>
                          <a:latin typeface="+mn-lt"/>
                          <a:ea typeface="+mn-ea"/>
                          <a:cs typeface="+mn-cs"/>
                        </a:rPr>
                      </a:br>
                      <a:r>
                        <a:rPr lang="en-US" sz="1100" kern="1200" dirty="0">
                          <a:solidFill>
                            <a:schemeClr val="tx2"/>
                          </a:solidFill>
                          <a:latin typeface="+mn-lt"/>
                          <a:ea typeface="+mn-ea"/>
                          <a:cs typeface="+mn-cs"/>
                        </a:rPr>
                        <a:t>From</a:t>
                      </a:r>
                      <a:r>
                        <a:rPr lang="en-US" sz="1100" kern="1200" baseline="0" dirty="0">
                          <a:solidFill>
                            <a:schemeClr val="tx2"/>
                          </a:solidFill>
                          <a:latin typeface="+mn-lt"/>
                          <a:ea typeface="+mn-ea"/>
                          <a:cs typeface="+mn-cs"/>
                        </a:rPr>
                        <a:t> </a:t>
                      </a:r>
                      <a:r>
                        <a:rPr lang="en-US" sz="1100" kern="1200" dirty="0">
                          <a:solidFill>
                            <a:schemeClr val="tx2"/>
                          </a:solidFill>
                          <a:latin typeface="+mn-lt"/>
                          <a:ea typeface="+mn-ea"/>
                          <a:cs typeface="+mn-cs"/>
                        </a:rPr>
                        <a:t>4 mV/mm/s (PV660) </a:t>
                      </a:r>
                    </a:p>
                  </a:txBody>
                  <a:tcPr anchor="ctr"/>
                </a:tc>
                <a:extLst>
                  <a:ext uri="{0D108BD9-81ED-4DB2-BD59-A6C34878D82A}">
                    <a16:rowId xmlns:a16="http://schemas.microsoft.com/office/drawing/2014/main" val="10004"/>
                  </a:ext>
                </a:extLst>
              </a:tr>
              <a:tr h="767464">
                <a:tc>
                  <a:txBody>
                    <a:bodyPr/>
                    <a:lstStyle/>
                    <a:p>
                      <a:pPr marL="0" indent="0" algn="l">
                        <a:lnSpc>
                          <a:spcPct val="150000"/>
                        </a:lnSpc>
                        <a:buFont typeface="Arial" panose="020B0604020202020204" pitchFamily="34" charset="0"/>
                        <a:buNone/>
                      </a:pPr>
                      <a:r>
                        <a:rPr lang="en-US" sz="1100" b="1" dirty="0">
                          <a:solidFill>
                            <a:schemeClr val="tx2"/>
                          </a:solidFill>
                        </a:rPr>
                        <a:t>Measurement ranges </a:t>
                      </a:r>
                    </a:p>
                  </a:txBody>
                  <a:tcPr anchor="ctr"/>
                </a:tc>
                <a:tc>
                  <a:txBody>
                    <a:bodyPr/>
                    <a:lstStyle/>
                    <a:p>
                      <a:pPr>
                        <a:lnSpc>
                          <a:spcPct val="150000"/>
                        </a:lnSpc>
                      </a:pPr>
                      <a:r>
                        <a:rPr lang="en-US" sz="1100" dirty="0">
                          <a:solidFill>
                            <a:schemeClr val="tx2"/>
                          </a:solidFill>
                        </a:rPr>
                        <a:t>From 0.001 to 400 g (dynamic)</a:t>
                      </a:r>
                      <a:endParaRPr lang="en-US" sz="1100" baseline="0" dirty="0">
                        <a:solidFill>
                          <a:schemeClr val="tx2"/>
                        </a:solidFill>
                      </a:endParaRPr>
                    </a:p>
                    <a:p>
                      <a:pPr>
                        <a:lnSpc>
                          <a:spcPct val="150000"/>
                        </a:lnSpc>
                      </a:pPr>
                      <a:r>
                        <a:rPr lang="en-US" sz="1100" dirty="0">
                          <a:solidFill>
                            <a:schemeClr val="tx2"/>
                          </a:solidFill>
                        </a:rPr>
                        <a:t>Up</a:t>
                      </a:r>
                      <a:r>
                        <a:rPr lang="en-US" sz="1100" baseline="0" dirty="0">
                          <a:solidFill>
                            <a:schemeClr val="tx2"/>
                          </a:solidFill>
                        </a:rPr>
                        <a:t> to 2000 g (o</a:t>
                      </a:r>
                      <a:r>
                        <a:rPr lang="en-US" sz="1100" dirty="0">
                          <a:solidFill>
                            <a:schemeClr val="tx2"/>
                          </a:solidFill>
                        </a:rPr>
                        <a:t>verload</a:t>
                      </a:r>
                      <a:r>
                        <a:rPr lang="en-US" sz="1100" baseline="0" dirty="0">
                          <a:solidFill>
                            <a:schemeClr val="tx2"/>
                          </a:solidFill>
                        </a:rPr>
                        <a:t>)</a:t>
                      </a:r>
                      <a:endParaRPr lang="en-US" sz="1100" dirty="0">
                        <a:solidFill>
                          <a:schemeClr val="tx2"/>
                        </a:solidFill>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dirty="0">
                          <a:solidFill>
                            <a:schemeClr val="tx2"/>
                          </a:solidFill>
                          <a:latin typeface="+mn-lt"/>
                          <a:ea typeface="+mn-ea"/>
                          <a:cs typeface="+mn-cs"/>
                        </a:rPr>
                        <a:t>Up to 80 g (CE6xx)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dirty="0">
                          <a:solidFill>
                            <a:schemeClr val="tx2"/>
                          </a:solidFill>
                          <a:latin typeface="+mn-lt"/>
                          <a:ea typeface="+mn-ea"/>
                          <a:cs typeface="+mn-cs"/>
                        </a:rPr>
                        <a:t>Up to 100 mm/s (PV6xx) </a:t>
                      </a:r>
                    </a:p>
                  </a:txBody>
                  <a:tcPr anchor="ctr"/>
                </a:tc>
                <a:extLst>
                  <a:ext uri="{0D108BD9-81ED-4DB2-BD59-A6C34878D82A}">
                    <a16:rowId xmlns:a16="http://schemas.microsoft.com/office/drawing/2014/main" val="10005"/>
                  </a:ext>
                </a:extLst>
              </a:tr>
              <a:tr h="311134">
                <a:tc>
                  <a:txBody>
                    <a:bodyPr/>
                    <a:lstStyle/>
                    <a:p>
                      <a:pPr marL="0" indent="0" algn="l">
                        <a:lnSpc>
                          <a:spcPct val="150000"/>
                        </a:lnSpc>
                        <a:buFont typeface="Arial" panose="020B0604020202020204" pitchFamily="34" charset="0"/>
                        <a:buNone/>
                      </a:pPr>
                      <a:r>
                        <a:rPr lang="en-US" sz="1100" b="1" dirty="0">
                          <a:solidFill>
                            <a:schemeClr val="tx2"/>
                          </a:solidFill>
                        </a:rPr>
                        <a:t>Frequency responses </a:t>
                      </a:r>
                    </a:p>
                  </a:txBody>
                  <a:tcPr anchor="ctr"/>
                </a:tc>
                <a:tc>
                  <a:txBody>
                    <a:bodyPr/>
                    <a:lstStyle/>
                    <a:p>
                      <a:pPr>
                        <a:lnSpc>
                          <a:spcPct val="150000"/>
                        </a:lnSpc>
                      </a:pPr>
                      <a:r>
                        <a:rPr lang="en-US" sz="1100" dirty="0">
                          <a:solidFill>
                            <a:schemeClr val="tx2"/>
                          </a:solidFill>
                        </a:rPr>
                        <a:t>From 2 to</a:t>
                      </a:r>
                      <a:r>
                        <a:rPr lang="en-US" sz="1100" baseline="0" dirty="0">
                          <a:solidFill>
                            <a:schemeClr val="tx2"/>
                          </a:solidFill>
                        </a:rPr>
                        <a:t> 10,000 Hz</a:t>
                      </a:r>
                      <a:endParaRPr lang="en-US" sz="1100" dirty="0">
                        <a:solidFill>
                          <a:schemeClr val="tx2"/>
                        </a:solidFill>
                      </a:endParaRPr>
                    </a:p>
                  </a:txBody>
                  <a:tcPr anchor="ctr"/>
                </a:tc>
                <a:tc>
                  <a:txBody>
                    <a:bodyPr/>
                    <a:lstStyle/>
                    <a:p>
                      <a:pPr>
                        <a:lnSpc>
                          <a:spcPct val="150000"/>
                        </a:lnSpc>
                      </a:pPr>
                      <a:r>
                        <a:rPr lang="en-US" sz="1100" dirty="0">
                          <a:solidFill>
                            <a:schemeClr val="tx2"/>
                          </a:solidFill>
                        </a:rPr>
                        <a:t>From 2 to</a:t>
                      </a:r>
                      <a:r>
                        <a:rPr lang="en-US" sz="1100" baseline="0" dirty="0">
                          <a:solidFill>
                            <a:schemeClr val="tx2"/>
                          </a:solidFill>
                        </a:rPr>
                        <a:t> 10,000 Hz</a:t>
                      </a:r>
                      <a:endParaRPr lang="en-US" sz="1100" dirty="0">
                        <a:solidFill>
                          <a:schemeClr val="tx2"/>
                        </a:solidFill>
                      </a:endParaRPr>
                    </a:p>
                  </a:txBody>
                  <a:tcPr anchor="ctr"/>
                </a:tc>
                <a:extLst>
                  <a:ext uri="{0D108BD9-81ED-4DB2-BD59-A6C34878D82A}">
                    <a16:rowId xmlns:a16="http://schemas.microsoft.com/office/drawing/2014/main" val="10006"/>
                  </a:ext>
                </a:extLst>
              </a:tr>
              <a:tr h="720000">
                <a:tc>
                  <a:txBody>
                    <a:bodyPr/>
                    <a:lstStyle/>
                    <a:p>
                      <a:pPr marL="0" indent="0" algn="l">
                        <a:lnSpc>
                          <a:spcPct val="150000"/>
                        </a:lnSpc>
                        <a:buFont typeface="Arial" panose="020B0604020202020204" pitchFamily="34" charset="0"/>
                        <a:buNone/>
                      </a:pPr>
                      <a:r>
                        <a:rPr lang="en-US" sz="1100" b="1" dirty="0">
                          <a:solidFill>
                            <a:schemeClr val="tx2"/>
                          </a:solidFill>
                          <a:latin typeface="Century Gothic" panose="020B0502020202020204" pitchFamily="34" charset="0"/>
                          <a:ea typeface="Calibri" panose="020F0502020204030204" pitchFamily="34" charset="0"/>
                          <a:cs typeface="Calibri" panose="020F0502020204030204" pitchFamily="34" charset="0"/>
                        </a:rPr>
                        <a:t>Signal conditioning </a:t>
                      </a:r>
                      <a:endParaRPr lang="en-US" sz="1100" b="1" dirty="0">
                        <a:solidFill>
                          <a:schemeClr val="tx2"/>
                        </a:solidFill>
                      </a:endParaRPr>
                    </a:p>
                  </a:txBody>
                  <a:tcPr anchor="ctr"/>
                </a:tc>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dirty="0">
                          <a:solidFill>
                            <a:schemeClr val="tx2"/>
                          </a:solidFill>
                          <a:latin typeface="Century Gothic" panose="020B0502020202020204" pitchFamily="34" charset="0"/>
                          <a:ea typeface="Calibri" panose="020F0502020204030204" pitchFamily="34" charset="0"/>
                          <a:cs typeface="Calibri" panose="020F0502020204030204" pitchFamily="34" charset="0"/>
                        </a:rPr>
                        <a:t>Uses</a:t>
                      </a:r>
                      <a:r>
                        <a:rPr lang="en-US" sz="1100" baseline="0" dirty="0">
                          <a:solidFill>
                            <a:schemeClr val="tx2"/>
                          </a:solidFill>
                          <a:latin typeface="Century Gothic" panose="020B0502020202020204" pitchFamily="34" charset="0"/>
                          <a:ea typeface="Calibri" panose="020F0502020204030204" pitchFamily="34" charset="0"/>
                          <a:cs typeface="Calibri" panose="020F0502020204030204" pitchFamily="34" charset="0"/>
                        </a:rPr>
                        <a:t> a</a:t>
                      </a:r>
                      <a:r>
                        <a:rPr lang="en-US" sz="1100" dirty="0">
                          <a:solidFill>
                            <a:schemeClr val="tx2"/>
                          </a:solidFill>
                          <a:latin typeface="Century Gothic" panose="020B0502020202020204" pitchFamily="34" charset="0"/>
                          <a:ea typeface="Calibri" panose="020F0502020204030204" pitchFamily="34" charset="0"/>
                          <a:cs typeface="Calibri" panose="020F0502020204030204" pitchFamily="34" charset="0"/>
                        </a:rPr>
                        <a:t>ttached or integrated electronics.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1" dirty="0">
                          <a:solidFill>
                            <a:schemeClr val="tx2"/>
                          </a:solidFill>
                          <a:latin typeface="Century Gothic" panose="020B0502020202020204" pitchFamily="34" charset="0"/>
                          <a:ea typeface="Calibri" panose="020F0502020204030204" pitchFamily="34" charset="0"/>
                          <a:cs typeface="Calibri" panose="020F0502020204030204" pitchFamily="34" charset="0"/>
                        </a:rPr>
                        <a:t>Note: No external signal conditioner, so no connectors close to the </a:t>
                      </a:r>
                      <a:r>
                        <a:rPr lang="en-US" sz="1050" i="1" dirty="0">
                          <a:solidFill>
                            <a:schemeClr val="tx2"/>
                          </a:solidFill>
                          <a:latin typeface="Century Gothic" panose="020B0502020202020204" pitchFamily="34" charset="0"/>
                          <a:ea typeface="Calibri" panose="020F0502020204030204" pitchFamily="34" charset="0"/>
                          <a:cs typeface="Calibri" panose="020F0502020204030204" pitchFamily="34" charset="0"/>
                        </a:rPr>
                        <a:t>machinery being monitored and easier to install.</a:t>
                      </a:r>
                      <a:endParaRPr lang="en-US" sz="1100" dirty="0">
                        <a:solidFill>
                          <a:schemeClr val="tx2"/>
                        </a:solidFill>
                      </a:endParaRPr>
                    </a:p>
                  </a:txBody>
                  <a:tcPr anchor="ctr"/>
                </a:tc>
                <a:tc hMerge="1">
                  <a:txBody>
                    <a:bodyPr/>
                    <a:lstStyle/>
                    <a:p>
                      <a:pPr>
                        <a:lnSpc>
                          <a:spcPct val="150000"/>
                        </a:lnSpc>
                      </a:pPr>
                      <a:endParaRPr lang="en-US" sz="1100" dirty="0">
                        <a:solidFill>
                          <a:schemeClr val="tx2"/>
                        </a:solidFill>
                      </a:endParaRPr>
                    </a:p>
                  </a:txBody>
                  <a:tcPr anchor="ctr"/>
                </a:tc>
                <a:extLst>
                  <a:ext uri="{0D108BD9-81ED-4DB2-BD59-A6C34878D82A}">
                    <a16:rowId xmlns:a16="http://schemas.microsoft.com/office/drawing/2014/main" val="10007"/>
                  </a:ext>
                </a:extLst>
              </a:tr>
            </a:tbl>
          </a:graphicData>
        </a:graphic>
      </p:graphicFrame>
      <p:pic>
        <p:nvPicPr>
          <p:cNvPr id="2050" name="Picture 2" descr="Vibration sensors with integrated electronics">
            <a:extLst>
              <a:ext uri="{FF2B5EF4-FFF2-40B4-BE49-F238E27FC236}">
                <a16:creationId xmlns:a16="http://schemas.microsoft.com/office/drawing/2014/main" id="{AD7CD629-B398-4A5E-BCA6-DE3944312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900" y="33292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46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8EA6C-1CF0-468F-B3C7-D1DCA64A9E51}" type="datetime1">
              <a:rPr lang="en-US" smtClean="0"/>
              <a:t>3/18/2022</a:t>
            </a:fld>
            <a:endParaRPr lang="en-GB"/>
          </a:p>
        </p:txBody>
      </p:sp>
      <p:sp>
        <p:nvSpPr>
          <p:cNvPr id="3" name="Footer Placeholder 2"/>
          <p:cNvSpPr>
            <a:spLocks noGrp="1"/>
          </p:cNvSpPr>
          <p:nvPr>
            <p:ph type="ftr" sz="quarter" idx="11"/>
          </p:nvPr>
        </p:nvSpPr>
        <p:spPr/>
        <p:txBody>
          <a:bodyPr/>
          <a:lstStyle/>
          <a:p>
            <a:r>
              <a:rPr lang="en-GB"/>
              <a:t>Meggitt vibro-meter sensors and conditioners product line presentation</a:t>
            </a:r>
          </a:p>
        </p:txBody>
      </p:sp>
      <p:sp>
        <p:nvSpPr>
          <p:cNvPr id="4" name="Slide Number Placeholder 3"/>
          <p:cNvSpPr>
            <a:spLocks noGrp="1"/>
          </p:cNvSpPr>
          <p:nvPr>
            <p:ph type="sldNum" sz="quarter" idx="12"/>
          </p:nvPr>
        </p:nvSpPr>
        <p:spPr/>
        <p:txBody>
          <a:bodyPr/>
          <a:lstStyle/>
          <a:p>
            <a:fld id="{240553F3-40B0-4BFA-8684-D942AF6EAA45}" type="slidenum">
              <a:rPr lang="en-GB" smtClean="0"/>
              <a:t>11</a:t>
            </a:fld>
            <a:endParaRPr lang="en-GB"/>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34761" b="6235"/>
          <a:stretch/>
        </p:blipFill>
        <p:spPr>
          <a:xfrm>
            <a:off x="2955052" y="1494289"/>
            <a:ext cx="6281896" cy="4625011"/>
          </a:xfrm>
          <a:prstGeom prst="rect">
            <a:avLst/>
          </a:prstGeom>
        </p:spPr>
      </p:pic>
      <p:sp>
        <p:nvSpPr>
          <p:cNvPr id="6" name="Title 4"/>
          <p:cNvSpPr>
            <a:spLocks noGrp="1"/>
          </p:cNvSpPr>
          <p:nvPr>
            <p:ph type="title"/>
          </p:nvPr>
        </p:nvSpPr>
        <p:spPr>
          <a:xfrm>
            <a:off x="539999" y="450000"/>
            <a:ext cx="11172576" cy="680400"/>
          </a:xfrm>
        </p:spPr>
        <p:txBody>
          <a:bodyPr/>
          <a:lstStyle/>
          <a:p>
            <a:r>
              <a:rPr lang="fr-CH" dirty="0" err="1"/>
              <a:t>Accelerometers</a:t>
            </a:r>
            <a:r>
              <a:rPr lang="fr-CH" dirty="0"/>
              <a:t> </a:t>
            </a:r>
            <a:r>
              <a:rPr lang="fr-CH" dirty="0" err="1"/>
              <a:t>overview</a:t>
            </a:r>
            <a:endParaRPr lang="en-US" dirty="0"/>
          </a:p>
        </p:txBody>
      </p:sp>
      <p:sp>
        <p:nvSpPr>
          <p:cNvPr id="7" name="Text Placeholder 5"/>
          <p:cNvSpPr>
            <a:spLocks noGrp="1"/>
          </p:cNvSpPr>
          <p:nvPr>
            <p:ph type="body" sz="half" idx="2"/>
          </p:nvPr>
        </p:nvSpPr>
        <p:spPr>
          <a:xfrm>
            <a:off x="539999" y="842400"/>
            <a:ext cx="11172576" cy="288000"/>
          </a:xfrm>
        </p:spPr>
        <p:txBody>
          <a:bodyPr/>
          <a:lstStyle/>
          <a:p>
            <a:r>
              <a:rPr lang="en-US" dirty="0"/>
              <a:t>With attached or integrated electronics</a:t>
            </a:r>
          </a:p>
        </p:txBody>
      </p:sp>
    </p:spTree>
    <p:extLst>
      <p:ext uri="{BB962C8B-B14F-4D97-AF65-F5344CB8AC3E}">
        <p14:creationId xmlns:p14="http://schemas.microsoft.com/office/powerpoint/2010/main" val="387014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8B828-B515-45E5-A79A-50A34A218CB6}" type="datetime1">
              <a:rPr lang="en-US" smtClean="0"/>
              <a:t>3/18/2022</a:t>
            </a:fld>
            <a:endParaRPr lang="en-GB"/>
          </a:p>
        </p:txBody>
      </p:sp>
      <p:sp>
        <p:nvSpPr>
          <p:cNvPr id="3" name="Footer Placeholder 2"/>
          <p:cNvSpPr>
            <a:spLocks noGrp="1"/>
          </p:cNvSpPr>
          <p:nvPr>
            <p:ph type="ftr" sz="quarter" idx="11"/>
          </p:nvPr>
        </p:nvSpPr>
        <p:spPr/>
        <p:txBody>
          <a:bodyPr/>
          <a:lstStyle/>
          <a:p>
            <a:r>
              <a:rPr lang="en-GB"/>
              <a:t>Meggitt vibro-meter sensors and conditioners product line presentation</a:t>
            </a:r>
          </a:p>
        </p:txBody>
      </p:sp>
      <p:sp>
        <p:nvSpPr>
          <p:cNvPr id="4" name="Slide Number Placeholder 3"/>
          <p:cNvSpPr>
            <a:spLocks noGrp="1"/>
          </p:cNvSpPr>
          <p:nvPr>
            <p:ph type="sldNum" sz="quarter" idx="12"/>
          </p:nvPr>
        </p:nvSpPr>
        <p:spPr/>
        <p:txBody>
          <a:bodyPr/>
          <a:lstStyle/>
          <a:p>
            <a:fld id="{240553F3-40B0-4BFA-8684-D942AF6EAA45}" type="slidenum">
              <a:rPr lang="en-GB" smtClean="0"/>
              <a:t>12</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428" y="1566476"/>
            <a:ext cx="7275144" cy="4575351"/>
          </a:xfrm>
          <a:prstGeom prst="rect">
            <a:avLst/>
          </a:prstGeom>
        </p:spPr>
      </p:pic>
      <p:sp>
        <p:nvSpPr>
          <p:cNvPr id="6" name="Title 4"/>
          <p:cNvSpPr>
            <a:spLocks noGrp="1"/>
          </p:cNvSpPr>
          <p:nvPr>
            <p:ph type="title"/>
          </p:nvPr>
        </p:nvSpPr>
        <p:spPr>
          <a:xfrm>
            <a:off x="539999" y="450000"/>
            <a:ext cx="11172576" cy="680400"/>
          </a:xfrm>
        </p:spPr>
        <p:txBody>
          <a:bodyPr/>
          <a:lstStyle/>
          <a:p>
            <a:r>
              <a:rPr lang="en-US" dirty="0"/>
              <a:t>Velocity sensors overview </a:t>
            </a:r>
          </a:p>
        </p:txBody>
      </p:sp>
      <p:sp>
        <p:nvSpPr>
          <p:cNvPr id="8" name="Text Placeholder 5"/>
          <p:cNvSpPr>
            <a:spLocks noGrp="1"/>
          </p:cNvSpPr>
          <p:nvPr>
            <p:ph type="body" sz="half" idx="2"/>
          </p:nvPr>
        </p:nvSpPr>
        <p:spPr>
          <a:xfrm>
            <a:off x="539999" y="842400"/>
            <a:ext cx="11172576" cy="288000"/>
          </a:xfrm>
        </p:spPr>
        <p:txBody>
          <a:bodyPr/>
          <a:lstStyle/>
          <a:p>
            <a:r>
              <a:rPr lang="en-US" dirty="0"/>
              <a:t>With attached or integrated electronics</a:t>
            </a:r>
          </a:p>
        </p:txBody>
      </p:sp>
    </p:spTree>
    <p:extLst>
      <p:ext uri="{BB962C8B-B14F-4D97-AF65-F5344CB8AC3E}">
        <p14:creationId xmlns:p14="http://schemas.microsoft.com/office/powerpoint/2010/main" val="364366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6600" dirty="0"/>
              <a:t>Dynamic pressure</a:t>
            </a:r>
          </a:p>
        </p:txBody>
      </p:sp>
      <p:sp>
        <p:nvSpPr>
          <p:cNvPr id="2" name="Date Placeholder 1"/>
          <p:cNvSpPr>
            <a:spLocks noGrp="1"/>
          </p:cNvSpPr>
          <p:nvPr>
            <p:ph type="dt" sz="half" idx="4294967295"/>
          </p:nvPr>
        </p:nvSpPr>
        <p:spPr>
          <a:xfrm>
            <a:off x="272006" y="6576812"/>
            <a:ext cx="1079500" cy="122237"/>
          </a:xfrm>
        </p:spPr>
        <p:txBody>
          <a:bodyPr/>
          <a:lstStyle/>
          <a:p>
            <a:fld id="{EE073000-C5EA-466B-A6DF-34E76F251E11}" type="datetime1">
              <a:rPr lang="en-US" smtClean="0"/>
              <a:t>3/18/2022</a:t>
            </a:fld>
            <a:endParaRPr lang="en-GB"/>
          </a:p>
        </p:txBody>
      </p:sp>
      <p:sp>
        <p:nvSpPr>
          <p:cNvPr id="3" name="Footer Placeholder 2"/>
          <p:cNvSpPr>
            <a:spLocks noGrp="1"/>
          </p:cNvSpPr>
          <p:nvPr>
            <p:ph type="ftr" sz="quarter" idx="4294967295"/>
          </p:nvPr>
        </p:nvSpPr>
        <p:spPr>
          <a:xfrm>
            <a:off x="462987" y="6367402"/>
            <a:ext cx="4311650" cy="123825"/>
          </a:xfrm>
        </p:spPr>
        <p:txBody>
          <a:bodyPr/>
          <a:lstStyle/>
          <a:p>
            <a:r>
              <a:rPr lang="en-GB"/>
              <a:t>Meggitt vibro-meter sensors and conditioners product line presentation</a:t>
            </a:r>
            <a:endParaRPr lang="en-GB" dirty="0"/>
          </a:p>
        </p:txBody>
      </p:sp>
      <p:sp>
        <p:nvSpPr>
          <p:cNvPr id="4" name="Slide Number Placeholder 3"/>
          <p:cNvSpPr>
            <a:spLocks noGrp="1"/>
          </p:cNvSpPr>
          <p:nvPr>
            <p:ph type="sldNum" sz="quarter" idx="4294967295"/>
          </p:nvPr>
        </p:nvSpPr>
        <p:spPr>
          <a:xfrm>
            <a:off x="0" y="6362700"/>
            <a:ext cx="360363" cy="123825"/>
          </a:xfrm>
        </p:spPr>
        <p:txBody>
          <a:bodyPr/>
          <a:lstStyle/>
          <a:p>
            <a:fld id="{240553F3-40B0-4BFA-8684-D942AF6EAA45}" type="slidenum">
              <a:rPr lang="en-GB" smtClean="0"/>
              <a:t>13</a:t>
            </a:fld>
            <a:endParaRPr lang="en-GB"/>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42401" b="40592"/>
          <a:stretch/>
        </p:blipFill>
        <p:spPr>
          <a:xfrm>
            <a:off x="-577071" y="1969616"/>
            <a:ext cx="4984371" cy="599440"/>
          </a:xfrm>
          <a:prstGeom prst="rect">
            <a:avLst/>
          </a:prstGeom>
        </p:spPr>
      </p:pic>
    </p:spTree>
    <p:extLst>
      <p:ext uri="{BB962C8B-B14F-4D97-AF65-F5344CB8AC3E}">
        <p14:creationId xmlns:p14="http://schemas.microsoft.com/office/powerpoint/2010/main" val="410735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39464-F01F-4CF3-BBC1-2477BDFD59C8}" type="datetime1">
              <a:rPr lang="en-US" smtClean="0"/>
              <a:t>3/18/2022</a:t>
            </a:fld>
            <a:endParaRPr lang="en-GB"/>
          </a:p>
        </p:txBody>
      </p:sp>
      <p:sp>
        <p:nvSpPr>
          <p:cNvPr id="3" name="Footer Placeholder 2"/>
          <p:cNvSpPr>
            <a:spLocks noGrp="1"/>
          </p:cNvSpPr>
          <p:nvPr>
            <p:ph type="ftr" sz="quarter" idx="11"/>
          </p:nvPr>
        </p:nvSpPr>
        <p:spPr/>
        <p:txBody>
          <a:bodyPr/>
          <a:lstStyle/>
          <a:p>
            <a:r>
              <a:rPr lang="en-GB"/>
              <a:t>Meggitt vibro-meter sensors and conditioners product line presentation</a:t>
            </a:r>
          </a:p>
        </p:txBody>
      </p:sp>
      <p:sp>
        <p:nvSpPr>
          <p:cNvPr id="4" name="Slide Number Placeholder 3"/>
          <p:cNvSpPr>
            <a:spLocks noGrp="1"/>
          </p:cNvSpPr>
          <p:nvPr>
            <p:ph type="sldNum" sz="quarter" idx="12"/>
          </p:nvPr>
        </p:nvSpPr>
        <p:spPr/>
        <p:txBody>
          <a:bodyPr/>
          <a:lstStyle/>
          <a:p>
            <a:fld id="{240553F3-40B0-4BFA-8684-D942AF6EAA45}" type="slidenum">
              <a:rPr lang="en-GB" smtClean="0"/>
              <a:t>14</a:t>
            </a:fld>
            <a:endParaRPr lang="en-GB"/>
          </a:p>
        </p:txBody>
      </p:sp>
      <p:grpSp>
        <p:nvGrpSpPr>
          <p:cNvPr id="12" name="Group 11"/>
          <p:cNvGrpSpPr/>
          <p:nvPr/>
        </p:nvGrpSpPr>
        <p:grpSpPr>
          <a:xfrm>
            <a:off x="791287" y="1715452"/>
            <a:ext cx="4227433" cy="1804436"/>
            <a:chOff x="1788288" y="2124592"/>
            <a:chExt cx="4227433" cy="1804436"/>
          </a:xfrm>
        </p:grpSpPr>
        <p:sp>
          <p:nvSpPr>
            <p:cNvPr id="7" name="Rectangle 6"/>
            <p:cNvSpPr/>
            <p:nvPr/>
          </p:nvSpPr>
          <p:spPr>
            <a:xfrm>
              <a:off x="1788288" y="3046222"/>
              <a:ext cx="4227433" cy="882806"/>
            </a:xfrm>
            <a:prstGeom prst="rect">
              <a:avLst/>
            </a:prstGeom>
            <a:solidFill>
              <a:schemeClr val="accent2"/>
            </a:solidFill>
          </p:spPr>
          <p:txBody>
            <a:bodyPr wrap="square">
              <a:spAutoFit/>
            </a:bodyPr>
            <a:lstStyle/>
            <a:p>
              <a:pPr algn="ctr">
                <a:lnSpc>
                  <a:spcPct val="107000"/>
                </a:lnSpc>
                <a:spcAft>
                  <a:spcPts val="800"/>
                </a:spcAft>
              </a:pPr>
              <a:r>
                <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Our </a:t>
              </a:r>
              <a:r>
                <a:rPr lang="en-US" sz="1200" b="1" dirty="0">
                  <a:solidFill>
                    <a:schemeClr val="accent1"/>
                  </a:solidFill>
                  <a:latin typeface="Century Gothic" panose="020B0502020202020204" pitchFamily="34" charset="0"/>
                  <a:ea typeface="Calibri" panose="020F0502020204030204" pitchFamily="34" charset="0"/>
                  <a:cs typeface="Calibri" panose="020F0502020204030204" pitchFamily="34" charset="0"/>
                </a:rPr>
                <a:t>piezoelectric-based dynamic pressure sensors</a:t>
              </a:r>
              <a:r>
                <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 are designed for the long-term measurement and monitoring of combustion in gas turbines: combustor pulsations and combustion dynamics. </a:t>
              </a:r>
            </a:p>
          </p:txBody>
        </p:sp>
        <p:pic>
          <p:nvPicPr>
            <p:cNvPr id="11" name="Picture 10"/>
            <p:cNvPicPr>
              <a:picLocks noChangeAspect="1"/>
            </p:cNvPicPr>
            <p:nvPr/>
          </p:nvPicPr>
          <p:blipFill>
            <a:blip r:embed="rId2"/>
            <a:stretch>
              <a:fillRect/>
            </a:stretch>
          </p:blipFill>
          <p:spPr>
            <a:xfrm>
              <a:off x="3244779" y="2124592"/>
              <a:ext cx="1314450" cy="771525"/>
            </a:xfrm>
            <a:prstGeom prst="rect">
              <a:avLst/>
            </a:prstGeom>
          </p:spPr>
        </p:pic>
      </p:grpSp>
      <p:graphicFrame>
        <p:nvGraphicFramePr>
          <p:cNvPr id="13" name="Table 12"/>
          <p:cNvGraphicFramePr>
            <a:graphicFrameLocks noGrp="1"/>
          </p:cNvGraphicFramePr>
          <p:nvPr>
            <p:extLst>
              <p:ext uri="{D42A27DB-BD31-4B8C-83A1-F6EECF244321}">
                <p14:modId xmlns:p14="http://schemas.microsoft.com/office/powerpoint/2010/main" val="1598014479"/>
              </p:ext>
            </p:extLst>
          </p:nvPr>
        </p:nvGraphicFramePr>
        <p:xfrm>
          <a:off x="5895069" y="1715452"/>
          <a:ext cx="5621742" cy="4092438"/>
        </p:xfrm>
        <a:graphic>
          <a:graphicData uri="http://schemas.openxmlformats.org/drawingml/2006/table">
            <a:tbl>
              <a:tblPr firstRow="1" bandRow="1">
                <a:tableStyleId>{5FD0F851-EC5A-4D38-B0AD-8093EC10F338}</a:tableStyleId>
              </a:tblPr>
              <a:tblGrid>
                <a:gridCol w="2439945">
                  <a:extLst>
                    <a:ext uri="{9D8B030D-6E8A-4147-A177-3AD203B41FA5}">
                      <a16:colId xmlns:a16="http://schemas.microsoft.com/office/drawing/2014/main" val="20000"/>
                    </a:ext>
                  </a:extLst>
                </a:gridCol>
                <a:gridCol w="3181797">
                  <a:extLst>
                    <a:ext uri="{9D8B030D-6E8A-4147-A177-3AD203B41FA5}">
                      <a16:colId xmlns:a16="http://schemas.microsoft.com/office/drawing/2014/main" val="20001"/>
                    </a:ext>
                  </a:extLst>
                </a:gridCol>
              </a:tblGrid>
              <a:tr h="328240">
                <a:tc gridSpan="2">
                  <a:txBody>
                    <a:bodyPr/>
                    <a:lstStyle/>
                    <a:p>
                      <a:pPr algn="ctr"/>
                      <a:r>
                        <a:rPr lang="en-US" sz="1200" dirty="0">
                          <a:solidFill>
                            <a:schemeClr val="tx2"/>
                          </a:solidFill>
                        </a:rPr>
                        <a:t>Key features and benefits </a:t>
                      </a:r>
                    </a:p>
                  </a:txBody>
                  <a:tcPr anchor="ctr"/>
                </a:tc>
                <a:tc hMerge="1">
                  <a:txBody>
                    <a:bodyPr/>
                    <a:lstStyle/>
                    <a:p>
                      <a:endParaRPr lang="en-US" sz="1100" dirty="0"/>
                    </a:p>
                  </a:txBody>
                  <a:tcPr anchor="ctr"/>
                </a:tc>
                <a:extLst>
                  <a:ext uri="{0D108BD9-81ED-4DB2-BD59-A6C34878D82A}">
                    <a16:rowId xmlns:a16="http://schemas.microsoft.com/office/drawing/2014/main" val="10000"/>
                  </a:ext>
                </a:extLst>
              </a:tr>
              <a:tr h="630000">
                <a:tc>
                  <a:txBody>
                    <a:bodyPr/>
                    <a:lstStyle/>
                    <a:p>
                      <a:pPr marL="0" indent="0" algn="l">
                        <a:lnSpc>
                          <a:spcPct val="150000"/>
                        </a:lnSpc>
                        <a:buFont typeface="Arial" panose="020B0604020202020204" pitchFamily="34" charset="0"/>
                        <a:buNone/>
                      </a:pPr>
                      <a:r>
                        <a:rPr lang="en-US" sz="1100" b="1" dirty="0">
                          <a:solidFill>
                            <a:schemeClr val="tx2"/>
                          </a:solidFill>
                        </a:rPr>
                        <a:t>Safety</a:t>
                      </a:r>
                      <a:r>
                        <a:rPr lang="en-US" sz="1100" b="1" baseline="0" dirty="0">
                          <a:solidFill>
                            <a:schemeClr val="tx2"/>
                          </a:solidFill>
                        </a:rPr>
                        <a:t> standards </a:t>
                      </a:r>
                      <a:endParaRPr lang="en-US" sz="1100" b="1" dirty="0">
                        <a:solidFill>
                          <a:schemeClr val="tx2"/>
                        </a:solidFill>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tx2"/>
                          </a:solidFill>
                          <a:latin typeface="+mn-lt"/>
                          <a:ea typeface="+mn-ea"/>
                          <a:cs typeface="+mn-cs"/>
                        </a:rPr>
                        <a:t>Ex certified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tx2"/>
                          </a:solidFill>
                          <a:latin typeface="+mn-lt"/>
                          <a:ea typeface="+mn-ea"/>
                          <a:cs typeface="+mn-cs"/>
                        </a:rPr>
                        <a:t>Up to SIL 2 (using IPC707 signal conditioner)</a:t>
                      </a:r>
                      <a:endParaRPr lang="en-US" sz="1100" kern="1200" dirty="0">
                        <a:solidFill>
                          <a:schemeClr val="tx2"/>
                        </a:solidFill>
                        <a:latin typeface="+mn-lt"/>
                        <a:ea typeface="+mn-ea"/>
                        <a:cs typeface="+mn-cs"/>
                      </a:endParaRPr>
                    </a:p>
                  </a:txBody>
                  <a:tcPr anchor="ctr"/>
                </a:tc>
                <a:extLst>
                  <a:ext uri="{0D108BD9-81ED-4DB2-BD59-A6C34878D82A}">
                    <a16:rowId xmlns:a16="http://schemas.microsoft.com/office/drawing/2014/main" val="10001"/>
                  </a:ext>
                </a:extLst>
              </a:tr>
              <a:tr h="630000">
                <a:tc>
                  <a:txBody>
                    <a:bodyPr/>
                    <a:lstStyle/>
                    <a:p>
                      <a:pPr marL="0" indent="0" algn="l">
                        <a:lnSpc>
                          <a:spcPct val="150000"/>
                        </a:lnSpc>
                        <a:buFont typeface="Arial" panose="020B0604020202020204" pitchFamily="34" charset="0"/>
                        <a:buNone/>
                      </a:pPr>
                      <a:r>
                        <a:rPr lang="en-US" sz="1100" b="1" dirty="0">
                          <a:solidFill>
                            <a:schemeClr val="tx2"/>
                          </a:solidFill>
                        </a:rPr>
                        <a:t>Operating</a:t>
                      </a:r>
                      <a:r>
                        <a:rPr lang="en-US" sz="1100" b="1" baseline="0" dirty="0">
                          <a:solidFill>
                            <a:schemeClr val="tx2"/>
                          </a:solidFill>
                        </a:rPr>
                        <a:t> temperatures </a:t>
                      </a:r>
                      <a:endParaRPr lang="en-US" sz="1100" b="0" dirty="0">
                        <a:solidFill>
                          <a:schemeClr val="tx2"/>
                        </a:solidFill>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dirty="0">
                          <a:solidFill>
                            <a:schemeClr val="tx2"/>
                          </a:solidFill>
                        </a:rPr>
                        <a:t>Up to 700</a:t>
                      </a:r>
                      <a:r>
                        <a:rPr lang="en-US" sz="1100" kern="1200" dirty="0">
                          <a:solidFill>
                            <a:schemeClr val="tx2"/>
                          </a:solidFill>
                          <a:latin typeface="Calibri" panose="020F0502020204030204" pitchFamily="34" charset="0"/>
                          <a:cs typeface="Calibri" panose="020F0502020204030204" pitchFamily="34" charset="0"/>
                        </a:rPr>
                        <a:t> </a:t>
                      </a:r>
                      <a:r>
                        <a:rPr lang="en-US" sz="1100" kern="1200" dirty="0">
                          <a:solidFill>
                            <a:schemeClr val="tx2"/>
                          </a:solidFill>
                        </a:rPr>
                        <a:t>°C for sensors and</a:t>
                      </a:r>
                      <a:br>
                        <a:rPr lang="en-US" sz="1100" kern="1200" dirty="0">
                          <a:solidFill>
                            <a:schemeClr val="tx2"/>
                          </a:solidFill>
                        </a:rPr>
                      </a:br>
                      <a:r>
                        <a:rPr lang="en-US" sz="1100" kern="1200" dirty="0">
                          <a:solidFill>
                            <a:schemeClr val="tx2"/>
                          </a:solidFill>
                        </a:rPr>
                        <a:t>85</a:t>
                      </a:r>
                      <a:r>
                        <a:rPr lang="en-US" sz="1100" kern="1200" dirty="0">
                          <a:solidFill>
                            <a:schemeClr val="tx2"/>
                          </a:solidFill>
                          <a:latin typeface="Calibri" panose="020F0502020204030204" pitchFamily="34" charset="0"/>
                          <a:cs typeface="Calibri" panose="020F0502020204030204" pitchFamily="34" charset="0"/>
                        </a:rPr>
                        <a:t> </a:t>
                      </a:r>
                      <a:r>
                        <a:rPr lang="en-US" sz="1100" kern="1200" dirty="0">
                          <a:solidFill>
                            <a:schemeClr val="tx2"/>
                          </a:solidFill>
                        </a:rPr>
                        <a:t>°C for IPC707 signal conditioner </a:t>
                      </a:r>
                      <a:r>
                        <a:rPr lang="en-US" sz="1100" kern="1200" baseline="0" dirty="0">
                          <a:solidFill>
                            <a:schemeClr val="tx2"/>
                          </a:solidFill>
                          <a:latin typeface="+mn-lt"/>
                          <a:ea typeface="+mn-ea"/>
                          <a:cs typeface="+mn-cs"/>
                        </a:rPr>
                        <a:t> </a:t>
                      </a:r>
                      <a:endParaRPr lang="en-US" sz="1100" kern="1200" dirty="0">
                        <a:solidFill>
                          <a:schemeClr val="tx2"/>
                        </a:solidFill>
                        <a:latin typeface="+mn-lt"/>
                        <a:ea typeface="+mn-ea"/>
                        <a:cs typeface="+mn-cs"/>
                      </a:endParaRPr>
                    </a:p>
                  </a:txBody>
                  <a:tcPr anchor="ctr"/>
                </a:tc>
                <a:extLst>
                  <a:ext uri="{0D108BD9-81ED-4DB2-BD59-A6C34878D82A}">
                    <a16:rowId xmlns:a16="http://schemas.microsoft.com/office/drawing/2014/main" val="10002"/>
                  </a:ext>
                </a:extLst>
              </a:tr>
              <a:tr h="306175">
                <a:tc>
                  <a:txBody>
                    <a:bodyPr/>
                    <a:lstStyle/>
                    <a:p>
                      <a:pPr marL="0" indent="0" algn="l">
                        <a:lnSpc>
                          <a:spcPct val="150000"/>
                        </a:lnSpc>
                        <a:buFont typeface="Arial" panose="020B0604020202020204" pitchFamily="34" charset="0"/>
                        <a:buNone/>
                      </a:pPr>
                      <a:r>
                        <a:rPr lang="en-US" sz="1100" b="1" dirty="0">
                          <a:solidFill>
                            <a:schemeClr val="tx2"/>
                          </a:solidFill>
                        </a:rPr>
                        <a:t>Sensitivities </a:t>
                      </a: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dirty="0">
                          <a:solidFill>
                            <a:schemeClr val="tx2"/>
                          </a:solidFill>
                          <a:latin typeface="+mn-lt"/>
                          <a:ea typeface="+mn-ea"/>
                          <a:cs typeface="+mn-cs"/>
                        </a:rPr>
                        <a:t>From 25 to 750 </a:t>
                      </a:r>
                      <a:r>
                        <a:rPr lang="en-US" sz="1100" kern="1200" dirty="0" err="1">
                          <a:solidFill>
                            <a:schemeClr val="tx2"/>
                          </a:solidFill>
                          <a:latin typeface="+mn-lt"/>
                          <a:ea typeface="+mn-ea"/>
                          <a:cs typeface="+mn-cs"/>
                        </a:rPr>
                        <a:t>pC</a:t>
                      </a:r>
                      <a:r>
                        <a:rPr lang="en-US" sz="1100" kern="1200" dirty="0">
                          <a:solidFill>
                            <a:schemeClr val="tx2"/>
                          </a:solidFill>
                          <a:latin typeface="+mn-lt"/>
                          <a:ea typeface="+mn-ea"/>
                          <a:cs typeface="+mn-cs"/>
                        </a:rPr>
                        <a:t>/bar</a:t>
                      </a:r>
                    </a:p>
                  </a:txBody>
                  <a:tcPr anchor="ctr"/>
                </a:tc>
                <a:extLst>
                  <a:ext uri="{0D108BD9-81ED-4DB2-BD59-A6C34878D82A}">
                    <a16:rowId xmlns:a16="http://schemas.microsoft.com/office/drawing/2014/main" val="10003"/>
                  </a:ext>
                </a:extLst>
              </a:tr>
              <a:tr h="630000">
                <a:tc>
                  <a:txBody>
                    <a:bodyPr/>
                    <a:lstStyle/>
                    <a:p>
                      <a:pPr marL="0" indent="0" algn="l">
                        <a:lnSpc>
                          <a:spcPct val="150000"/>
                        </a:lnSpc>
                        <a:buFont typeface="Arial" panose="020B0604020202020204" pitchFamily="34" charset="0"/>
                        <a:buNone/>
                      </a:pPr>
                      <a:r>
                        <a:rPr lang="en-US" sz="1100" b="1" dirty="0">
                          <a:solidFill>
                            <a:schemeClr val="tx2"/>
                          </a:solidFill>
                        </a:rPr>
                        <a:t>Measurement ranges </a:t>
                      </a:r>
                    </a:p>
                  </a:txBody>
                  <a:tcPr anchor="ctr"/>
                </a:tc>
                <a:tc>
                  <a:txBody>
                    <a:bodyPr/>
                    <a:lstStyle/>
                    <a:p>
                      <a:pPr>
                        <a:lnSpc>
                          <a:spcPct val="150000"/>
                        </a:lnSpc>
                      </a:pPr>
                      <a:r>
                        <a:rPr lang="en-US" sz="1100" dirty="0">
                          <a:solidFill>
                            <a:schemeClr val="tx2"/>
                          </a:solidFill>
                        </a:rPr>
                        <a:t>From 0.00005 to 250 bar (dynamic)</a:t>
                      </a:r>
                      <a:endParaRPr lang="en-US" sz="1100" baseline="0" dirty="0">
                        <a:solidFill>
                          <a:schemeClr val="tx2"/>
                        </a:solidFill>
                      </a:endParaRPr>
                    </a:p>
                    <a:p>
                      <a:pPr>
                        <a:lnSpc>
                          <a:spcPct val="150000"/>
                        </a:lnSpc>
                      </a:pPr>
                      <a:r>
                        <a:rPr lang="en-US" sz="1100" dirty="0">
                          <a:solidFill>
                            <a:schemeClr val="tx2"/>
                          </a:solidFill>
                        </a:rPr>
                        <a:t>Up</a:t>
                      </a:r>
                      <a:r>
                        <a:rPr lang="en-US" sz="1100" baseline="0" dirty="0">
                          <a:solidFill>
                            <a:schemeClr val="tx2"/>
                          </a:solidFill>
                        </a:rPr>
                        <a:t> to 350 g (overload)</a:t>
                      </a:r>
                      <a:endParaRPr lang="en-US" sz="1100" dirty="0">
                        <a:solidFill>
                          <a:schemeClr val="tx2"/>
                        </a:solidFill>
                      </a:endParaRPr>
                    </a:p>
                  </a:txBody>
                  <a:tcPr anchor="ctr"/>
                </a:tc>
                <a:extLst>
                  <a:ext uri="{0D108BD9-81ED-4DB2-BD59-A6C34878D82A}">
                    <a16:rowId xmlns:a16="http://schemas.microsoft.com/office/drawing/2014/main" val="10004"/>
                  </a:ext>
                </a:extLst>
              </a:tr>
              <a:tr h="317395">
                <a:tc>
                  <a:txBody>
                    <a:bodyPr/>
                    <a:lstStyle/>
                    <a:p>
                      <a:pPr marL="0" indent="0" algn="l">
                        <a:lnSpc>
                          <a:spcPct val="150000"/>
                        </a:lnSpc>
                        <a:buFont typeface="Arial" panose="020B0604020202020204" pitchFamily="34" charset="0"/>
                        <a:buNone/>
                      </a:pPr>
                      <a:r>
                        <a:rPr lang="en-US" sz="1100" b="1" dirty="0">
                          <a:solidFill>
                            <a:schemeClr val="tx2"/>
                          </a:solidFill>
                        </a:rPr>
                        <a:t>Frequency responses </a:t>
                      </a:r>
                    </a:p>
                  </a:txBody>
                  <a:tcPr anchor="ctr"/>
                </a:tc>
                <a:tc>
                  <a:txBody>
                    <a:bodyPr/>
                    <a:lstStyle/>
                    <a:p>
                      <a:pPr>
                        <a:lnSpc>
                          <a:spcPct val="150000"/>
                        </a:lnSpc>
                      </a:pPr>
                      <a:r>
                        <a:rPr lang="en-US" sz="1100" dirty="0">
                          <a:solidFill>
                            <a:schemeClr val="tx2"/>
                          </a:solidFill>
                        </a:rPr>
                        <a:t>From 2 to</a:t>
                      </a:r>
                      <a:r>
                        <a:rPr lang="en-US" sz="1100" baseline="0" dirty="0">
                          <a:solidFill>
                            <a:schemeClr val="tx2"/>
                          </a:solidFill>
                        </a:rPr>
                        <a:t> 15,000 Hz</a:t>
                      </a:r>
                      <a:endParaRPr lang="en-US" sz="1100" dirty="0">
                        <a:solidFill>
                          <a:schemeClr val="tx2"/>
                        </a:solidFill>
                      </a:endParaRPr>
                    </a:p>
                  </a:txBody>
                  <a:tcPr anchor="ctr"/>
                </a:tc>
                <a:extLst>
                  <a:ext uri="{0D108BD9-81ED-4DB2-BD59-A6C34878D82A}">
                    <a16:rowId xmlns:a16="http://schemas.microsoft.com/office/drawing/2014/main" val="10005"/>
                  </a:ext>
                </a:extLst>
              </a:tr>
              <a:tr h="317395">
                <a:tc>
                  <a:txBody>
                    <a:bodyPr/>
                    <a:lstStyle/>
                    <a:p>
                      <a:pPr marL="0" indent="0" algn="l" defTabSz="914400" rtl="0" eaLnBrk="1" latinLnBrk="0" hangingPunct="1">
                        <a:lnSpc>
                          <a:spcPct val="150000"/>
                        </a:lnSpc>
                        <a:buFont typeface="Arial" panose="020B0604020202020204" pitchFamily="34" charset="0"/>
                        <a:buNone/>
                      </a:pPr>
                      <a:r>
                        <a:rPr lang="en-US" sz="1100" b="1" kern="1200" dirty="0">
                          <a:solidFill>
                            <a:schemeClr val="tx2"/>
                          </a:solidFill>
                          <a:latin typeface="+mn-lt"/>
                          <a:ea typeface="+mn-ea"/>
                          <a:cs typeface="+mn-cs"/>
                        </a:rPr>
                        <a:t>Linearity (typical)</a:t>
                      </a: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dirty="0">
                          <a:solidFill>
                            <a:schemeClr val="tx2"/>
                          </a:solidFill>
                          <a:latin typeface="+mj-lt"/>
                          <a:ea typeface="+mn-ea"/>
                          <a:cs typeface="+mn-cs"/>
                        </a:rPr>
                        <a:t>±1%</a:t>
                      </a:r>
                      <a:r>
                        <a:rPr lang="en-US" sz="1200" dirty="0">
                          <a:solidFill>
                            <a:schemeClr val="tx2"/>
                          </a:solidFill>
                          <a:latin typeface="+mj-lt"/>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1" dirty="0">
                          <a:solidFill>
                            <a:schemeClr val="tx2"/>
                          </a:solidFill>
                          <a:latin typeface="+mj-lt"/>
                          <a:ea typeface="Calibri" panose="020F0502020204030204" pitchFamily="34" charset="0"/>
                          <a:cs typeface="Calibri" panose="020F0502020204030204" pitchFamily="34" charset="0"/>
                        </a:rPr>
                        <a:t>Note: L</a:t>
                      </a:r>
                      <a:r>
                        <a:rPr lang="en-US" sz="1050" kern="1200" dirty="0">
                          <a:solidFill>
                            <a:schemeClr val="tx2"/>
                          </a:solidFill>
                          <a:latin typeface="+mj-lt"/>
                          <a:ea typeface="+mn-ea"/>
                          <a:cs typeface="+mn-cs"/>
                        </a:rPr>
                        <a:t>ow sensitivities</a:t>
                      </a:r>
                      <a:r>
                        <a:rPr lang="en-US" sz="1050" kern="1200" baseline="0" dirty="0">
                          <a:solidFill>
                            <a:schemeClr val="tx2"/>
                          </a:solidFill>
                          <a:latin typeface="+mj-lt"/>
                          <a:ea typeface="+mn-ea"/>
                          <a:cs typeface="+mn-cs"/>
                        </a:rPr>
                        <a:t> to </a:t>
                      </a:r>
                      <a:r>
                        <a:rPr lang="en-US" sz="1050" kern="1200" dirty="0">
                          <a:solidFill>
                            <a:schemeClr val="tx2"/>
                          </a:solidFill>
                          <a:latin typeface="+mj-lt"/>
                          <a:ea typeface="+mn-ea"/>
                          <a:cs typeface="+mn-cs"/>
                        </a:rPr>
                        <a:t>acceleration.</a:t>
                      </a:r>
                    </a:p>
                  </a:txBody>
                  <a:tcPr anchor="ctr"/>
                </a:tc>
                <a:extLst>
                  <a:ext uri="{0D108BD9-81ED-4DB2-BD59-A6C34878D82A}">
                    <a16:rowId xmlns:a16="http://schemas.microsoft.com/office/drawing/2014/main" val="10006"/>
                  </a:ext>
                </a:extLst>
              </a:tr>
              <a:tr h="720000">
                <a:tc>
                  <a:txBody>
                    <a:bodyPr/>
                    <a:lstStyle/>
                    <a:p>
                      <a:pPr marL="0" indent="0" algn="l">
                        <a:lnSpc>
                          <a:spcPct val="150000"/>
                        </a:lnSpc>
                        <a:buFont typeface="Arial" panose="020B0604020202020204" pitchFamily="34" charset="0"/>
                        <a:buNone/>
                      </a:pPr>
                      <a:r>
                        <a:rPr lang="en-US" sz="1100" b="1" kern="1200" dirty="0">
                          <a:solidFill>
                            <a:schemeClr val="tx2"/>
                          </a:solidFill>
                          <a:latin typeface="+mn-lt"/>
                          <a:ea typeface="+mn-ea"/>
                          <a:cs typeface="+mn-cs"/>
                        </a:rPr>
                        <a:t>Signal conditioner</a:t>
                      </a:r>
                      <a:endParaRPr lang="en-US" sz="1100" b="1" dirty="0">
                        <a:solidFill>
                          <a:schemeClr val="tx2"/>
                        </a:solidFill>
                      </a:endParaRPr>
                    </a:p>
                  </a:txBody>
                  <a:tcPr anchor="ctr"/>
                </a:tc>
                <a:tc>
                  <a:txBody>
                    <a:bodyPr/>
                    <a:lstStyle/>
                    <a:p>
                      <a:pPr>
                        <a:lnSpc>
                          <a:spcPct val="150000"/>
                        </a:lnSpc>
                      </a:pPr>
                      <a:r>
                        <a:rPr lang="en-US" sz="1100" baseline="0" dirty="0">
                          <a:solidFill>
                            <a:schemeClr val="tx2"/>
                          </a:solidFill>
                        </a:rPr>
                        <a:t>Uses external IPC707 signal conditioner.</a:t>
                      </a:r>
                    </a:p>
                    <a:p>
                      <a:pPr>
                        <a:lnSpc>
                          <a:spcPct val="100000"/>
                        </a:lnSpc>
                      </a:pPr>
                      <a:r>
                        <a:rPr lang="en-US" sz="1100" baseline="0" dirty="0">
                          <a:solidFill>
                            <a:schemeClr val="tx2"/>
                          </a:solidFill>
                        </a:rPr>
                        <a:t>IPC707 has optional diagnostics (</a:t>
                      </a:r>
                      <a:r>
                        <a:rPr lang="en-US" sz="1100" kern="1200" dirty="0">
                          <a:solidFill>
                            <a:schemeClr val="tx2"/>
                          </a:solidFill>
                          <a:latin typeface="+mn-lt"/>
                          <a:ea typeface="+mn-ea"/>
                          <a:cs typeface="+mn-cs"/>
                        </a:rPr>
                        <a:t>built-in test equipment (BITE)),</a:t>
                      </a:r>
                      <a:r>
                        <a:rPr lang="en-US" sz="1100" kern="1200" baseline="0" dirty="0">
                          <a:solidFill>
                            <a:schemeClr val="tx2"/>
                          </a:solidFill>
                          <a:latin typeface="+mn-lt"/>
                          <a:ea typeface="+mn-ea"/>
                          <a:cs typeface="+mn-cs"/>
                        </a:rPr>
                        <a:t> required for SIL 2.</a:t>
                      </a:r>
                      <a:endParaRPr lang="en-US" sz="1100" kern="1200" dirty="0">
                        <a:solidFill>
                          <a:schemeClr val="tx2"/>
                        </a:solidFill>
                        <a:latin typeface="+mn-lt"/>
                        <a:ea typeface="+mn-ea"/>
                        <a:cs typeface="+mn-cs"/>
                      </a:endParaRPr>
                    </a:p>
                  </a:txBody>
                  <a:tcPr anchor="ctr"/>
                </a:tc>
                <a:extLst>
                  <a:ext uri="{0D108BD9-81ED-4DB2-BD59-A6C34878D82A}">
                    <a16:rowId xmlns:a16="http://schemas.microsoft.com/office/drawing/2014/main" val="10007"/>
                  </a:ext>
                </a:extLst>
              </a:tr>
            </a:tbl>
          </a:graphicData>
        </a:graphic>
      </p:graphicFrame>
      <p:sp>
        <p:nvSpPr>
          <p:cNvPr id="14" name="Title 4"/>
          <p:cNvSpPr txBox="1">
            <a:spLocks/>
          </p:cNvSpPr>
          <p:nvPr/>
        </p:nvSpPr>
        <p:spPr>
          <a:xfrm>
            <a:off x="539998" y="588897"/>
            <a:ext cx="11172576" cy="452825"/>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t>Piezoelectric dynamic pressure sensors</a:t>
            </a:r>
          </a:p>
        </p:txBody>
      </p:sp>
      <p:sp>
        <p:nvSpPr>
          <p:cNvPr id="15" name="Rectangle 14"/>
          <p:cNvSpPr/>
          <p:nvPr/>
        </p:nvSpPr>
        <p:spPr>
          <a:xfrm>
            <a:off x="539998" y="1041722"/>
            <a:ext cx="1184940" cy="369332"/>
          </a:xfrm>
          <a:prstGeom prst="rect">
            <a:avLst/>
          </a:prstGeom>
        </p:spPr>
        <p:txBody>
          <a:bodyPr wrap="none">
            <a:spAutoFit/>
          </a:bodyPr>
          <a:lstStyle/>
          <a:p>
            <a:r>
              <a:rPr lang="en-US" b="1" dirty="0">
                <a:solidFill>
                  <a:schemeClr val="accent6"/>
                </a:solidFill>
                <a:latin typeface="Century Gothic" panose="020B0502020202020204" pitchFamily="34" charset="0"/>
                <a:ea typeface="Calibri" panose="020F0502020204030204" pitchFamily="34" charset="0"/>
                <a:cs typeface="Calibri" panose="020F0502020204030204" pitchFamily="34" charset="0"/>
              </a:rPr>
              <a:t>CP series</a:t>
            </a:r>
            <a:endParaRPr lang="en-US" dirty="0">
              <a:solidFill>
                <a:schemeClr val="accent6"/>
              </a:solidFill>
            </a:endParaRPr>
          </a:p>
        </p:txBody>
      </p:sp>
      <p:pic>
        <p:nvPicPr>
          <p:cNvPr id="3074" name="Picture 2" descr="Dynamic pressure sensors">
            <a:extLst>
              <a:ext uri="{FF2B5EF4-FFF2-40B4-BE49-F238E27FC236}">
                <a16:creationId xmlns:a16="http://schemas.microsoft.com/office/drawing/2014/main" id="{09307A88-F86F-49D4-974A-B093219BC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950" y="317665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38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66E79-2D6D-484C-BA57-8249CA465834}" type="datetime1">
              <a:rPr lang="en-US" smtClean="0"/>
              <a:t>3/18/2022</a:t>
            </a:fld>
            <a:endParaRPr lang="en-GB"/>
          </a:p>
        </p:txBody>
      </p:sp>
      <p:sp>
        <p:nvSpPr>
          <p:cNvPr id="3" name="Footer Placeholder 2"/>
          <p:cNvSpPr>
            <a:spLocks noGrp="1"/>
          </p:cNvSpPr>
          <p:nvPr>
            <p:ph type="ftr" sz="quarter" idx="11"/>
          </p:nvPr>
        </p:nvSpPr>
        <p:spPr/>
        <p:txBody>
          <a:bodyPr/>
          <a:lstStyle/>
          <a:p>
            <a:r>
              <a:rPr lang="en-GB"/>
              <a:t>Meggitt vibro-meter sensors and conditioners product line presentation</a:t>
            </a:r>
          </a:p>
        </p:txBody>
      </p:sp>
      <p:sp>
        <p:nvSpPr>
          <p:cNvPr id="4" name="Slide Number Placeholder 3"/>
          <p:cNvSpPr>
            <a:spLocks noGrp="1"/>
          </p:cNvSpPr>
          <p:nvPr>
            <p:ph type="sldNum" sz="quarter" idx="12"/>
          </p:nvPr>
        </p:nvSpPr>
        <p:spPr/>
        <p:txBody>
          <a:bodyPr/>
          <a:lstStyle/>
          <a:p>
            <a:fld id="{240553F3-40B0-4BFA-8684-D942AF6EAA45}" type="slidenum">
              <a:rPr lang="en-GB" smtClean="0"/>
              <a:t>15</a:t>
            </a:fld>
            <a:endParaRPr lang="en-GB"/>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2807" r="41899"/>
          <a:stretch/>
        </p:blipFill>
        <p:spPr>
          <a:xfrm>
            <a:off x="1341698" y="1431598"/>
            <a:ext cx="9508604" cy="3722180"/>
          </a:xfrm>
          <a:prstGeom prst="rect">
            <a:avLst/>
          </a:prstGeom>
        </p:spPr>
      </p:pic>
      <p:sp>
        <p:nvSpPr>
          <p:cNvPr id="6" name="Rectangle 5"/>
          <p:cNvSpPr/>
          <p:nvPr/>
        </p:nvSpPr>
        <p:spPr>
          <a:xfrm>
            <a:off x="1019559" y="5598501"/>
            <a:ext cx="10152882" cy="307777"/>
          </a:xfrm>
          <a:prstGeom prst="rect">
            <a:avLst/>
          </a:prstGeom>
          <a:solidFill>
            <a:schemeClr val="accent6"/>
          </a:solidFill>
          <a:ln>
            <a:solidFill>
              <a:schemeClr val="accent6"/>
            </a:solidFill>
          </a:ln>
        </p:spPr>
        <p:txBody>
          <a:bodyPr wrap="square">
            <a:spAutoFit/>
          </a:bodyPr>
          <a:lstStyle/>
          <a:p>
            <a:pPr algn="ctr"/>
            <a:r>
              <a:rPr lang="en-US" sz="1400" dirty="0">
                <a:solidFill>
                  <a:schemeClr val="bg1"/>
                </a:solidFill>
                <a:latin typeface="+mj-lt"/>
              </a:rPr>
              <a:t>Patented acceleration-compensated designs with the highest temperatures and pressure sensitivities in the industry</a:t>
            </a:r>
          </a:p>
        </p:txBody>
      </p:sp>
      <p:sp>
        <p:nvSpPr>
          <p:cNvPr id="7" name="Title 4"/>
          <p:cNvSpPr>
            <a:spLocks noGrp="1"/>
          </p:cNvSpPr>
          <p:nvPr>
            <p:ph type="title"/>
          </p:nvPr>
        </p:nvSpPr>
        <p:spPr>
          <a:xfrm>
            <a:off x="539999" y="359670"/>
            <a:ext cx="11172576" cy="680400"/>
          </a:xfrm>
        </p:spPr>
        <p:txBody>
          <a:bodyPr/>
          <a:lstStyle/>
          <a:p>
            <a:r>
              <a:rPr lang="en-US" dirty="0"/>
              <a:t>CP series overview</a:t>
            </a:r>
          </a:p>
        </p:txBody>
      </p:sp>
    </p:spTree>
    <p:extLst>
      <p:ext uri="{BB962C8B-B14F-4D97-AF65-F5344CB8AC3E}">
        <p14:creationId xmlns:p14="http://schemas.microsoft.com/office/powerpoint/2010/main" val="7832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6600" dirty="0"/>
              <a:t>Relative vibration</a:t>
            </a:r>
          </a:p>
        </p:txBody>
      </p:sp>
      <p:sp>
        <p:nvSpPr>
          <p:cNvPr id="2" name="Date Placeholder 1"/>
          <p:cNvSpPr>
            <a:spLocks noGrp="1"/>
          </p:cNvSpPr>
          <p:nvPr>
            <p:ph type="dt" sz="half" idx="4294967295"/>
          </p:nvPr>
        </p:nvSpPr>
        <p:spPr>
          <a:xfrm>
            <a:off x="272006" y="6576812"/>
            <a:ext cx="1079500" cy="122237"/>
          </a:xfrm>
        </p:spPr>
        <p:txBody>
          <a:bodyPr/>
          <a:lstStyle/>
          <a:p>
            <a:fld id="{A19A34EA-7376-42A9-9D97-922412F5A884}" type="datetime1">
              <a:rPr lang="en-US" smtClean="0"/>
              <a:t>3/18/2022</a:t>
            </a:fld>
            <a:endParaRPr lang="en-GB"/>
          </a:p>
        </p:txBody>
      </p:sp>
      <p:sp>
        <p:nvSpPr>
          <p:cNvPr id="3" name="Footer Placeholder 2"/>
          <p:cNvSpPr>
            <a:spLocks noGrp="1"/>
          </p:cNvSpPr>
          <p:nvPr>
            <p:ph type="ftr" sz="quarter" idx="4294967295"/>
          </p:nvPr>
        </p:nvSpPr>
        <p:spPr>
          <a:xfrm>
            <a:off x="462987" y="6367402"/>
            <a:ext cx="4311650" cy="123825"/>
          </a:xfrm>
        </p:spPr>
        <p:txBody>
          <a:bodyPr/>
          <a:lstStyle/>
          <a:p>
            <a:r>
              <a:rPr lang="en-GB"/>
              <a:t>Meggitt vibro-meter sensors and conditioners product line presentation</a:t>
            </a:r>
            <a:endParaRPr lang="en-GB" dirty="0"/>
          </a:p>
        </p:txBody>
      </p:sp>
      <p:sp>
        <p:nvSpPr>
          <p:cNvPr id="4" name="Slide Number Placeholder 3"/>
          <p:cNvSpPr>
            <a:spLocks noGrp="1"/>
          </p:cNvSpPr>
          <p:nvPr>
            <p:ph type="sldNum" sz="quarter" idx="4294967295"/>
          </p:nvPr>
        </p:nvSpPr>
        <p:spPr>
          <a:xfrm>
            <a:off x="0" y="6362700"/>
            <a:ext cx="360363" cy="123825"/>
          </a:xfrm>
        </p:spPr>
        <p:txBody>
          <a:bodyPr/>
          <a:lstStyle/>
          <a:p>
            <a:fld id="{240553F3-40B0-4BFA-8684-D942AF6EAA45}" type="slidenum">
              <a:rPr lang="en-GB" smtClean="0"/>
              <a:t>16</a:t>
            </a:fld>
            <a:endParaRPr lang="en-GB"/>
          </a:p>
        </p:txBody>
      </p:sp>
      <p:pic>
        <p:nvPicPr>
          <p:cNvPr id="9" name="Picture 8">
            <a:extLst>
              <a:ext uri="{FF2B5EF4-FFF2-40B4-BE49-F238E27FC236}">
                <a16:creationId xmlns:a16="http://schemas.microsoft.com/office/drawing/2014/main" id="{FE3BA48B-C21D-48B8-B9BD-693C84B3A001}"/>
              </a:ext>
            </a:extLst>
          </p:cNvPr>
          <p:cNvPicPr>
            <a:picLocks noChangeAspect="1"/>
          </p:cNvPicPr>
          <p:nvPr/>
        </p:nvPicPr>
        <p:blipFill rotWithShape="1">
          <a:blip r:embed="rId2">
            <a:extLst>
              <a:ext uri="{28A0092B-C50C-407E-A947-70E740481C1C}">
                <a14:useLocalDpi xmlns:a14="http://schemas.microsoft.com/office/drawing/2010/main" val="0"/>
              </a:ext>
            </a:extLst>
          </a:blip>
          <a:srcRect t="42401" b="40592"/>
          <a:stretch/>
        </p:blipFill>
        <p:spPr>
          <a:xfrm>
            <a:off x="-577071" y="1969616"/>
            <a:ext cx="4984371" cy="599440"/>
          </a:xfrm>
          <a:prstGeom prst="rect">
            <a:avLst/>
          </a:prstGeom>
        </p:spPr>
      </p:pic>
    </p:spTree>
    <p:extLst>
      <p:ext uri="{BB962C8B-B14F-4D97-AF65-F5344CB8AC3E}">
        <p14:creationId xmlns:p14="http://schemas.microsoft.com/office/powerpoint/2010/main" val="367679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999" y="589997"/>
            <a:ext cx="11172576" cy="680400"/>
          </a:xfrm>
        </p:spPr>
        <p:txBody>
          <a:bodyPr/>
          <a:lstStyle/>
          <a:p>
            <a:r>
              <a:rPr lang="en-US" dirty="0"/>
              <a:t>Proximity measurement chains </a:t>
            </a:r>
          </a:p>
        </p:txBody>
      </p:sp>
      <p:grpSp>
        <p:nvGrpSpPr>
          <p:cNvPr id="8" name="Group 7"/>
          <p:cNvGrpSpPr/>
          <p:nvPr/>
        </p:nvGrpSpPr>
        <p:grpSpPr>
          <a:xfrm>
            <a:off x="609463" y="1857202"/>
            <a:ext cx="3175185" cy="1651924"/>
            <a:chOff x="1656512" y="2828554"/>
            <a:chExt cx="3175185" cy="1651924"/>
          </a:xfrm>
        </p:grpSpPr>
        <p:sp>
          <p:nvSpPr>
            <p:cNvPr id="2" name="Rectangle 1"/>
            <p:cNvSpPr/>
            <p:nvPr/>
          </p:nvSpPr>
          <p:spPr>
            <a:xfrm>
              <a:off x="1656512" y="3400054"/>
              <a:ext cx="3175185" cy="1080424"/>
            </a:xfrm>
            <a:prstGeom prst="rect">
              <a:avLst/>
            </a:prstGeom>
            <a:solidFill>
              <a:schemeClr val="accent2"/>
            </a:solidFill>
          </p:spPr>
          <p:txBody>
            <a:bodyPr wrap="square">
              <a:spAutoFit/>
            </a:bodyPr>
            <a:lstStyle/>
            <a:p>
              <a:pPr algn="ctr">
                <a:lnSpc>
                  <a:spcPct val="107000"/>
                </a:lnSpc>
                <a:spcAft>
                  <a:spcPts val="800"/>
                </a:spcAft>
              </a:pPr>
              <a:r>
                <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Our </a:t>
              </a:r>
              <a:r>
                <a:rPr lang="en-US" sz="1200" b="1" dirty="0">
                  <a:solidFill>
                    <a:schemeClr val="accent1"/>
                  </a:solidFill>
                  <a:latin typeface="Century Gothic" panose="020B0502020202020204" pitchFamily="34" charset="0"/>
                  <a:ea typeface="Calibri" panose="020F0502020204030204" pitchFamily="34" charset="0"/>
                  <a:cs typeface="Calibri" panose="020F0502020204030204" pitchFamily="34" charset="0"/>
                </a:rPr>
                <a:t>eddy-current based </a:t>
              </a:r>
              <a:r>
                <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sensors are designed for the contactless measurement of the relative displacement of moving machine elements </a:t>
              </a:r>
            </a:p>
          </p:txBody>
        </p:sp>
        <p:pic>
          <p:nvPicPr>
            <p:cNvPr id="3" name="Picture 2"/>
            <p:cNvPicPr>
              <a:picLocks noChangeAspect="1"/>
            </p:cNvPicPr>
            <p:nvPr/>
          </p:nvPicPr>
          <p:blipFill rotWithShape="1">
            <a:blip r:embed="rId2"/>
            <a:srcRect l="9044"/>
            <a:stretch/>
          </p:blipFill>
          <p:spPr>
            <a:xfrm>
              <a:off x="2646319" y="2828554"/>
              <a:ext cx="1195573" cy="571500"/>
            </a:xfrm>
            <a:prstGeom prst="rect">
              <a:avLst/>
            </a:prstGeom>
          </p:spPr>
        </p:pic>
      </p:grpSp>
      <p:graphicFrame>
        <p:nvGraphicFramePr>
          <p:cNvPr id="9" name="Table 8"/>
          <p:cNvGraphicFramePr>
            <a:graphicFrameLocks noGrp="1"/>
          </p:cNvGraphicFramePr>
          <p:nvPr>
            <p:extLst>
              <p:ext uri="{D42A27DB-BD31-4B8C-83A1-F6EECF244321}">
                <p14:modId xmlns:p14="http://schemas.microsoft.com/office/powerpoint/2010/main" val="2840551212"/>
              </p:ext>
            </p:extLst>
          </p:nvPr>
        </p:nvGraphicFramePr>
        <p:xfrm>
          <a:off x="4472188" y="1202134"/>
          <a:ext cx="7290000" cy="4715033"/>
        </p:xfrm>
        <a:graphic>
          <a:graphicData uri="http://schemas.openxmlformats.org/drawingml/2006/table">
            <a:tbl>
              <a:tblPr firstRow="1" bandRow="1">
                <a:tableStyleId>{5FD0F851-EC5A-4D38-B0AD-8093EC10F338}</a:tableStyleId>
              </a:tblPr>
              <a:tblGrid>
                <a:gridCol w="1620000">
                  <a:extLst>
                    <a:ext uri="{9D8B030D-6E8A-4147-A177-3AD203B41FA5}">
                      <a16:colId xmlns:a16="http://schemas.microsoft.com/office/drawing/2014/main" val="20000"/>
                    </a:ext>
                  </a:extLst>
                </a:gridCol>
                <a:gridCol w="5670000">
                  <a:extLst>
                    <a:ext uri="{9D8B030D-6E8A-4147-A177-3AD203B41FA5}">
                      <a16:colId xmlns:a16="http://schemas.microsoft.com/office/drawing/2014/main" val="20001"/>
                    </a:ext>
                  </a:extLst>
                </a:gridCol>
              </a:tblGrid>
              <a:tr h="328240">
                <a:tc gridSpan="2">
                  <a:txBody>
                    <a:bodyPr/>
                    <a:lstStyle/>
                    <a:p>
                      <a:pPr algn="ctr"/>
                      <a:r>
                        <a:rPr lang="en-US" sz="1200" dirty="0">
                          <a:solidFill>
                            <a:schemeClr val="tx2"/>
                          </a:solidFill>
                        </a:rPr>
                        <a:t>Key features and benefits </a:t>
                      </a:r>
                    </a:p>
                  </a:txBody>
                  <a:tcPr anchor="ctr"/>
                </a:tc>
                <a:tc hMerge="1">
                  <a:txBody>
                    <a:bodyPr/>
                    <a:lstStyle/>
                    <a:p>
                      <a:endParaRPr lang="en-US" sz="1100" dirty="0"/>
                    </a:p>
                  </a:txBody>
                  <a:tcPr anchor="ctr"/>
                </a:tc>
                <a:extLst>
                  <a:ext uri="{0D108BD9-81ED-4DB2-BD59-A6C34878D82A}">
                    <a16:rowId xmlns:a16="http://schemas.microsoft.com/office/drawing/2014/main" val="10000"/>
                  </a:ext>
                </a:extLst>
              </a:tr>
              <a:tr h="720000">
                <a:tc>
                  <a:txBody>
                    <a:bodyPr/>
                    <a:lstStyle/>
                    <a:p>
                      <a:pPr marL="0" indent="0" algn="l">
                        <a:lnSpc>
                          <a:spcPct val="150000"/>
                        </a:lnSpc>
                        <a:buFont typeface="Arial" panose="020B0604020202020204" pitchFamily="34" charset="0"/>
                        <a:buNone/>
                      </a:pPr>
                      <a:r>
                        <a:rPr lang="en-US" sz="1100" b="1" dirty="0">
                          <a:solidFill>
                            <a:schemeClr val="tx2"/>
                          </a:solidFill>
                        </a:rPr>
                        <a:t>Safety</a:t>
                      </a:r>
                      <a:r>
                        <a:rPr lang="en-US" sz="1100" b="1" baseline="0" dirty="0">
                          <a:solidFill>
                            <a:schemeClr val="tx2"/>
                          </a:solidFill>
                        </a:rPr>
                        <a:t> standards </a:t>
                      </a:r>
                      <a:endParaRPr lang="en-US" sz="1100" b="1" dirty="0">
                        <a:solidFill>
                          <a:schemeClr val="tx2"/>
                        </a:solidFill>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dirty="0">
                          <a:solidFill>
                            <a:schemeClr val="tx2"/>
                          </a:solidFill>
                          <a:latin typeface="+mn-lt"/>
                          <a:ea typeface="+mn-ea"/>
                          <a:cs typeface="+mn-cs"/>
                        </a:rPr>
                        <a:t>API 670 5</a:t>
                      </a:r>
                      <a:r>
                        <a:rPr lang="en-US" sz="1100" kern="1200" baseline="30000" dirty="0">
                          <a:solidFill>
                            <a:schemeClr val="tx2"/>
                          </a:solidFill>
                          <a:latin typeface="+mn-lt"/>
                          <a:ea typeface="+mn-ea"/>
                          <a:cs typeface="+mn-cs"/>
                        </a:rPr>
                        <a:t>th</a:t>
                      </a:r>
                      <a:r>
                        <a:rPr lang="en-US" sz="1100" kern="1200" dirty="0">
                          <a:solidFill>
                            <a:schemeClr val="tx2"/>
                          </a:solidFill>
                          <a:latin typeface="+mn-lt"/>
                          <a:ea typeface="+mn-ea"/>
                          <a:cs typeface="+mn-cs"/>
                        </a:rPr>
                        <a:t> edition compliant</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tx2"/>
                          </a:solidFill>
                          <a:latin typeface="+mn-lt"/>
                          <a:ea typeface="+mn-ea"/>
                          <a:cs typeface="+mn-cs"/>
                        </a:rPr>
                        <a:t>Ex certified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tx2"/>
                          </a:solidFill>
                          <a:latin typeface="+mn-lt"/>
                          <a:ea typeface="+mn-ea"/>
                          <a:cs typeface="+mn-cs"/>
                        </a:rPr>
                        <a:t>Up to SIL 2 (using IQS900 signal conditioner)</a:t>
                      </a:r>
                      <a:endParaRPr lang="en-US" sz="1100" kern="1200" dirty="0">
                        <a:solidFill>
                          <a:schemeClr val="tx2"/>
                        </a:solidFill>
                        <a:latin typeface="+mn-lt"/>
                        <a:ea typeface="+mn-ea"/>
                        <a:cs typeface="+mn-cs"/>
                      </a:endParaRPr>
                    </a:p>
                  </a:txBody>
                  <a:tcPr anchor="ctr"/>
                </a:tc>
                <a:extLst>
                  <a:ext uri="{0D108BD9-81ED-4DB2-BD59-A6C34878D82A}">
                    <a16:rowId xmlns:a16="http://schemas.microsoft.com/office/drawing/2014/main" val="10001"/>
                  </a:ext>
                </a:extLst>
              </a:tr>
              <a:tr h="630000">
                <a:tc>
                  <a:txBody>
                    <a:bodyPr/>
                    <a:lstStyle/>
                    <a:p>
                      <a:pPr marL="0" indent="0" algn="l">
                        <a:lnSpc>
                          <a:spcPct val="150000"/>
                        </a:lnSpc>
                        <a:buFont typeface="Arial" panose="020B0604020202020204" pitchFamily="34" charset="0"/>
                        <a:buNone/>
                      </a:pPr>
                      <a:r>
                        <a:rPr lang="en-US" sz="1100" b="1" dirty="0">
                          <a:solidFill>
                            <a:schemeClr val="tx2"/>
                          </a:solidFill>
                        </a:rPr>
                        <a:t>Operating</a:t>
                      </a:r>
                      <a:r>
                        <a:rPr lang="en-US" sz="1100" b="1" baseline="0" dirty="0">
                          <a:solidFill>
                            <a:schemeClr val="tx2"/>
                          </a:solidFill>
                        </a:rPr>
                        <a:t> temperatures </a:t>
                      </a:r>
                      <a:endParaRPr lang="en-US" sz="1100" b="0" dirty="0">
                        <a:solidFill>
                          <a:schemeClr val="tx2"/>
                        </a:solidFill>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dirty="0">
                          <a:solidFill>
                            <a:schemeClr val="tx2"/>
                          </a:solidFill>
                        </a:rPr>
                        <a:t>−40 to 180</a:t>
                      </a:r>
                      <a:r>
                        <a:rPr lang="en-US" sz="1100" kern="1200" dirty="0">
                          <a:solidFill>
                            <a:schemeClr val="tx2"/>
                          </a:solidFill>
                          <a:latin typeface="Calibri" panose="020F0502020204030204" pitchFamily="34" charset="0"/>
                          <a:cs typeface="Calibri" panose="020F0502020204030204" pitchFamily="34" charset="0"/>
                        </a:rPr>
                        <a:t> </a:t>
                      </a:r>
                      <a:r>
                        <a:rPr lang="en-US" sz="1100" kern="1200" dirty="0">
                          <a:solidFill>
                            <a:schemeClr val="tx2"/>
                          </a:solidFill>
                        </a:rPr>
                        <a:t>°C for sensors</a:t>
                      </a:r>
                      <a:r>
                        <a:rPr lang="en-US" sz="1100" kern="1200" baseline="0" dirty="0">
                          <a:solidFill>
                            <a:schemeClr val="tx2"/>
                          </a:solidFill>
                        </a:rPr>
                        <a:t> and cabling</a:t>
                      </a:r>
                      <a:endParaRPr lang="en-US" sz="1100" kern="1200" dirty="0">
                        <a:solidFill>
                          <a:schemeClr val="tx2"/>
                        </a:solidFill>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dirty="0">
                          <a:solidFill>
                            <a:schemeClr val="tx2"/>
                          </a:solidFill>
                        </a:rPr>
                        <a:t>−40 to 85</a:t>
                      </a:r>
                      <a:r>
                        <a:rPr lang="en-US" sz="1100" kern="1200" dirty="0">
                          <a:solidFill>
                            <a:schemeClr val="tx2"/>
                          </a:solidFill>
                          <a:latin typeface="Calibri" panose="020F0502020204030204" pitchFamily="34" charset="0"/>
                          <a:cs typeface="Calibri" panose="020F0502020204030204" pitchFamily="34" charset="0"/>
                        </a:rPr>
                        <a:t> </a:t>
                      </a:r>
                      <a:r>
                        <a:rPr lang="en-US" sz="1100" kern="1200" dirty="0">
                          <a:solidFill>
                            <a:schemeClr val="tx2"/>
                          </a:solidFill>
                        </a:rPr>
                        <a:t>°C </a:t>
                      </a:r>
                      <a:r>
                        <a:rPr lang="en-US" sz="1100" kern="1200" baseline="0" dirty="0">
                          <a:solidFill>
                            <a:schemeClr val="tx2"/>
                          </a:solidFill>
                          <a:latin typeface="+mn-lt"/>
                          <a:ea typeface="+mn-ea"/>
                          <a:cs typeface="+mn-cs"/>
                        </a:rPr>
                        <a:t>for signal conditioner </a:t>
                      </a:r>
                      <a:endParaRPr lang="en-US" sz="1100" kern="1200" dirty="0">
                        <a:solidFill>
                          <a:schemeClr val="tx2"/>
                        </a:solidFill>
                        <a:latin typeface="+mn-lt"/>
                        <a:ea typeface="+mn-ea"/>
                        <a:cs typeface="+mn-cs"/>
                      </a:endParaRPr>
                    </a:p>
                  </a:txBody>
                  <a:tcPr anchor="ctr"/>
                </a:tc>
                <a:extLst>
                  <a:ext uri="{0D108BD9-81ED-4DB2-BD59-A6C34878D82A}">
                    <a16:rowId xmlns:a16="http://schemas.microsoft.com/office/drawing/2014/main" val="10002"/>
                  </a:ext>
                </a:extLst>
              </a:tr>
              <a:tr h="323955">
                <a:tc>
                  <a:txBody>
                    <a:bodyPr/>
                    <a:lstStyle/>
                    <a:p>
                      <a:pPr marL="0" indent="0" algn="l">
                        <a:lnSpc>
                          <a:spcPct val="150000"/>
                        </a:lnSpc>
                        <a:buFont typeface="Arial" panose="020B0604020202020204" pitchFamily="34" charset="0"/>
                        <a:buNone/>
                      </a:pPr>
                      <a:r>
                        <a:rPr lang="en-US" sz="1100" b="1" dirty="0">
                          <a:solidFill>
                            <a:schemeClr val="tx2"/>
                          </a:solidFill>
                        </a:rPr>
                        <a:t>Measurement ranges </a:t>
                      </a:r>
                    </a:p>
                  </a:txBody>
                  <a:tcPr anchor="ct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100" kern="1200" dirty="0">
                          <a:solidFill>
                            <a:schemeClr val="tx2"/>
                          </a:solidFill>
                          <a:latin typeface="+mn-lt"/>
                          <a:ea typeface="+mn-ea"/>
                          <a:cs typeface="+mn-cs"/>
                        </a:rPr>
                        <a:t>TQ9x1: 2 mm range with 8 mV/</a:t>
                      </a:r>
                      <a:r>
                        <a:rPr lang="en-US" sz="1100" kern="1200" dirty="0" err="1">
                          <a:solidFill>
                            <a:schemeClr val="tx2"/>
                          </a:solidFill>
                          <a:latin typeface="+mn-lt"/>
                          <a:ea typeface="+mn-ea"/>
                          <a:cs typeface="+mn-cs"/>
                        </a:rPr>
                        <a:t>μm</a:t>
                      </a:r>
                      <a:r>
                        <a:rPr lang="en-US" sz="1100" kern="1200" dirty="0">
                          <a:solidFill>
                            <a:schemeClr val="tx2"/>
                          </a:solidFill>
                          <a:latin typeface="+mn-lt"/>
                          <a:ea typeface="+mn-ea"/>
                          <a:cs typeface="+mn-cs"/>
                        </a:rPr>
                        <a:t> or 2.5 </a:t>
                      </a:r>
                      <a:r>
                        <a:rPr lang="en-US" sz="1100" kern="1200" dirty="0" err="1">
                          <a:solidFill>
                            <a:schemeClr val="tx2"/>
                          </a:solidFill>
                          <a:latin typeface="+mn-lt"/>
                          <a:ea typeface="+mn-ea"/>
                          <a:cs typeface="+mn-cs"/>
                        </a:rPr>
                        <a:t>μA</a:t>
                      </a:r>
                      <a:r>
                        <a:rPr lang="en-US" sz="1100" kern="1200" dirty="0">
                          <a:solidFill>
                            <a:schemeClr val="tx2"/>
                          </a:solidFill>
                          <a:latin typeface="+mn-lt"/>
                          <a:ea typeface="+mn-ea"/>
                          <a:cs typeface="+mn-cs"/>
                        </a:rPr>
                        <a:t>/</a:t>
                      </a:r>
                      <a:r>
                        <a:rPr lang="en-US" sz="1100" kern="1200" dirty="0" err="1">
                          <a:solidFill>
                            <a:schemeClr val="tx2"/>
                          </a:solidFill>
                          <a:latin typeface="+mn-lt"/>
                          <a:ea typeface="+mn-ea"/>
                          <a:cs typeface="+mn-cs"/>
                        </a:rPr>
                        <a:t>μm</a:t>
                      </a:r>
                      <a:r>
                        <a:rPr lang="en-US" sz="1100" kern="1200" dirty="0">
                          <a:solidFill>
                            <a:schemeClr val="tx2"/>
                          </a:solidFill>
                          <a:latin typeface="+mn-lt"/>
                          <a:ea typeface="+mn-ea"/>
                          <a:cs typeface="+mn-cs"/>
                        </a:rPr>
                        <a:t> sensitivity (Ø</a:t>
                      </a:r>
                      <a:r>
                        <a:rPr lang="en-US" sz="1100" kern="1200" dirty="0">
                          <a:solidFill>
                            <a:schemeClr val="tx2"/>
                          </a:solidFill>
                          <a:latin typeface="Calibri" panose="020F0502020204030204" pitchFamily="34" charset="0"/>
                          <a:cs typeface="Calibri" panose="020F0502020204030204" pitchFamily="34" charset="0"/>
                        </a:rPr>
                        <a:t> </a:t>
                      </a:r>
                      <a:r>
                        <a:rPr lang="en-US" sz="1100" kern="1200" dirty="0">
                          <a:solidFill>
                            <a:schemeClr val="tx2"/>
                          </a:solidFill>
                          <a:latin typeface="+mn-lt"/>
                          <a:ea typeface="+mn-ea"/>
                          <a:cs typeface="+mn-cs"/>
                        </a:rPr>
                        <a:t>5 mm tip)</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100" kern="1200" dirty="0">
                          <a:solidFill>
                            <a:schemeClr val="tx2"/>
                          </a:solidFill>
                          <a:latin typeface="+mn-lt"/>
                          <a:ea typeface="+mn-ea"/>
                          <a:cs typeface="+mn-cs"/>
                        </a:rPr>
                        <a:t>TQ9x2: 2 mm range with 8 mV/</a:t>
                      </a:r>
                      <a:r>
                        <a:rPr lang="en-US" sz="1100" kern="1200" dirty="0" err="1">
                          <a:solidFill>
                            <a:schemeClr val="tx2"/>
                          </a:solidFill>
                          <a:latin typeface="+mn-lt"/>
                          <a:ea typeface="+mn-ea"/>
                          <a:cs typeface="+mn-cs"/>
                        </a:rPr>
                        <a:t>μm</a:t>
                      </a:r>
                      <a:r>
                        <a:rPr lang="en-US" sz="1100" kern="1200" dirty="0">
                          <a:solidFill>
                            <a:schemeClr val="tx2"/>
                          </a:solidFill>
                          <a:latin typeface="+mn-lt"/>
                          <a:ea typeface="+mn-ea"/>
                          <a:cs typeface="+mn-cs"/>
                        </a:rPr>
                        <a:t> or 2.5 </a:t>
                      </a:r>
                      <a:r>
                        <a:rPr lang="en-US" sz="1100" kern="1200" dirty="0" err="1">
                          <a:solidFill>
                            <a:schemeClr val="tx2"/>
                          </a:solidFill>
                          <a:latin typeface="+mn-lt"/>
                          <a:ea typeface="+mn-ea"/>
                          <a:cs typeface="+mn-cs"/>
                        </a:rPr>
                        <a:t>μA</a:t>
                      </a:r>
                      <a:r>
                        <a:rPr lang="en-US" sz="1100" kern="1200" dirty="0">
                          <a:solidFill>
                            <a:schemeClr val="tx2"/>
                          </a:solidFill>
                          <a:latin typeface="+mn-lt"/>
                          <a:ea typeface="+mn-ea"/>
                          <a:cs typeface="+mn-cs"/>
                        </a:rPr>
                        <a:t>/</a:t>
                      </a:r>
                      <a:r>
                        <a:rPr lang="en-US" sz="1100" kern="1200" dirty="0" err="1">
                          <a:solidFill>
                            <a:schemeClr val="tx2"/>
                          </a:solidFill>
                          <a:latin typeface="+mn-lt"/>
                          <a:ea typeface="+mn-ea"/>
                          <a:cs typeface="+mn-cs"/>
                        </a:rPr>
                        <a:t>μm</a:t>
                      </a:r>
                      <a:r>
                        <a:rPr lang="en-US" sz="1100" kern="1200" dirty="0">
                          <a:solidFill>
                            <a:schemeClr val="tx2"/>
                          </a:solidFill>
                          <a:latin typeface="+mn-lt"/>
                          <a:ea typeface="+mn-ea"/>
                          <a:cs typeface="+mn-cs"/>
                        </a:rPr>
                        <a:t> sensitivity </a:t>
                      </a:r>
                      <a:r>
                        <a:rPr lang="en-US" sz="1100" i="1" kern="1200" dirty="0">
                          <a:solidFill>
                            <a:schemeClr val="tx2"/>
                          </a:solidFill>
                          <a:latin typeface="+mn-lt"/>
                          <a:ea typeface="+mn-ea"/>
                          <a:cs typeface="+mn-cs"/>
                        </a:rPr>
                        <a:t>or</a:t>
                      </a:r>
                      <a:br>
                        <a:rPr lang="en-US" sz="1100" kern="1200" dirty="0">
                          <a:solidFill>
                            <a:schemeClr val="tx2"/>
                          </a:solidFill>
                          <a:latin typeface="+mn-lt"/>
                          <a:ea typeface="+mn-ea"/>
                          <a:cs typeface="+mn-cs"/>
                        </a:rPr>
                      </a:br>
                      <a:r>
                        <a:rPr lang="en-US" sz="1100" kern="1200" dirty="0">
                          <a:solidFill>
                            <a:schemeClr val="tx2"/>
                          </a:solidFill>
                          <a:latin typeface="+mn-lt"/>
                          <a:ea typeface="+mn-ea"/>
                          <a:cs typeface="+mn-cs"/>
                        </a:rPr>
                        <a:t>            </a:t>
                      </a:r>
                      <a:r>
                        <a:rPr lang="en-US" sz="1100" kern="1200" baseline="0" dirty="0">
                          <a:solidFill>
                            <a:schemeClr val="tx2"/>
                          </a:solidFill>
                          <a:latin typeface="+mn-lt"/>
                          <a:ea typeface="+mn-ea"/>
                          <a:cs typeface="+mn-cs"/>
                        </a:rPr>
                        <a:t> </a:t>
                      </a:r>
                      <a:r>
                        <a:rPr lang="en-US" sz="1100" kern="1200" dirty="0">
                          <a:solidFill>
                            <a:schemeClr val="tx2"/>
                          </a:solidFill>
                          <a:latin typeface="+mn-lt"/>
                          <a:ea typeface="+mn-ea"/>
                          <a:cs typeface="+mn-cs"/>
                        </a:rPr>
                        <a:t>4 mm range with 4 mV/</a:t>
                      </a:r>
                      <a:r>
                        <a:rPr lang="en-US" sz="1100" kern="1200" dirty="0" err="1">
                          <a:solidFill>
                            <a:schemeClr val="tx2"/>
                          </a:solidFill>
                          <a:latin typeface="+mn-lt"/>
                          <a:ea typeface="+mn-ea"/>
                          <a:cs typeface="+mn-cs"/>
                        </a:rPr>
                        <a:t>μm</a:t>
                      </a:r>
                      <a:r>
                        <a:rPr lang="en-US" sz="1100" kern="1200" dirty="0">
                          <a:solidFill>
                            <a:schemeClr val="tx2"/>
                          </a:solidFill>
                          <a:latin typeface="+mn-lt"/>
                          <a:ea typeface="+mn-ea"/>
                          <a:cs typeface="+mn-cs"/>
                        </a:rPr>
                        <a:t> or 1.25 </a:t>
                      </a:r>
                      <a:r>
                        <a:rPr lang="en-US" sz="1100" kern="1200" dirty="0" err="1">
                          <a:solidFill>
                            <a:schemeClr val="tx2"/>
                          </a:solidFill>
                          <a:latin typeface="+mn-lt"/>
                          <a:ea typeface="+mn-ea"/>
                          <a:cs typeface="+mn-cs"/>
                        </a:rPr>
                        <a:t>μA</a:t>
                      </a:r>
                      <a:r>
                        <a:rPr lang="en-US" sz="1100" kern="1200" dirty="0">
                          <a:solidFill>
                            <a:schemeClr val="tx2"/>
                          </a:solidFill>
                          <a:latin typeface="+mn-lt"/>
                          <a:ea typeface="+mn-ea"/>
                          <a:cs typeface="+mn-cs"/>
                        </a:rPr>
                        <a:t>/</a:t>
                      </a:r>
                      <a:r>
                        <a:rPr lang="en-US" sz="1100" kern="1200" dirty="0" err="1">
                          <a:solidFill>
                            <a:schemeClr val="tx2"/>
                          </a:solidFill>
                          <a:latin typeface="+mn-lt"/>
                          <a:ea typeface="+mn-ea"/>
                          <a:cs typeface="+mn-cs"/>
                        </a:rPr>
                        <a:t>μm</a:t>
                      </a:r>
                      <a:r>
                        <a:rPr lang="en-US" sz="1100" kern="1200" dirty="0">
                          <a:solidFill>
                            <a:schemeClr val="tx2"/>
                          </a:solidFill>
                          <a:latin typeface="+mn-lt"/>
                          <a:ea typeface="+mn-ea"/>
                          <a:cs typeface="+mn-cs"/>
                        </a:rPr>
                        <a:t> sensitivity (Ø</a:t>
                      </a:r>
                      <a:r>
                        <a:rPr lang="en-US" sz="1100" kern="1200" dirty="0">
                          <a:solidFill>
                            <a:schemeClr val="tx2"/>
                          </a:solidFill>
                          <a:latin typeface="Calibri" panose="020F0502020204030204" pitchFamily="34" charset="0"/>
                          <a:cs typeface="Calibri" panose="020F0502020204030204" pitchFamily="34" charset="0"/>
                        </a:rPr>
                        <a:t> </a:t>
                      </a:r>
                      <a:r>
                        <a:rPr lang="en-US" sz="1100" kern="1200" dirty="0">
                          <a:solidFill>
                            <a:schemeClr val="tx2"/>
                          </a:solidFill>
                          <a:latin typeface="+mn-lt"/>
                          <a:ea typeface="+mn-ea"/>
                          <a:cs typeface="+mn-cs"/>
                        </a:rPr>
                        <a:t>8 mm tip)</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100" kern="1200" dirty="0">
                          <a:solidFill>
                            <a:schemeClr val="tx2"/>
                          </a:solidFill>
                          <a:latin typeface="+mn-lt"/>
                          <a:ea typeface="+mn-ea"/>
                          <a:cs typeface="+mn-cs"/>
                        </a:rPr>
                        <a:t>TQ9x3: 12 mm range with 1.33 mV/</a:t>
                      </a:r>
                      <a:r>
                        <a:rPr lang="en-US" sz="1100" kern="1200" dirty="0" err="1">
                          <a:solidFill>
                            <a:schemeClr val="tx2"/>
                          </a:solidFill>
                          <a:latin typeface="+mn-lt"/>
                          <a:ea typeface="+mn-ea"/>
                          <a:cs typeface="+mn-cs"/>
                        </a:rPr>
                        <a:t>μm</a:t>
                      </a:r>
                      <a:r>
                        <a:rPr lang="en-US" sz="1100" kern="1200" dirty="0">
                          <a:solidFill>
                            <a:schemeClr val="tx2"/>
                          </a:solidFill>
                          <a:latin typeface="+mn-lt"/>
                          <a:ea typeface="+mn-ea"/>
                          <a:cs typeface="+mn-cs"/>
                        </a:rPr>
                        <a:t> or 0.417 </a:t>
                      </a:r>
                      <a:r>
                        <a:rPr lang="en-US" sz="1100" kern="1200" dirty="0" err="1">
                          <a:solidFill>
                            <a:schemeClr val="tx2"/>
                          </a:solidFill>
                          <a:latin typeface="+mn-lt"/>
                          <a:ea typeface="+mn-ea"/>
                          <a:cs typeface="+mn-cs"/>
                        </a:rPr>
                        <a:t>μA</a:t>
                      </a:r>
                      <a:r>
                        <a:rPr lang="en-US" sz="1100" kern="1200" dirty="0">
                          <a:solidFill>
                            <a:schemeClr val="tx2"/>
                          </a:solidFill>
                          <a:latin typeface="+mn-lt"/>
                          <a:ea typeface="+mn-ea"/>
                          <a:cs typeface="+mn-cs"/>
                        </a:rPr>
                        <a:t>/</a:t>
                      </a:r>
                      <a:r>
                        <a:rPr lang="en-US" sz="1100" kern="1200" dirty="0" err="1">
                          <a:solidFill>
                            <a:schemeClr val="tx2"/>
                          </a:solidFill>
                          <a:latin typeface="+mn-lt"/>
                          <a:ea typeface="+mn-ea"/>
                          <a:cs typeface="+mn-cs"/>
                        </a:rPr>
                        <a:t>μm</a:t>
                      </a:r>
                      <a:r>
                        <a:rPr lang="en-US" sz="1100" kern="1200" dirty="0">
                          <a:solidFill>
                            <a:schemeClr val="tx2"/>
                          </a:solidFill>
                          <a:latin typeface="+mn-lt"/>
                          <a:ea typeface="+mn-ea"/>
                          <a:cs typeface="+mn-cs"/>
                        </a:rPr>
                        <a:t> sensitivity (Ø</a:t>
                      </a:r>
                      <a:r>
                        <a:rPr lang="en-US" sz="1100" kern="1200" dirty="0">
                          <a:solidFill>
                            <a:schemeClr val="tx2"/>
                          </a:solidFill>
                          <a:latin typeface="Calibri" panose="020F0502020204030204" pitchFamily="34" charset="0"/>
                          <a:cs typeface="Calibri" panose="020F0502020204030204" pitchFamily="34" charset="0"/>
                        </a:rPr>
                        <a:t> </a:t>
                      </a:r>
                      <a:r>
                        <a:rPr lang="en-US" sz="1100" kern="1200" dirty="0">
                          <a:solidFill>
                            <a:schemeClr val="tx2"/>
                          </a:solidFill>
                          <a:latin typeface="+mn-lt"/>
                          <a:ea typeface="+mn-ea"/>
                          <a:cs typeface="+mn-cs"/>
                        </a:rPr>
                        <a:t>18 mm tip)</a:t>
                      </a:r>
                    </a:p>
                  </a:txBody>
                  <a:tcPr anchor="ctr"/>
                </a:tc>
                <a:extLst>
                  <a:ext uri="{0D108BD9-81ED-4DB2-BD59-A6C34878D82A}">
                    <a16:rowId xmlns:a16="http://schemas.microsoft.com/office/drawing/2014/main" val="10004"/>
                  </a:ext>
                </a:extLst>
              </a:tr>
              <a:tr h="317395">
                <a:tc>
                  <a:txBody>
                    <a:bodyPr/>
                    <a:lstStyle/>
                    <a:p>
                      <a:pPr marL="0" indent="0" algn="l">
                        <a:lnSpc>
                          <a:spcPct val="150000"/>
                        </a:lnSpc>
                        <a:buFont typeface="Arial" panose="020B0604020202020204" pitchFamily="34" charset="0"/>
                        <a:buNone/>
                      </a:pPr>
                      <a:r>
                        <a:rPr lang="en-US" sz="1100" b="1" dirty="0">
                          <a:solidFill>
                            <a:schemeClr val="tx2"/>
                          </a:solidFill>
                        </a:rPr>
                        <a:t>Frequency response </a:t>
                      </a: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dirty="0">
                          <a:solidFill>
                            <a:schemeClr val="tx2"/>
                          </a:solidFill>
                          <a:latin typeface="+mn-lt"/>
                          <a:ea typeface="+mn-ea"/>
                          <a:cs typeface="+mn-cs"/>
                        </a:rPr>
                        <a:t>DC</a:t>
                      </a:r>
                      <a:r>
                        <a:rPr lang="en-US" sz="1100" kern="1200" baseline="0" dirty="0">
                          <a:solidFill>
                            <a:schemeClr val="tx2"/>
                          </a:solidFill>
                          <a:latin typeface="+mn-lt"/>
                          <a:ea typeface="+mn-ea"/>
                          <a:cs typeface="+mn-cs"/>
                        </a:rPr>
                        <a:t> </a:t>
                      </a:r>
                      <a:r>
                        <a:rPr lang="en-US" sz="1100" kern="1200" dirty="0">
                          <a:solidFill>
                            <a:schemeClr val="tx2"/>
                          </a:solidFill>
                          <a:latin typeface="+mn-lt"/>
                          <a:ea typeface="+mn-ea"/>
                          <a:cs typeface="+mn-cs"/>
                        </a:rPr>
                        <a:t>to 20,000 Hz</a:t>
                      </a:r>
                    </a:p>
                  </a:txBody>
                  <a:tcPr anchor="ctr"/>
                </a:tc>
                <a:extLst>
                  <a:ext uri="{0D108BD9-81ED-4DB2-BD59-A6C34878D82A}">
                    <a16:rowId xmlns:a16="http://schemas.microsoft.com/office/drawing/2014/main" val="10005"/>
                  </a:ext>
                </a:extLst>
              </a:tr>
              <a:tr h="342000">
                <a:tc>
                  <a:txBody>
                    <a:bodyPr/>
                    <a:lstStyle/>
                    <a:p>
                      <a:pPr marL="0" indent="0" algn="l" defTabSz="914400" rtl="0" eaLnBrk="1" latinLnBrk="0" hangingPunct="1">
                        <a:lnSpc>
                          <a:spcPct val="150000"/>
                        </a:lnSpc>
                        <a:buFont typeface="Arial" panose="020B0604020202020204" pitchFamily="34" charset="0"/>
                        <a:buNone/>
                      </a:pPr>
                      <a:r>
                        <a:rPr lang="en-US" sz="1100" b="1" kern="1200" dirty="0">
                          <a:solidFill>
                            <a:schemeClr val="tx2"/>
                          </a:solidFill>
                          <a:latin typeface="+mn-lt"/>
                          <a:ea typeface="+mn-ea"/>
                          <a:cs typeface="+mn-cs"/>
                        </a:rPr>
                        <a:t>Mounting</a:t>
                      </a:r>
                    </a:p>
                  </a:txBody>
                  <a:tcPr anchor="ctr"/>
                </a:tc>
                <a:tc>
                  <a:txBody>
                    <a:bodyPr/>
                    <a:lstStyle/>
                    <a:p>
                      <a:pPr marL="0" algn="l" defTabSz="914400" rtl="0" eaLnBrk="1" latinLnBrk="0" hangingPunct="1">
                        <a:lnSpc>
                          <a:spcPct val="150000"/>
                        </a:lnSpc>
                      </a:pPr>
                      <a:r>
                        <a:rPr lang="en-US" sz="1100" kern="1200" dirty="0">
                          <a:solidFill>
                            <a:schemeClr val="tx2"/>
                          </a:solidFill>
                          <a:latin typeface="+mn-lt"/>
                          <a:ea typeface="+mn-ea"/>
                          <a:cs typeface="+mn-cs"/>
                        </a:rPr>
                        <a:t>Standard,</a:t>
                      </a:r>
                      <a:r>
                        <a:rPr lang="en-US" sz="1100" kern="1200" baseline="0" dirty="0">
                          <a:solidFill>
                            <a:schemeClr val="tx2"/>
                          </a:solidFill>
                          <a:latin typeface="+mn-lt"/>
                          <a:ea typeface="+mn-ea"/>
                          <a:cs typeface="+mn-cs"/>
                        </a:rPr>
                        <a:t> reverse or right-angle (90</a:t>
                      </a:r>
                      <a:r>
                        <a:rPr lang="en-US" sz="1100" kern="1200" dirty="0">
                          <a:solidFill>
                            <a:schemeClr val="tx2"/>
                          </a:solidFill>
                        </a:rPr>
                        <a:t>°) mounting</a:t>
                      </a:r>
                    </a:p>
                  </a:txBody>
                  <a:tcPr anchor="ctr"/>
                </a:tc>
                <a:extLst>
                  <a:ext uri="{0D108BD9-81ED-4DB2-BD59-A6C34878D82A}">
                    <a16:rowId xmlns:a16="http://schemas.microsoft.com/office/drawing/2014/main" val="10006"/>
                  </a:ext>
                </a:extLst>
              </a:tr>
              <a:tr h="342000">
                <a:tc>
                  <a:txBody>
                    <a:bodyPr/>
                    <a:lstStyle/>
                    <a:p>
                      <a:pPr marL="0" indent="0" algn="l" defTabSz="914400" rtl="0" eaLnBrk="1" latinLnBrk="0" hangingPunct="1">
                        <a:lnSpc>
                          <a:spcPct val="150000"/>
                        </a:lnSpc>
                        <a:buFont typeface="Arial" panose="020B0604020202020204" pitchFamily="34" charset="0"/>
                        <a:buNone/>
                      </a:pPr>
                      <a:r>
                        <a:rPr lang="en-US" sz="1100" b="1" kern="1200" dirty="0">
                          <a:solidFill>
                            <a:schemeClr val="tx2"/>
                          </a:solidFill>
                          <a:latin typeface="+mn-lt"/>
                          <a:ea typeface="+mn-ea"/>
                          <a:cs typeface="+mn-cs"/>
                        </a:rPr>
                        <a:t>Pressure</a:t>
                      </a:r>
                    </a:p>
                  </a:txBody>
                  <a:tcPr anchor="ctr"/>
                </a:tc>
                <a:tc>
                  <a:txBody>
                    <a:bodyPr/>
                    <a:lstStyle/>
                    <a:p>
                      <a:pPr marL="0" algn="l" defTabSz="914400" rtl="0" eaLnBrk="1" latinLnBrk="0" hangingPunct="1">
                        <a:lnSpc>
                          <a:spcPct val="150000"/>
                        </a:lnSpc>
                      </a:pPr>
                      <a:r>
                        <a:rPr lang="en-US" sz="1100" kern="1200" dirty="0">
                          <a:solidFill>
                            <a:schemeClr val="tx2"/>
                          </a:solidFill>
                          <a:latin typeface="+mn-lt"/>
                          <a:ea typeface="+mn-ea"/>
                          <a:cs typeface="+mn-cs"/>
                        </a:rPr>
                        <a:t>U</a:t>
                      </a:r>
                      <a:r>
                        <a:rPr lang="en-US" sz="1100" kern="1200" baseline="0" dirty="0">
                          <a:solidFill>
                            <a:schemeClr val="tx2"/>
                          </a:solidFill>
                          <a:latin typeface="+mn-lt"/>
                          <a:ea typeface="+mn-ea"/>
                          <a:cs typeface="+mn-cs"/>
                        </a:rPr>
                        <a:t>p to 100 bar (tip) for high-pressure applications</a:t>
                      </a:r>
                      <a:endParaRPr lang="en-US" sz="1100" kern="1200" dirty="0">
                        <a:solidFill>
                          <a:schemeClr val="tx2"/>
                        </a:solidFill>
                        <a:latin typeface="+mn-lt"/>
                        <a:ea typeface="+mn-ea"/>
                        <a:cs typeface="+mn-cs"/>
                      </a:endParaRPr>
                    </a:p>
                  </a:txBody>
                  <a:tcPr anchor="ctr"/>
                </a:tc>
                <a:extLst>
                  <a:ext uri="{0D108BD9-81ED-4DB2-BD59-A6C34878D82A}">
                    <a16:rowId xmlns:a16="http://schemas.microsoft.com/office/drawing/2014/main" val="10008"/>
                  </a:ext>
                </a:extLst>
              </a:tr>
              <a:tr h="630000">
                <a:tc>
                  <a:txBody>
                    <a:bodyPr/>
                    <a:lstStyle/>
                    <a:p>
                      <a:pPr marL="0" indent="0" algn="l">
                        <a:lnSpc>
                          <a:spcPct val="150000"/>
                        </a:lnSpc>
                        <a:buFont typeface="Arial" panose="020B0604020202020204" pitchFamily="34" charset="0"/>
                        <a:buNone/>
                      </a:pPr>
                      <a:r>
                        <a:rPr lang="en-US" sz="1100" b="1" kern="1200" dirty="0">
                          <a:solidFill>
                            <a:schemeClr val="tx2"/>
                          </a:solidFill>
                          <a:latin typeface="+mn-lt"/>
                          <a:ea typeface="+mn-ea"/>
                          <a:cs typeface="+mn-cs"/>
                        </a:rPr>
                        <a:t>Signal conditioner</a:t>
                      </a:r>
                      <a:endParaRPr lang="en-US" sz="1100" b="1" dirty="0">
                        <a:solidFill>
                          <a:schemeClr val="tx2"/>
                        </a:solidFill>
                      </a:endParaRPr>
                    </a:p>
                  </a:txBody>
                  <a:tcPr anchor="ctr"/>
                </a:tc>
                <a:tc>
                  <a:txBody>
                    <a:bodyPr/>
                    <a:lstStyle/>
                    <a:p>
                      <a:pPr>
                        <a:lnSpc>
                          <a:spcPct val="150000"/>
                        </a:lnSpc>
                      </a:pPr>
                      <a:r>
                        <a:rPr lang="en-US" sz="1100" baseline="0" dirty="0">
                          <a:solidFill>
                            <a:schemeClr val="tx2"/>
                          </a:solidFill>
                        </a:rPr>
                        <a:t>Uses IQS900 signal conditioner.</a:t>
                      </a:r>
                    </a:p>
                    <a:p>
                      <a:pPr>
                        <a:lnSpc>
                          <a:spcPct val="100000"/>
                        </a:lnSpc>
                      </a:pPr>
                      <a:r>
                        <a:rPr lang="en-US" sz="1100" baseline="0" dirty="0">
                          <a:solidFill>
                            <a:schemeClr val="tx2"/>
                          </a:solidFill>
                        </a:rPr>
                        <a:t>IQS900 has optional diagnostics (</a:t>
                      </a:r>
                      <a:r>
                        <a:rPr lang="en-US" sz="1100" kern="1200" dirty="0">
                          <a:solidFill>
                            <a:schemeClr val="tx2"/>
                          </a:solidFill>
                          <a:latin typeface="+mn-lt"/>
                          <a:ea typeface="+mn-ea"/>
                          <a:cs typeface="+mn-cs"/>
                        </a:rPr>
                        <a:t>built-in test equipment (BITE)),</a:t>
                      </a:r>
                      <a:r>
                        <a:rPr lang="en-US" sz="1100" kern="1200" baseline="0" dirty="0">
                          <a:solidFill>
                            <a:schemeClr val="tx2"/>
                          </a:solidFill>
                          <a:latin typeface="+mn-lt"/>
                          <a:ea typeface="+mn-ea"/>
                          <a:cs typeface="+mn-cs"/>
                        </a:rPr>
                        <a:t> required for SIL 2.</a:t>
                      </a:r>
                      <a:endParaRPr lang="en-US" sz="1100" kern="1200" dirty="0">
                        <a:solidFill>
                          <a:schemeClr val="tx2"/>
                        </a:solidFill>
                        <a:latin typeface="+mn-lt"/>
                        <a:ea typeface="+mn-ea"/>
                        <a:cs typeface="+mn-cs"/>
                      </a:endParaRPr>
                    </a:p>
                  </a:txBody>
                  <a:tcPr anchor="ctr"/>
                </a:tc>
                <a:extLst>
                  <a:ext uri="{0D108BD9-81ED-4DB2-BD59-A6C34878D82A}">
                    <a16:rowId xmlns:a16="http://schemas.microsoft.com/office/drawing/2014/main" val="10007"/>
                  </a:ext>
                </a:extLst>
              </a:tr>
              <a:tr h="342000">
                <a:tc>
                  <a:txBody>
                    <a:bodyPr/>
                    <a:lstStyle/>
                    <a:p>
                      <a:pPr marL="0" indent="0" algn="l">
                        <a:lnSpc>
                          <a:spcPct val="150000"/>
                        </a:lnSpc>
                        <a:buFont typeface="Arial" panose="020B0604020202020204" pitchFamily="34" charset="0"/>
                        <a:buNone/>
                      </a:pPr>
                      <a:r>
                        <a:rPr lang="en-US" sz="1100" b="1" dirty="0">
                          <a:solidFill>
                            <a:schemeClr val="tx2"/>
                          </a:solidFill>
                        </a:rPr>
                        <a:t>Signal transmission</a:t>
                      </a: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dirty="0">
                          <a:solidFill>
                            <a:schemeClr val="tx2"/>
                          </a:solidFill>
                          <a:latin typeface="+mn-lt"/>
                          <a:ea typeface="+mn-ea"/>
                          <a:cs typeface="+mn-cs"/>
                        </a:rPr>
                        <a:t>Up</a:t>
                      </a:r>
                      <a:r>
                        <a:rPr lang="en-US" sz="1100" kern="1200" baseline="0" dirty="0">
                          <a:solidFill>
                            <a:schemeClr val="tx2"/>
                          </a:solidFill>
                          <a:latin typeface="+mn-lt"/>
                          <a:ea typeface="+mn-ea"/>
                          <a:cs typeface="+mn-cs"/>
                        </a:rPr>
                        <a:t> to 1000 m (IQS900 configured with current output) </a:t>
                      </a:r>
                      <a:endParaRPr lang="en-US" sz="1100" kern="1200" dirty="0">
                        <a:solidFill>
                          <a:schemeClr val="tx2"/>
                        </a:solidFill>
                        <a:latin typeface="+mn-lt"/>
                        <a:ea typeface="+mn-ea"/>
                        <a:cs typeface="+mn-cs"/>
                      </a:endParaRPr>
                    </a:p>
                  </a:txBody>
                  <a:tcPr anchor="ctr"/>
                </a:tc>
                <a:extLst>
                  <a:ext uri="{0D108BD9-81ED-4DB2-BD59-A6C34878D82A}">
                    <a16:rowId xmlns:a16="http://schemas.microsoft.com/office/drawing/2014/main" val="10009"/>
                  </a:ext>
                </a:extLst>
              </a:tr>
            </a:tbl>
          </a:graphicData>
        </a:graphic>
      </p:graphicFrame>
      <p:sp>
        <p:nvSpPr>
          <p:cNvPr id="14" name="Rectangle 13"/>
          <p:cNvSpPr/>
          <p:nvPr/>
        </p:nvSpPr>
        <p:spPr>
          <a:xfrm>
            <a:off x="539998" y="1041722"/>
            <a:ext cx="2557110" cy="369332"/>
          </a:xfrm>
          <a:prstGeom prst="rect">
            <a:avLst/>
          </a:prstGeom>
        </p:spPr>
        <p:txBody>
          <a:bodyPr wrap="none">
            <a:spAutoFit/>
          </a:bodyPr>
          <a:lstStyle/>
          <a:p>
            <a:r>
              <a:rPr lang="en-US" b="1" dirty="0">
                <a:solidFill>
                  <a:schemeClr val="accent6"/>
                </a:solidFill>
                <a:latin typeface="Century Gothic" panose="020B0502020202020204" pitchFamily="34" charset="0"/>
                <a:ea typeface="Calibri" panose="020F0502020204030204" pitchFamily="34" charset="0"/>
                <a:cs typeface="Calibri" panose="020F0502020204030204" pitchFamily="34" charset="0"/>
              </a:rPr>
              <a:t>TQ9xx / IQS900 series</a:t>
            </a:r>
            <a:endParaRPr lang="en-US" dirty="0">
              <a:solidFill>
                <a:schemeClr val="accent6"/>
              </a:solidFill>
            </a:endParaRPr>
          </a:p>
        </p:txBody>
      </p:sp>
      <p:sp>
        <p:nvSpPr>
          <p:cNvPr id="5" name="Date Placeholder 4">
            <a:extLst>
              <a:ext uri="{FF2B5EF4-FFF2-40B4-BE49-F238E27FC236}">
                <a16:creationId xmlns:a16="http://schemas.microsoft.com/office/drawing/2014/main" id="{BFA4A565-21CA-4A63-8A6A-E4D92E03172E}"/>
              </a:ext>
            </a:extLst>
          </p:cNvPr>
          <p:cNvSpPr>
            <a:spLocks noGrp="1"/>
          </p:cNvSpPr>
          <p:nvPr>
            <p:ph type="dt" sz="half" idx="10"/>
          </p:nvPr>
        </p:nvSpPr>
        <p:spPr/>
        <p:txBody>
          <a:bodyPr/>
          <a:lstStyle/>
          <a:p>
            <a:fld id="{1E55C656-FE78-45CE-ACC5-DB9DD69CD7AD}" type="datetime1">
              <a:rPr lang="en-US" smtClean="0"/>
              <a:t>3/18/2022</a:t>
            </a:fld>
            <a:endParaRPr lang="en-GB"/>
          </a:p>
        </p:txBody>
      </p:sp>
      <p:sp>
        <p:nvSpPr>
          <p:cNvPr id="6" name="Footer Placeholder 5">
            <a:extLst>
              <a:ext uri="{FF2B5EF4-FFF2-40B4-BE49-F238E27FC236}">
                <a16:creationId xmlns:a16="http://schemas.microsoft.com/office/drawing/2014/main" id="{B6E9DEE4-776E-455E-88FA-98C194BC661B}"/>
              </a:ext>
            </a:extLst>
          </p:cNvPr>
          <p:cNvSpPr>
            <a:spLocks noGrp="1"/>
          </p:cNvSpPr>
          <p:nvPr>
            <p:ph type="ftr" sz="quarter" idx="11"/>
          </p:nvPr>
        </p:nvSpPr>
        <p:spPr/>
        <p:txBody>
          <a:bodyPr/>
          <a:lstStyle/>
          <a:p>
            <a:r>
              <a:rPr lang="en-GB"/>
              <a:t>Meggitt vibro-meter sensors and conditioners product line presentation</a:t>
            </a:r>
          </a:p>
        </p:txBody>
      </p:sp>
      <p:sp>
        <p:nvSpPr>
          <p:cNvPr id="7" name="Slide Number Placeholder 6">
            <a:extLst>
              <a:ext uri="{FF2B5EF4-FFF2-40B4-BE49-F238E27FC236}">
                <a16:creationId xmlns:a16="http://schemas.microsoft.com/office/drawing/2014/main" id="{24800E0B-E174-4E69-A4ED-4BFA90A54E4D}"/>
              </a:ext>
            </a:extLst>
          </p:cNvPr>
          <p:cNvSpPr>
            <a:spLocks noGrp="1"/>
          </p:cNvSpPr>
          <p:nvPr>
            <p:ph type="sldNum" sz="quarter" idx="12"/>
          </p:nvPr>
        </p:nvSpPr>
        <p:spPr/>
        <p:txBody>
          <a:bodyPr/>
          <a:lstStyle/>
          <a:p>
            <a:fld id="{240553F3-40B0-4BFA-8684-D942AF6EAA45}" type="slidenum">
              <a:rPr lang="en-GB" smtClean="0"/>
              <a:t>17</a:t>
            </a:fld>
            <a:endParaRPr lang="en-GB"/>
          </a:p>
        </p:txBody>
      </p:sp>
      <p:pic>
        <p:nvPicPr>
          <p:cNvPr id="4098" name="Picture 2" descr="Proximity probes">
            <a:extLst>
              <a:ext uri="{FF2B5EF4-FFF2-40B4-BE49-F238E27FC236}">
                <a16:creationId xmlns:a16="http://schemas.microsoft.com/office/drawing/2014/main" id="{8988A7F7-283B-424C-9290-A5645D756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48" y="309802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94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997" y="595358"/>
            <a:ext cx="11172576" cy="470188"/>
          </a:xfrm>
        </p:spPr>
        <p:txBody>
          <a:bodyPr/>
          <a:lstStyle/>
          <a:p>
            <a:r>
              <a:rPr lang="en-US" dirty="0"/>
              <a:t>Proximity measurement chains overview </a:t>
            </a:r>
          </a:p>
        </p:txBody>
      </p:sp>
      <mc:AlternateContent xmlns:mc="http://schemas.openxmlformats.org/markup-compatibility/2006" xmlns:p14="http://schemas.microsoft.com/office/powerpoint/2010/main">
        <mc:Choice Requires="p14">
          <p:contentPart p14:bwMode="auto" r:id="rId2">
            <p14:nvContentPartPr>
              <p14:cNvPr id="22" name="Ink 21">
                <a:extLst>
                  <a:ext uri="{FF2B5EF4-FFF2-40B4-BE49-F238E27FC236}">
                    <a16:creationId xmlns:a16="http://schemas.microsoft.com/office/drawing/2014/main" id="{A61C932F-9E83-4E22-BE97-2175EA8C8294}"/>
                  </a:ext>
                </a:extLst>
              </p14:cNvPr>
              <p14:cNvContentPartPr/>
              <p14:nvPr/>
            </p14:nvContentPartPr>
            <p14:xfrm>
              <a:off x="-1329572" y="1552144"/>
              <a:ext cx="360" cy="360"/>
            </p14:xfrm>
          </p:contentPart>
        </mc:Choice>
        <mc:Fallback xmlns="">
          <p:pic>
            <p:nvPicPr>
              <p:cNvPr id="22" name="Ink 21">
                <a:extLst>
                  <a:ext uri="{FF2B5EF4-FFF2-40B4-BE49-F238E27FC236}">
                    <a16:creationId xmlns:a16="http://schemas.microsoft.com/office/drawing/2014/main" id="{A61C932F-9E83-4E22-BE97-2175EA8C8294}"/>
                  </a:ext>
                </a:extLst>
              </p:cNvPr>
              <p:cNvPicPr/>
              <p:nvPr/>
            </p:nvPicPr>
            <p:blipFill>
              <a:blip r:embed="rId3"/>
              <a:stretch>
                <a:fillRect/>
              </a:stretch>
            </p:blipFill>
            <p:spPr>
              <a:xfrm>
                <a:off x="-1338212" y="1543144"/>
                <a:ext cx="18000" cy="18000"/>
              </a:xfrm>
              <a:prstGeom prst="rect">
                <a:avLst/>
              </a:prstGeom>
            </p:spPr>
          </p:pic>
        </mc:Fallback>
      </mc:AlternateContent>
      <p:pic>
        <p:nvPicPr>
          <p:cNvPr id="36" name="Picture 35">
            <a:extLst>
              <a:ext uri="{FF2B5EF4-FFF2-40B4-BE49-F238E27FC236}">
                <a16:creationId xmlns:a16="http://schemas.microsoft.com/office/drawing/2014/main" id="{96BBA523-302A-445F-9BF6-4A9A14DD563E}"/>
              </a:ext>
            </a:extLst>
          </p:cNvPr>
          <p:cNvPicPr>
            <a:picLocks noChangeAspect="1"/>
          </p:cNvPicPr>
          <p:nvPr/>
        </p:nvPicPr>
        <p:blipFill>
          <a:blip r:embed="rId4"/>
          <a:stretch>
            <a:fillRect/>
          </a:stretch>
        </p:blipFill>
        <p:spPr>
          <a:xfrm>
            <a:off x="1071563" y="1366572"/>
            <a:ext cx="10048875" cy="3476625"/>
          </a:xfrm>
          <a:prstGeom prst="rect">
            <a:avLst/>
          </a:prstGeom>
        </p:spPr>
      </p:pic>
      <p:sp>
        <p:nvSpPr>
          <p:cNvPr id="9" name="Rectangle 8"/>
          <p:cNvSpPr/>
          <p:nvPr/>
        </p:nvSpPr>
        <p:spPr>
          <a:xfrm>
            <a:off x="1019559" y="5379317"/>
            <a:ext cx="10152882" cy="523220"/>
          </a:xfrm>
          <a:prstGeom prst="rect">
            <a:avLst/>
          </a:prstGeom>
          <a:solidFill>
            <a:schemeClr val="accent6"/>
          </a:solidFill>
          <a:ln>
            <a:solidFill>
              <a:schemeClr val="accent6"/>
            </a:solidFill>
          </a:ln>
        </p:spPr>
        <p:txBody>
          <a:bodyPr wrap="square">
            <a:spAutoFit/>
          </a:bodyPr>
          <a:lstStyle/>
          <a:p>
            <a:pPr algn="ctr"/>
            <a:r>
              <a:rPr lang="en-US" sz="1400" dirty="0">
                <a:solidFill>
                  <a:schemeClr val="bg1"/>
                </a:solidFill>
                <a:latin typeface="+mj-lt"/>
              </a:rPr>
              <a:t>Comprehensive radial vibration, axial position, rotational speed and phase reference </a:t>
            </a:r>
            <a:br>
              <a:rPr lang="en-US" sz="1400" dirty="0">
                <a:solidFill>
                  <a:schemeClr val="bg1"/>
                </a:solidFill>
                <a:latin typeface="+mj-lt"/>
              </a:rPr>
            </a:br>
            <a:r>
              <a:rPr lang="en-US" sz="1400" dirty="0">
                <a:solidFill>
                  <a:schemeClr val="bg1"/>
                </a:solidFill>
                <a:latin typeface="+mj-lt"/>
              </a:rPr>
              <a:t>(1/</a:t>
            </a:r>
            <a:r>
              <a:rPr lang="en-US" sz="1400" dirty="0">
                <a:solidFill>
                  <a:schemeClr val="bg1"/>
                </a:solidFill>
                <a:latin typeface="Calibri" panose="020F0502020204030204" pitchFamily="34" charset="0"/>
                <a:cs typeface="Calibri" panose="020F0502020204030204" pitchFamily="34" charset="0"/>
              </a:rPr>
              <a:t> </a:t>
            </a:r>
            <a:r>
              <a:rPr lang="en-US" sz="1400" dirty="0">
                <a:solidFill>
                  <a:schemeClr val="bg1"/>
                </a:solidFill>
                <a:latin typeface="+mj-lt"/>
              </a:rPr>
              <a:t>REV pulse) measurement solutions </a:t>
            </a:r>
          </a:p>
        </p:txBody>
      </p:sp>
      <p:sp>
        <p:nvSpPr>
          <p:cNvPr id="2" name="Date Placeholder 1">
            <a:extLst>
              <a:ext uri="{FF2B5EF4-FFF2-40B4-BE49-F238E27FC236}">
                <a16:creationId xmlns:a16="http://schemas.microsoft.com/office/drawing/2014/main" id="{7C86FA47-E2E1-4FCA-8128-49FD953E125B}"/>
              </a:ext>
            </a:extLst>
          </p:cNvPr>
          <p:cNvSpPr>
            <a:spLocks noGrp="1"/>
          </p:cNvSpPr>
          <p:nvPr>
            <p:ph type="dt" sz="half" idx="10"/>
          </p:nvPr>
        </p:nvSpPr>
        <p:spPr/>
        <p:txBody>
          <a:bodyPr/>
          <a:lstStyle/>
          <a:p>
            <a:fld id="{4334247F-B306-449A-B531-8951676CB1E8}" type="datetime1">
              <a:rPr lang="en-US" smtClean="0"/>
              <a:t>3/18/2022</a:t>
            </a:fld>
            <a:endParaRPr lang="en-GB"/>
          </a:p>
        </p:txBody>
      </p:sp>
      <p:sp>
        <p:nvSpPr>
          <p:cNvPr id="3" name="Footer Placeholder 2">
            <a:extLst>
              <a:ext uri="{FF2B5EF4-FFF2-40B4-BE49-F238E27FC236}">
                <a16:creationId xmlns:a16="http://schemas.microsoft.com/office/drawing/2014/main" id="{A5EBCACA-A058-4B4F-B636-D336FF620430}"/>
              </a:ext>
            </a:extLst>
          </p:cNvPr>
          <p:cNvSpPr>
            <a:spLocks noGrp="1"/>
          </p:cNvSpPr>
          <p:nvPr>
            <p:ph type="ftr" sz="quarter" idx="11"/>
          </p:nvPr>
        </p:nvSpPr>
        <p:spPr/>
        <p:txBody>
          <a:bodyPr/>
          <a:lstStyle/>
          <a:p>
            <a:r>
              <a:rPr lang="en-GB"/>
              <a:t>Meggitt vibro-meter sensors and conditioners product line presentation</a:t>
            </a:r>
          </a:p>
        </p:txBody>
      </p:sp>
      <p:sp>
        <p:nvSpPr>
          <p:cNvPr id="5" name="Slide Number Placeholder 4">
            <a:extLst>
              <a:ext uri="{FF2B5EF4-FFF2-40B4-BE49-F238E27FC236}">
                <a16:creationId xmlns:a16="http://schemas.microsoft.com/office/drawing/2014/main" id="{7313C6DC-594A-4B73-ADC1-5D04396C90D8}"/>
              </a:ext>
            </a:extLst>
          </p:cNvPr>
          <p:cNvSpPr>
            <a:spLocks noGrp="1"/>
          </p:cNvSpPr>
          <p:nvPr>
            <p:ph type="sldNum" sz="quarter" idx="12"/>
          </p:nvPr>
        </p:nvSpPr>
        <p:spPr/>
        <p:txBody>
          <a:bodyPr/>
          <a:lstStyle/>
          <a:p>
            <a:fld id="{240553F3-40B0-4BFA-8684-D942AF6EAA45}" type="slidenum">
              <a:rPr lang="en-GB" smtClean="0"/>
              <a:t>18</a:t>
            </a:fld>
            <a:endParaRPr lang="en-GB"/>
          </a:p>
        </p:txBody>
      </p:sp>
    </p:spTree>
    <p:extLst>
      <p:ext uri="{BB962C8B-B14F-4D97-AF65-F5344CB8AC3E}">
        <p14:creationId xmlns:p14="http://schemas.microsoft.com/office/powerpoint/2010/main" val="294394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Air gap </a:t>
            </a:r>
          </a:p>
        </p:txBody>
      </p:sp>
      <p:pic>
        <p:nvPicPr>
          <p:cNvPr id="4" name="Picture 3">
            <a:extLst>
              <a:ext uri="{FF2B5EF4-FFF2-40B4-BE49-F238E27FC236}">
                <a16:creationId xmlns:a16="http://schemas.microsoft.com/office/drawing/2014/main" id="{ED68658E-74C4-4578-985F-EAEF9A8EDB09}"/>
              </a:ext>
            </a:extLst>
          </p:cNvPr>
          <p:cNvPicPr>
            <a:picLocks noChangeAspect="1"/>
          </p:cNvPicPr>
          <p:nvPr/>
        </p:nvPicPr>
        <p:blipFill rotWithShape="1">
          <a:blip r:embed="rId2">
            <a:extLst>
              <a:ext uri="{28A0092B-C50C-407E-A947-70E740481C1C}">
                <a14:useLocalDpi xmlns:a14="http://schemas.microsoft.com/office/drawing/2010/main" val="0"/>
              </a:ext>
            </a:extLst>
          </a:blip>
          <a:srcRect t="42401" b="40592"/>
          <a:stretch/>
        </p:blipFill>
        <p:spPr>
          <a:xfrm>
            <a:off x="-577071" y="1969616"/>
            <a:ext cx="4984371" cy="599440"/>
          </a:xfrm>
          <a:prstGeom prst="rect">
            <a:avLst/>
          </a:prstGeom>
        </p:spPr>
      </p:pic>
    </p:spTree>
    <p:extLst>
      <p:ext uri="{BB962C8B-B14F-4D97-AF65-F5344CB8AC3E}">
        <p14:creationId xmlns:p14="http://schemas.microsoft.com/office/powerpoint/2010/main" val="52714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1C2AC6-35C3-472D-9AC1-EB64D326C45A}" type="datetime1">
              <a:rPr lang="en-US" smtClean="0"/>
              <a:t>3/18/2022</a:t>
            </a:fld>
            <a:endParaRPr lang="en-GB" dirty="0"/>
          </a:p>
        </p:txBody>
      </p:sp>
      <p:sp>
        <p:nvSpPr>
          <p:cNvPr id="9" name="Slide Number Placeholder 8"/>
          <p:cNvSpPr>
            <a:spLocks noGrp="1"/>
          </p:cNvSpPr>
          <p:nvPr>
            <p:ph type="sldNum" sz="quarter" idx="12"/>
          </p:nvPr>
        </p:nvSpPr>
        <p:spPr/>
        <p:txBody>
          <a:bodyPr/>
          <a:lstStyle/>
          <a:p>
            <a:fld id="{240553F3-40B0-4BFA-8684-D942AF6EAA45}" type="slidenum">
              <a:rPr lang="en-GB" smtClean="0"/>
              <a:pPr/>
              <a:t>2</a:t>
            </a:fld>
            <a:endParaRPr lang="en-GB"/>
          </a:p>
        </p:txBody>
      </p:sp>
      <p:sp>
        <p:nvSpPr>
          <p:cNvPr id="10" name="Footer Placeholder 9"/>
          <p:cNvSpPr>
            <a:spLocks noGrp="1"/>
          </p:cNvSpPr>
          <p:nvPr>
            <p:ph type="ftr" sz="quarter" idx="11"/>
          </p:nvPr>
        </p:nvSpPr>
        <p:spPr>
          <a:xfrm>
            <a:off x="540000" y="6363315"/>
            <a:ext cx="4311400" cy="123111"/>
          </a:xfrm>
        </p:spPr>
        <p:txBody>
          <a:bodyPr/>
          <a:lstStyle/>
          <a:p>
            <a:r>
              <a:rPr lang="en-GB"/>
              <a:t>Meggitt vibro-meter sensors and conditioners product line presentation</a:t>
            </a:r>
            <a:endParaRPr lang="en-GB" dirty="0"/>
          </a:p>
        </p:txBody>
      </p:sp>
      <p:sp>
        <p:nvSpPr>
          <p:cNvPr id="7" name="Rectangle 6">
            <a:extLst>
              <a:ext uri="{FF2B5EF4-FFF2-40B4-BE49-F238E27FC236}">
                <a16:creationId xmlns:a16="http://schemas.microsoft.com/office/drawing/2014/main" id="{04FD0EFA-AFB7-424E-B5E6-7E1169854CEE}"/>
              </a:ext>
            </a:extLst>
          </p:cNvPr>
          <p:cNvSpPr/>
          <p:nvPr/>
        </p:nvSpPr>
        <p:spPr>
          <a:xfrm>
            <a:off x="4733383" y="2005300"/>
            <a:ext cx="6998985" cy="2862322"/>
          </a:xfrm>
          <a:prstGeom prst="rect">
            <a:avLst/>
          </a:prstGeom>
        </p:spPr>
        <p:txBody>
          <a:bodyPr wrap="square">
            <a:spAutoFit/>
          </a:bodyPr>
          <a:lstStyle/>
          <a:p>
            <a:pPr lvl="1" algn="just"/>
            <a:r>
              <a:rPr lang="en-US" dirty="0">
                <a:solidFill>
                  <a:srgbClr val="FFFFFF"/>
                </a:solidFill>
              </a:rPr>
              <a:t>Our comprehensive Sensors &amp; Conditioners product portfolio includes </a:t>
            </a:r>
            <a:r>
              <a:rPr lang="en-US" b="1" dirty="0">
                <a:solidFill>
                  <a:schemeClr val="accent1"/>
                </a:solidFill>
              </a:rPr>
              <a:t>complete measurement chains for absolute and relative vibrations</a:t>
            </a:r>
            <a:r>
              <a:rPr lang="en-US" dirty="0"/>
              <a:t> </a:t>
            </a:r>
            <a:r>
              <a:rPr lang="en-US" dirty="0">
                <a:solidFill>
                  <a:srgbClr val="FFFFFF"/>
                </a:solidFill>
              </a:rPr>
              <a:t>such as acceleration, velocity, displacement or gap. </a:t>
            </a:r>
          </a:p>
          <a:p>
            <a:pPr lvl="1" algn="just"/>
            <a:endParaRPr lang="en-US" dirty="0"/>
          </a:p>
          <a:p>
            <a:pPr lvl="1" algn="just"/>
            <a:r>
              <a:rPr lang="en-US" dirty="0">
                <a:solidFill>
                  <a:srgbClr val="FFFFFF"/>
                </a:solidFill>
              </a:rPr>
              <a:t>We provide accurate, safe and reliable solutions for </a:t>
            </a:r>
            <a:r>
              <a:rPr lang="en-US" b="1" dirty="0">
                <a:solidFill>
                  <a:schemeClr val="accent1"/>
                </a:solidFill>
              </a:rPr>
              <a:t>extreme environments and critical applications </a:t>
            </a:r>
            <a:r>
              <a:rPr lang="en-US" dirty="0">
                <a:solidFill>
                  <a:srgbClr val="FFFFFF"/>
                </a:solidFill>
              </a:rPr>
              <a:t>such as bearing and relative shaft vibration protection of rotating equipment, gas turbine online combustion tuning, generator air-gap monitoring, housing expansion, etc.  </a:t>
            </a:r>
          </a:p>
        </p:txBody>
      </p:sp>
      <p:pic>
        <p:nvPicPr>
          <p:cNvPr id="8" name="Picture 7">
            <a:extLst>
              <a:ext uri="{FF2B5EF4-FFF2-40B4-BE49-F238E27FC236}">
                <a16:creationId xmlns:a16="http://schemas.microsoft.com/office/drawing/2014/main" id="{0E63C822-EB66-4B18-8244-69695CD455C1}"/>
              </a:ext>
            </a:extLst>
          </p:cNvPr>
          <p:cNvPicPr>
            <a:picLocks noChangeAspect="1"/>
          </p:cNvPicPr>
          <p:nvPr/>
        </p:nvPicPr>
        <p:blipFill>
          <a:blip r:embed="rId2"/>
          <a:stretch>
            <a:fillRect/>
          </a:stretch>
        </p:blipFill>
        <p:spPr>
          <a:xfrm>
            <a:off x="0" y="1791904"/>
            <a:ext cx="4733383" cy="3331652"/>
          </a:xfrm>
          <a:prstGeom prst="rect">
            <a:avLst/>
          </a:prstGeom>
        </p:spPr>
      </p:pic>
    </p:spTree>
    <p:extLst>
      <p:ext uri="{BB962C8B-B14F-4D97-AF65-F5344CB8AC3E}">
        <p14:creationId xmlns:p14="http://schemas.microsoft.com/office/powerpoint/2010/main" val="310898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999" y="599957"/>
            <a:ext cx="11172576" cy="680400"/>
          </a:xfrm>
        </p:spPr>
        <p:txBody>
          <a:bodyPr/>
          <a:lstStyle/>
          <a:p>
            <a:r>
              <a:rPr lang="en-US" dirty="0"/>
              <a:t>Air gap sensor measurement chains </a:t>
            </a:r>
          </a:p>
        </p:txBody>
      </p:sp>
      <p:sp>
        <p:nvSpPr>
          <p:cNvPr id="7" name="Rectangle 6"/>
          <p:cNvSpPr/>
          <p:nvPr/>
        </p:nvSpPr>
        <p:spPr>
          <a:xfrm>
            <a:off x="539998" y="3053882"/>
            <a:ext cx="4898020" cy="2684068"/>
          </a:xfrm>
          <a:prstGeom prst="rect">
            <a:avLst/>
          </a:prstGeom>
        </p:spPr>
        <p:txBody>
          <a:bodyPr wrap="square">
            <a:spAutoFit/>
          </a:bodyPr>
          <a:lstStyle/>
          <a:p>
            <a:pPr>
              <a:lnSpc>
                <a:spcPct val="107000"/>
              </a:lnSpc>
              <a:spcAft>
                <a:spcPts val="800"/>
              </a:spcAft>
            </a:pPr>
            <a:r>
              <a:rPr lang="en-US" sz="1200" b="1" dirty="0">
                <a:solidFill>
                  <a:schemeClr val="tx2"/>
                </a:solidFill>
                <a:latin typeface="Century Gothic" panose="020B0502020202020204" pitchFamily="34" charset="0"/>
                <a:ea typeface="Calibri" panose="020F0502020204030204" pitchFamily="34" charset="0"/>
                <a:cs typeface="Calibri" panose="020F0502020204030204" pitchFamily="34" charset="0"/>
              </a:rPr>
              <a:t>Key features and benefits</a:t>
            </a:r>
          </a:p>
          <a:p>
            <a:pPr marL="171450" indent="-171450">
              <a:lnSpc>
                <a:spcPct val="107000"/>
              </a:lnSpc>
              <a:spcAft>
                <a:spcPts val="800"/>
              </a:spcAft>
              <a:buFont typeface="Arial" panose="020B0604020202020204" pitchFamily="34" charset="0"/>
              <a:buChar char="•"/>
            </a:pPr>
            <a:r>
              <a:rPr lang="en-US" sz="1200" b="1" dirty="0">
                <a:solidFill>
                  <a:schemeClr val="tx2"/>
                </a:solidFill>
                <a:latin typeface="Century Gothic" panose="020B0502020202020204" pitchFamily="34" charset="0"/>
                <a:ea typeface="Calibri" panose="020F0502020204030204" pitchFamily="34" charset="0"/>
                <a:cs typeface="Calibri" panose="020F0502020204030204" pitchFamily="34" charset="0"/>
              </a:rPr>
              <a:t>Contactless measurement: </a:t>
            </a:r>
            <a:r>
              <a:rPr lang="en-US" sz="1200" dirty="0">
                <a:solidFill>
                  <a:schemeClr val="tx2"/>
                </a:solidFill>
                <a:latin typeface="Century Gothic" panose="020B0502020202020204" pitchFamily="34" charset="0"/>
                <a:ea typeface="Calibri" panose="020F0502020204030204" pitchFamily="34" charset="0"/>
                <a:cs typeface="Calibri" panose="020F0502020204030204" pitchFamily="34" charset="0"/>
              </a:rPr>
              <a:t>No wear-out </a:t>
            </a:r>
          </a:p>
          <a:p>
            <a:pPr marL="171450" indent="-171450">
              <a:lnSpc>
                <a:spcPct val="107000"/>
              </a:lnSpc>
              <a:spcAft>
                <a:spcPts val="800"/>
              </a:spcAft>
              <a:buFont typeface="Arial" panose="020B0604020202020204" pitchFamily="34" charset="0"/>
              <a:buChar char="•"/>
            </a:pPr>
            <a:r>
              <a:rPr lang="en-US" sz="1200" b="1" dirty="0">
                <a:solidFill>
                  <a:schemeClr val="tx2"/>
                </a:solidFill>
                <a:latin typeface="Century Gothic" panose="020B0502020202020204" pitchFamily="34" charset="0"/>
                <a:ea typeface="Calibri" panose="020F0502020204030204" pitchFamily="34" charset="0"/>
                <a:cs typeface="Calibri" panose="020F0502020204030204" pitchFamily="34" charset="0"/>
              </a:rPr>
              <a:t>Measurement ranges:</a:t>
            </a:r>
            <a:r>
              <a:rPr lang="en-US" sz="1200" dirty="0">
                <a:solidFill>
                  <a:schemeClr val="tx2"/>
                </a:solidFill>
                <a:latin typeface="Century Gothic" panose="020B0502020202020204" pitchFamily="34" charset="0"/>
                <a:ea typeface="Calibri" panose="020F0502020204030204" pitchFamily="34" charset="0"/>
                <a:cs typeface="Calibri" panose="020F0502020204030204" pitchFamily="34" charset="0"/>
              </a:rPr>
              <a:t> 30 or 60 mm versions</a:t>
            </a:r>
          </a:p>
          <a:p>
            <a:pPr marL="171450" indent="-171450">
              <a:lnSpc>
                <a:spcPct val="107000"/>
              </a:lnSpc>
              <a:spcAft>
                <a:spcPts val="800"/>
              </a:spcAft>
              <a:buFont typeface="Arial" panose="020B0604020202020204" pitchFamily="34" charset="0"/>
              <a:buChar char="•"/>
            </a:pPr>
            <a:r>
              <a:rPr lang="en-US" sz="1200" b="1" dirty="0">
                <a:solidFill>
                  <a:schemeClr val="tx2"/>
                </a:solidFill>
                <a:latin typeface="Century Gothic" panose="020B0502020202020204" pitchFamily="34" charset="0"/>
                <a:ea typeface="Calibri" panose="020F0502020204030204" pitchFamily="34" charset="0"/>
                <a:cs typeface="Calibri" panose="020F0502020204030204" pitchFamily="34" charset="0"/>
              </a:rPr>
              <a:t>Three voltage output signals</a:t>
            </a:r>
            <a:r>
              <a:rPr lang="en-US" sz="1200" dirty="0">
                <a:solidFill>
                  <a:schemeClr val="tx2"/>
                </a:solidFill>
                <a:latin typeface="Century Gothic" panose="020B0502020202020204" pitchFamily="34" charset="0"/>
                <a:ea typeface="Calibri" panose="020F0502020204030204" pitchFamily="34" charset="0"/>
                <a:cs typeface="Calibri" panose="020F0502020204030204" pitchFamily="34" charset="0"/>
              </a:rPr>
              <a:t>: Pole profile, Rotor profile and Minimum gap (suitable for direct protection)</a:t>
            </a:r>
          </a:p>
          <a:p>
            <a:pPr marL="171450" indent="-171450">
              <a:lnSpc>
                <a:spcPct val="107000"/>
              </a:lnSpc>
              <a:spcAft>
                <a:spcPts val="800"/>
              </a:spcAft>
              <a:buFont typeface="Arial" panose="020B0604020202020204" pitchFamily="34" charset="0"/>
              <a:buChar char="•"/>
            </a:pPr>
            <a:r>
              <a:rPr lang="en-US" sz="1200" b="1" dirty="0">
                <a:solidFill>
                  <a:schemeClr val="tx2"/>
                </a:solidFill>
                <a:latin typeface="Century Gothic" panose="020B0502020202020204" pitchFamily="34" charset="0"/>
                <a:ea typeface="Calibri" panose="020F0502020204030204" pitchFamily="34" charset="0"/>
                <a:cs typeface="Calibri" panose="020F0502020204030204" pitchFamily="34" charset="0"/>
              </a:rPr>
              <a:t>One current output signal: </a:t>
            </a:r>
            <a:r>
              <a:rPr lang="en-US" sz="1200" dirty="0">
                <a:solidFill>
                  <a:schemeClr val="tx2"/>
                </a:solidFill>
                <a:latin typeface="Century Gothic" panose="020B0502020202020204" pitchFamily="34" charset="0"/>
                <a:ea typeface="Calibri" panose="020F0502020204030204" pitchFamily="34" charset="0"/>
                <a:cs typeface="Calibri" panose="020F0502020204030204" pitchFamily="34" charset="0"/>
              </a:rPr>
              <a:t>Configurable as one of Pole profile, Rotor profile or Minimum gap </a:t>
            </a:r>
          </a:p>
          <a:p>
            <a:pPr marL="171450" indent="-171450">
              <a:lnSpc>
                <a:spcPct val="107000"/>
              </a:lnSpc>
              <a:spcAft>
                <a:spcPts val="800"/>
              </a:spcAft>
              <a:buFont typeface="Arial" panose="020B0604020202020204" pitchFamily="34" charset="0"/>
              <a:buChar char="•"/>
            </a:pPr>
            <a:r>
              <a:rPr lang="en-US" sz="1200" b="1" dirty="0">
                <a:solidFill>
                  <a:schemeClr val="tx2"/>
                </a:solidFill>
                <a:latin typeface="Century Gothic" panose="020B0502020202020204" pitchFamily="34" charset="0"/>
                <a:ea typeface="Calibri" panose="020F0502020204030204" pitchFamily="34" charset="0"/>
                <a:cs typeface="Calibri" panose="020F0502020204030204" pitchFamily="34" charset="0"/>
              </a:rPr>
              <a:t>Easy, fast and reliable installation</a:t>
            </a:r>
          </a:p>
          <a:p>
            <a:pPr marL="171450" indent="-171450">
              <a:lnSpc>
                <a:spcPct val="107000"/>
              </a:lnSpc>
              <a:spcAft>
                <a:spcPts val="800"/>
              </a:spcAft>
              <a:buFont typeface="Arial" panose="020B0604020202020204" pitchFamily="34" charset="0"/>
              <a:buChar char="•"/>
            </a:pPr>
            <a:r>
              <a:rPr lang="en-US" sz="1200" b="1" dirty="0">
                <a:solidFill>
                  <a:schemeClr val="tx2"/>
                </a:solidFill>
                <a:latin typeface="Century Gothic" panose="020B0502020202020204" pitchFamily="34" charset="0"/>
                <a:ea typeface="Calibri" panose="020F0502020204030204" pitchFamily="34" charset="0"/>
                <a:cs typeface="Calibri" panose="020F0502020204030204" pitchFamily="34" charset="0"/>
              </a:rPr>
              <a:t>Enhanced filtering of noise and spikes induced by high excitation currents </a:t>
            </a:r>
          </a:p>
        </p:txBody>
      </p:sp>
      <p:sp>
        <p:nvSpPr>
          <p:cNvPr id="2" name="Rectangle 1"/>
          <p:cNvSpPr/>
          <p:nvPr/>
        </p:nvSpPr>
        <p:spPr>
          <a:xfrm>
            <a:off x="539998" y="1950311"/>
            <a:ext cx="4898020" cy="685188"/>
          </a:xfrm>
          <a:prstGeom prst="rect">
            <a:avLst/>
          </a:prstGeom>
          <a:solidFill>
            <a:schemeClr val="accent2"/>
          </a:solidFill>
        </p:spPr>
        <p:txBody>
          <a:bodyPr wrap="square">
            <a:spAutoFit/>
          </a:bodyPr>
          <a:lstStyle/>
          <a:p>
            <a:pPr algn="ctr">
              <a:lnSpc>
                <a:spcPct val="107000"/>
              </a:lnSpc>
              <a:spcAft>
                <a:spcPts val="800"/>
              </a:spcAft>
            </a:pPr>
            <a:r>
              <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Electric field (capacitance) technology for the </a:t>
            </a:r>
            <a:r>
              <a:rPr lang="en-US" sz="1200" b="1" dirty="0">
                <a:solidFill>
                  <a:srgbClr val="C4D600"/>
                </a:solidFill>
                <a:latin typeface="Century Gothic" panose="020B0502020202020204" pitchFamily="34" charset="0"/>
                <a:ea typeface="Calibri" panose="020F0502020204030204" pitchFamily="34" charset="0"/>
                <a:cs typeface="Calibri" panose="020F0502020204030204" pitchFamily="34" charset="0"/>
              </a:rPr>
              <a:t>contactless measurement of air gap</a:t>
            </a:r>
            <a:r>
              <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 (rotor and stator) in hydroelectric generators and other large machines</a:t>
            </a:r>
          </a:p>
        </p:txBody>
      </p:sp>
      <p:pic>
        <p:nvPicPr>
          <p:cNvPr id="14" name="Picture 13">
            <a:extLst>
              <a:ext uri="{FF2B5EF4-FFF2-40B4-BE49-F238E27FC236}">
                <a16:creationId xmlns:a16="http://schemas.microsoft.com/office/drawing/2014/main" id="{0973FD4C-2DC6-4FBF-B20D-2D1748419C06}"/>
              </a:ext>
            </a:extLst>
          </p:cNvPr>
          <p:cNvPicPr>
            <a:picLocks noChangeAspect="1"/>
          </p:cNvPicPr>
          <p:nvPr/>
        </p:nvPicPr>
        <p:blipFill>
          <a:blip r:embed="rId2"/>
          <a:stretch>
            <a:fillRect/>
          </a:stretch>
        </p:blipFill>
        <p:spPr>
          <a:xfrm>
            <a:off x="6248173" y="2361103"/>
            <a:ext cx="5290458" cy="3077845"/>
          </a:xfrm>
          <a:prstGeom prst="rect">
            <a:avLst/>
          </a:prstGeom>
        </p:spPr>
      </p:pic>
      <p:sp>
        <p:nvSpPr>
          <p:cNvPr id="8" name="Rectangle 7"/>
          <p:cNvSpPr/>
          <p:nvPr/>
        </p:nvSpPr>
        <p:spPr>
          <a:xfrm>
            <a:off x="539998" y="1041722"/>
            <a:ext cx="2395207" cy="369332"/>
          </a:xfrm>
          <a:prstGeom prst="rect">
            <a:avLst/>
          </a:prstGeom>
        </p:spPr>
        <p:txBody>
          <a:bodyPr wrap="none">
            <a:spAutoFit/>
          </a:bodyPr>
          <a:lstStyle/>
          <a:p>
            <a:r>
              <a:rPr lang="en-US" b="1" dirty="0">
                <a:solidFill>
                  <a:schemeClr val="accent6"/>
                </a:solidFill>
                <a:latin typeface="Century Gothic" panose="020B0502020202020204" pitchFamily="34" charset="0"/>
                <a:ea typeface="Calibri" panose="020F0502020204030204" pitchFamily="34" charset="0"/>
                <a:cs typeface="Calibri" panose="020F0502020204030204" pitchFamily="34" charset="0"/>
              </a:rPr>
              <a:t>LS12x / ILS73x series</a:t>
            </a:r>
            <a:endParaRPr lang="en-US" dirty="0">
              <a:solidFill>
                <a:schemeClr val="accent6"/>
              </a:solidFill>
            </a:endParaRPr>
          </a:p>
        </p:txBody>
      </p:sp>
      <p:sp>
        <p:nvSpPr>
          <p:cNvPr id="3" name="Date Placeholder 2">
            <a:extLst>
              <a:ext uri="{FF2B5EF4-FFF2-40B4-BE49-F238E27FC236}">
                <a16:creationId xmlns:a16="http://schemas.microsoft.com/office/drawing/2014/main" id="{CFBA6176-F2E7-458A-8173-7CC227535E75}"/>
              </a:ext>
            </a:extLst>
          </p:cNvPr>
          <p:cNvSpPr>
            <a:spLocks noGrp="1"/>
          </p:cNvSpPr>
          <p:nvPr>
            <p:ph type="dt" sz="half" idx="10"/>
          </p:nvPr>
        </p:nvSpPr>
        <p:spPr/>
        <p:txBody>
          <a:bodyPr/>
          <a:lstStyle/>
          <a:p>
            <a:fld id="{563A8E87-0339-46B6-A183-05977CC9253A}" type="datetime1">
              <a:rPr lang="en-US" smtClean="0"/>
              <a:t>3/18/2022</a:t>
            </a:fld>
            <a:endParaRPr lang="en-GB"/>
          </a:p>
        </p:txBody>
      </p:sp>
      <p:sp>
        <p:nvSpPr>
          <p:cNvPr id="5" name="Footer Placeholder 4">
            <a:extLst>
              <a:ext uri="{FF2B5EF4-FFF2-40B4-BE49-F238E27FC236}">
                <a16:creationId xmlns:a16="http://schemas.microsoft.com/office/drawing/2014/main" id="{29ABA36A-EEFA-401F-8ECF-28D6BD60B972}"/>
              </a:ext>
            </a:extLst>
          </p:cNvPr>
          <p:cNvSpPr>
            <a:spLocks noGrp="1"/>
          </p:cNvSpPr>
          <p:nvPr>
            <p:ph type="ftr" sz="quarter" idx="11"/>
          </p:nvPr>
        </p:nvSpPr>
        <p:spPr/>
        <p:txBody>
          <a:bodyPr/>
          <a:lstStyle/>
          <a:p>
            <a:r>
              <a:rPr lang="en-GB"/>
              <a:t>Meggitt vibro-meter sensors and conditioners product line presentation</a:t>
            </a:r>
          </a:p>
        </p:txBody>
      </p:sp>
      <p:sp>
        <p:nvSpPr>
          <p:cNvPr id="6" name="Slide Number Placeholder 5">
            <a:extLst>
              <a:ext uri="{FF2B5EF4-FFF2-40B4-BE49-F238E27FC236}">
                <a16:creationId xmlns:a16="http://schemas.microsoft.com/office/drawing/2014/main" id="{91533A34-A55C-4973-9643-C94EF9FA5400}"/>
              </a:ext>
            </a:extLst>
          </p:cNvPr>
          <p:cNvSpPr>
            <a:spLocks noGrp="1"/>
          </p:cNvSpPr>
          <p:nvPr>
            <p:ph type="sldNum" sz="quarter" idx="12"/>
          </p:nvPr>
        </p:nvSpPr>
        <p:spPr/>
        <p:txBody>
          <a:bodyPr/>
          <a:lstStyle/>
          <a:p>
            <a:fld id="{240553F3-40B0-4BFA-8684-D942AF6EAA45}" type="slidenum">
              <a:rPr lang="en-GB" smtClean="0"/>
              <a:t>20</a:t>
            </a:fld>
            <a:endParaRPr lang="en-GB"/>
          </a:p>
        </p:txBody>
      </p:sp>
      <p:pic>
        <p:nvPicPr>
          <p:cNvPr id="5122" name="Picture 2" descr="Air gap sensors">
            <a:extLst>
              <a:ext uri="{FF2B5EF4-FFF2-40B4-BE49-F238E27FC236}">
                <a16:creationId xmlns:a16="http://schemas.microsoft.com/office/drawing/2014/main" id="{7ACF5C1C-D708-48B8-9782-651BC9F23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287" y="19638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8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Housing expansion </a:t>
            </a:r>
            <a:br>
              <a:rPr lang="en-US" sz="6600" dirty="0"/>
            </a:br>
            <a:r>
              <a:rPr lang="en-US" sz="6600" dirty="0"/>
              <a:t>probes </a:t>
            </a:r>
          </a:p>
        </p:txBody>
      </p:sp>
      <p:pic>
        <p:nvPicPr>
          <p:cNvPr id="4" name="Picture 3">
            <a:extLst>
              <a:ext uri="{FF2B5EF4-FFF2-40B4-BE49-F238E27FC236}">
                <a16:creationId xmlns:a16="http://schemas.microsoft.com/office/drawing/2014/main" id="{20DBBC2D-3B80-437A-A8DC-5049F50C439E}"/>
              </a:ext>
            </a:extLst>
          </p:cNvPr>
          <p:cNvPicPr>
            <a:picLocks noChangeAspect="1"/>
          </p:cNvPicPr>
          <p:nvPr/>
        </p:nvPicPr>
        <p:blipFill rotWithShape="1">
          <a:blip r:embed="rId2">
            <a:extLst>
              <a:ext uri="{28A0092B-C50C-407E-A947-70E740481C1C}">
                <a14:useLocalDpi xmlns:a14="http://schemas.microsoft.com/office/drawing/2010/main" val="0"/>
              </a:ext>
            </a:extLst>
          </a:blip>
          <a:srcRect t="42401" b="40592"/>
          <a:stretch/>
        </p:blipFill>
        <p:spPr>
          <a:xfrm>
            <a:off x="-587703" y="1410019"/>
            <a:ext cx="4984371" cy="599440"/>
          </a:xfrm>
          <a:prstGeom prst="rect">
            <a:avLst/>
          </a:prstGeom>
        </p:spPr>
      </p:pic>
    </p:spTree>
    <p:extLst>
      <p:ext uri="{BB962C8B-B14F-4D97-AF65-F5344CB8AC3E}">
        <p14:creationId xmlns:p14="http://schemas.microsoft.com/office/powerpoint/2010/main" val="212774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F1B8A-FAC6-41CE-8E28-BC5380932EEE}" type="datetime1">
              <a:rPr lang="en-US" smtClean="0"/>
              <a:t>3/18/2022</a:t>
            </a:fld>
            <a:endParaRPr lang="en-GB"/>
          </a:p>
        </p:txBody>
      </p:sp>
      <p:sp>
        <p:nvSpPr>
          <p:cNvPr id="3" name="Footer Placeholder 2"/>
          <p:cNvSpPr>
            <a:spLocks noGrp="1"/>
          </p:cNvSpPr>
          <p:nvPr>
            <p:ph type="ftr" sz="quarter" idx="11"/>
          </p:nvPr>
        </p:nvSpPr>
        <p:spPr/>
        <p:txBody>
          <a:bodyPr/>
          <a:lstStyle/>
          <a:p>
            <a:r>
              <a:rPr lang="en-GB"/>
              <a:t>Meggitt vibro-meter sensors and conditioners product line presentation</a:t>
            </a:r>
          </a:p>
        </p:txBody>
      </p:sp>
      <p:sp>
        <p:nvSpPr>
          <p:cNvPr id="4" name="Slide Number Placeholder 3"/>
          <p:cNvSpPr>
            <a:spLocks noGrp="1"/>
          </p:cNvSpPr>
          <p:nvPr>
            <p:ph type="sldNum" sz="quarter" idx="12"/>
          </p:nvPr>
        </p:nvSpPr>
        <p:spPr/>
        <p:txBody>
          <a:bodyPr/>
          <a:lstStyle/>
          <a:p>
            <a:fld id="{240553F3-40B0-4BFA-8684-D942AF6EAA45}" type="slidenum">
              <a:rPr lang="en-GB" smtClean="0"/>
              <a:t>22</a:t>
            </a:fld>
            <a:endParaRPr lang="en-GB"/>
          </a:p>
        </p:txBody>
      </p:sp>
      <p:sp>
        <p:nvSpPr>
          <p:cNvPr id="5" name="Title 4"/>
          <p:cNvSpPr>
            <a:spLocks noGrp="1"/>
          </p:cNvSpPr>
          <p:nvPr>
            <p:ph type="title"/>
          </p:nvPr>
        </p:nvSpPr>
        <p:spPr>
          <a:xfrm>
            <a:off x="539998" y="589997"/>
            <a:ext cx="11172576" cy="680400"/>
          </a:xfrm>
        </p:spPr>
        <p:txBody>
          <a:bodyPr/>
          <a:lstStyle/>
          <a:p>
            <a:r>
              <a:rPr lang="en-US" dirty="0"/>
              <a:t>Housing expansion probes </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00" t="-158" r="38372" b="62740"/>
          <a:stretch/>
        </p:blipFill>
        <p:spPr>
          <a:xfrm>
            <a:off x="6627658" y="2485567"/>
            <a:ext cx="4531489" cy="2522580"/>
          </a:xfrm>
          <a:prstGeom prst="rect">
            <a:avLst/>
          </a:prstGeom>
        </p:spPr>
      </p:pic>
      <p:sp>
        <p:nvSpPr>
          <p:cNvPr id="10" name="Rectangle 9"/>
          <p:cNvSpPr/>
          <p:nvPr/>
        </p:nvSpPr>
        <p:spPr>
          <a:xfrm>
            <a:off x="539998" y="3689968"/>
            <a:ext cx="6096000" cy="1490793"/>
          </a:xfrm>
          <a:prstGeom prst="rect">
            <a:avLst/>
          </a:prstGeom>
        </p:spPr>
        <p:txBody>
          <a:bodyPr wrap="square">
            <a:spAutoFit/>
          </a:bodyPr>
          <a:lstStyle/>
          <a:p>
            <a:pPr>
              <a:lnSpc>
                <a:spcPct val="107000"/>
              </a:lnSpc>
              <a:spcAft>
                <a:spcPts val="800"/>
              </a:spcAft>
            </a:pPr>
            <a:r>
              <a:rPr lang="en-US" sz="1200" b="1" dirty="0">
                <a:solidFill>
                  <a:schemeClr val="tx2"/>
                </a:solidFill>
                <a:latin typeface="Century Gothic" panose="020B0502020202020204" pitchFamily="34" charset="0"/>
                <a:ea typeface="Calibri" panose="020F0502020204030204" pitchFamily="34" charset="0"/>
                <a:cs typeface="Calibri" panose="020F0502020204030204" pitchFamily="34" charset="0"/>
              </a:rPr>
              <a:t>Key features and benefits</a:t>
            </a:r>
          </a:p>
          <a:p>
            <a:pPr marL="171450" indent="-171450">
              <a:lnSpc>
                <a:spcPct val="107000"/>
              </a:lnSpc>
              <a:spcAft>
                <a:spcPts val="800"/>
              </a:spcAft>
              <a:buFont typeface="Arial" panose="020B0604020202020204" pitchFamily="34" charset="0"/>
              <a:buChar char="•"/>
            </a:pPr>
            <a:r>
              <a:rPr lang="en-US" sz="1200" b="1" dirty="0">
                <a:solidFill>
                  <a:schemeClr val="tx2"/>
                </a:solidFill>
                <a:latin typeface="Century Gothic" panose="020B0502020202020204" pitchFamily="34" charset="0"/>
                <a:ea typeface="Calibri" panose="020F0502020204030204" pitchFamily="34" charset="0"/>
                <a:cs typeface="Calibri" panose="020F0502020204030204" pitchFamily="34" charset="0"/>
              </a:rPr>
              <a:t>Contactless measurement: </a:t>
            </a:r>
            <a:r>
              <a:rPr lang="en-US" sz="1200" dirty="0">
                <a:solidFill>
                  <a:schemeClr val="tx2"/>
                </a:solidFill>
                <a:latin typeface="Century Gothic" panose="020B0502020202020204" pitchFamily="34" charset="0"/>
                <a:ea typeface="Calibri" panose="020F0502020204030204" pitchFamily="34" charset="0"/>
                <a:cs typeface="Calibri" panose="020F0502020204030204" pitchFamily="34" charset="0"/>
              </a:rPr>
              <a:t>No wear-out </a:t>
            </a:r>
          </a:p>
          <a:p>
            <a:pPr marL="171450" indent="-171450">
              <a:lnSpc>
                <a:spcPct val="107000"/>
              </a:lnSpc>
              <a:spcAft>
                <a:spcPts val="800"/>
              </a:spcAft>
              <a:buFont typeface="Arial" panose="020B0604020202020204" pitchFamily="34" charset="0"/>
              <a:buChar char="•"/>
            </a:pPr>
            <a:r>
              <a:rPr lang="en-US" sz="1200" b="1" dirty="0">
                <a:solidFill>
                  <a:schemeClr val="tx2"/>
                </a:solidFill>
                <a:latin typeface="Century Gothic" panose="020B0502020202020204" pitchFamily="34" charset="0"/>
                <a:ea typeface="Calibri" panose="020F0502020204030204" pitchFamily="34" charset="0"/>
                <a:cs typeface="Calibri" panose="020F0502020204030204" pitchFamily="34" charset="0"/>
              </a:rPr>
              <a:t>Measurement ranges:</a:t>
            </a:r>
            <a:r>
              <a:rPr lang="en-US" sz="1200" dirty="0">
                <a:solidFill>
                  <a:schemeClr val="tx2"/>
                </a:solidFill>
                <a:latin typeface="Century Gothic" panose="020B0502020202020204" pitchFamily="34" charset="0"/>
                <a:ea typeface="Calibri" panose="020F0502020204030204" pitchFamily="34" charset="0"/>
                <a:cs typeface="Calibri" panose="020F0502020204030204" pitchFamily="34" charset="0"/>
              </a:rPr>
              <a:t> 50 or 100 mm versions</a:t>
            </a:r>
          </a:p>
          <a:p>
            <a:pPr marL="171450" indent="-171450">
              <a:lnSpc>
                <a:spcPct val="107000"/>
              </a:lnSpc>
              <a:spcAft>
                <a:spcPts val="800"/>
              </a:spcAft>
              <a:buFont typeface="Arial" panose="020B0604020202020204" pitchFamily="34" charset="0"/>
              <a:buChar char="•"/>
            </a:pPr>
            <a:r>
              <a:rPr lang="en-US" sz="1200" b="1" dirty="0">
                <a:solidFill>
                  <a:schemeClr val="tx2"/>
                </a:solidFill>
                <a:latin typeface="Century Gothic" panose="020B0502020202020204" pitchFamily="34" charset="0"/>
                <a:ea typeface="Calibri" panose="020F0502020204030204" pitchFamily="34" charset="0"/>
                <a:cs typeface="Calibri" panose="020F0502020204030204" pitchFamily="34" charset="0"/>
              </a:rPr>
              <a:t>Integrated electronics: </a:t>
            </a:r>
            <a:r>
              <a:rPr lang="en-US" sz="1200" dirty="0">
                <a:solidFill>
                  <a:schemeClr val="tx2"/>
                </a:solidFill>
                <a:latin typeface="Century Gothic" panose="020B0502020202020204" pitchFamily="34" charset="0"/>
                <a:ea typeface="Calibri" panose="020F0502020204030204" pitchFamily="34" charset="0"/>
                <a:cs typeface="Calibri" panose="020F0502020204030204" pitchFamily="34" charset="0"/>
              </a:rPr>
              <a:t>Current output signal </a:t>
            </a:r>
          </a:p>
          <a:p>
            <a:pPr marL="171450" indent="-171450">
              <a:lnSpc>
                <a:spcPct val="107000"/>
              </a:lnSpc>
              <a:spcAft>
                <a:spcPts val="800"/>
              </a:spcAft>
              <a:buFont typeface="Arial" panose="020B0604020202020204" pitchFamily="34" charset="0"/>
              <a:buChar char="•"/>
            </a:pPr>
            <a:r>
              <a:rPr lang="en-US" sz="1200" b="1" dirty="0">
                <a:solidFill>
                  <a:schemeClr val="tx2"/>
                </a:solidFill>
                <a:latin typeface="Century Gothic" panose="020B0502020202020204" pitchFamily="34" charset="0"/>
                <a:ea typeface="Calibri" panose="020F0502020204030204" pitchFamily="34" charset="0"/>
                <a:cs typeface="Calibri" panose="020F0502020204030204" pitchFamily="34" charset="0"/>
              </a:rPr>
              <a:t>Splash proof:</a:t>
            </a:r>
            <a:r>
              <a:rPr lang="en-US" sz="1200" dirty="0">
                <a:solidFill>
                  <a:schemeClr val="tx2"/>
                </a:solidFill>
                <a:latin typeface="Century Gothic" panose="020B0502020202020204" pitchFamily="34" charset="0"/>
                <a:ea typeface="Calibri" panose="020F0502020204030204" pitchFamily="34" charset="0"/>
                <a:cs typeface="Calibri" panose="020F0502020204030204" pitchFamily="34" charset="0"/>
              </a:rPr>
              <a:t> IP54 protection rating</a:t>
            </a:r>
          </a:p>
        </p:txBody>
      </p:sp>
      <p:sp>
        <p:nvSpPr>
          <p:cNvPr id="14" name="Rectangle 13"/>
          <p:cNvSpPr/>
          <p:nvPr/>
        </p:nvSpPr>
        <p:spPr>
          <a:xfrm>
            <a:off x="539998" y="1041722"/>
            <a:ext cx="865943" cy="369332"/>
          </a:xfrm>
          <a:prstGeom prst="rect">
            <a:avLst/>
          </a:prstGeom>
        </p:spPr>
        <p:txBody>
          <a:bodyPr wrap="none">
            <a:spAutoFit/>
          </a:bodyPr>
          <a:lstStyle/>
          <a:p>
            <a:r>
              <a:rPr lang="en-US" b="1" dirty="0">
                <a:solidFill>
                  <a:schemeClr val="accent6"/>
                </a:solidFill>
                <a:latin typeface="Century Gothic" panose="020B0502020202020204" pitchFamily="34" charset="0"/>
                <a:ea typeface="Calibri" panose="020F0502020204030204" pitchFamily="34" charset="0"/>
                <a:cs typeface="Calibri" panose="020F0502020204030204" pitchFamily="34" charset="0"/>
              </a:rPr>
              <a:t>AE119</a:t>
            </a:r>
            <a:endParaRPr lang="en-US" dirty="0">
              <a:solidFill>
                <a:schemeClr val="accent6"/>
              </a:solidFill>
            </a:endParaRPr>
          </a:p>
        </p:txBody>
      </p:sp>
      <p:sp>
        <p:nvSpPr>
          <p:cNvPr id="16" name="Rectangle 15"/>
          <p:cNvSpPr/>
          <p:nvPr/>
        </p:nvSpPr>
        <p:spPr>
          <a:xfrm>
            <a:off x="539998" y="2404903"/>
            <a:ext cx="4584154" cy="882806"/>
          </a:xfrm>
          <a:prstGeom prst="rect">
            <a:avLst/>
          </a:prstGeom>
          <a:solidFill>
            <a:schemeClr val="accent2"/>
          </a:solidFill>
        </p:spPr>
        <p:txBody>
          <a:bodyPr wrap="square">
            <a:spAutoFit/>
          </a:bodyPr>
          <a:lstStyle/>
          <a:p>
            <a:pPr algn="ctr">
              <a:lnSpc>
                <a:spcPct val="107000"/>
              </a:lnSpc>
              <a:spcAft>
                <a:spcPts val="800"/>
              </a:spcAft>
            </a:pPr>
            <a:r>
              <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Eddy-current technology for the</a:t>
            </a:r>
            <a:br>
              <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rPr>
            </a:br>
            <a:r>
              <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 </a:t>
            </a:r>
            <a:r>
              <a:rPr lang="en-US" sz="1200" b="1" dirty="0">
                <a:solidFill>
                  <a:srgbClr val="C4D600"/>
                </a:solidFill>
                <a:latin typeface="Century Gothic" panose="020B0502020202020204" pitchFamily="34" charset="0"/>
                <a:ea typeface="Calibri" panose="020F0502020204030204" pitchFamily="34" charset="0"/>
                <a:cs typeface="Calibri" panose="020F0502020204030204" pitchFamily="34" charset="0"/>
              </a:rPr>
              <a:t>contactless measurement of </a:t>
            </a:r>
            <a:r>
              <a:rPr lang="en-US" sz="1200" b="1" dirty="0">
                <a:solidFill>
                  <a:schemeClr val="accent1"/>
                </a:solidFill>
                <a:latin typeface="Century Gothic" panose="020B0502020202020204" pitchFamily="34" charset="0"/>
                <a:ea typeface="Calibri" panose="020F0502020204030204" pitchFamily="34" charset="0"/>
                <a:cs typeface="Calibri" panose="020F0502020204030204" pitchFamily="34" charset="0"/>
              </a:rPr>
              <a:t>absolute housing expansion</a:t>
            </a:r>
            <a:r>
              <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 on medium to large thermal machines such as</a:t>
            </a:r>
            <a:br>
              <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rPr>
            </a:br>
            <a:r>
              <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gas turbines and steam turbines</a:t>
            </a:r>
          </a:p>
        </p:txBody>
      </p:sp>
      <p:pic>
        <p:nvPicPr>
          <p:cNvPr id="6146" name="Picture 2" descr="Expansion probes">
            <a:extLst>
              <a:ext uri="{FF2B5EF4-FFF2-40B4-BE49-F238E27FC236}">
                <a16:creationId xmlns:a16="http://schemas.microsoft.com/office/drawing/2014/main" id="{486ADB90-1E2A-4128-8982-C1BA74FB9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850" y="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54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1201" y="1455739"/>
            <a:ext cx="5968751" cy="2071430"/>
          </a:xfrm>
        </p:spPr>
        <p:txBody>
          <a:bodyPr>
            <a:normAutofit/>
          </a:bodyPr>
          <a:lstStyle/>
          <a:p>
            <a:pPr algn="ctr"/>
            <a:r>
              <a:rPr lang="en-US" sz="6000" dirty="0"/>
              <a:t>Thank you</a:t>
            </a:r>
          </a:p>
        </p:txBody>
      </p:sp>
      <p:sp>
        <p:nvSpPr>
          <p:cNvPr id="3" name="Date Placeholder 2"/>
          <p:cNvSpPr>
            <a:spLocks noGrp="1"/>
          </p:cNvSpPr>
          <p:nvPr>
            <p:ph type="dt" sz="half" idx="4294967295"/>
          </p:nvPr>
        </p:nvSpPr>
        <p:spPr>
          <a:xfrm>
            <a:off x="180181" y="6547876"/>
            <a:ext cx="1079500" cy="122237"/>
          </a:xfrm>
        </p:spPr>
        <p:txBody>
          <a:bodyPr/>
          <a:lstStyle/>
          <a:p>
            <a:fld id="{A3DFAAC7-2F3D-4282-9D0F-0C83E0A183B7}" type="datetime1">
              <a:rPr lang="en-US" smtClean="0"/>
              <a:t>3/18/2022</a:t>
            </a:fld>
            <a:endParaRPr lang="en-GB"/>
          </a:p>
        </p:txBody>
      </p:sp>
      <p:sp>
        <p:nvSpPr>
          <p:cNvPr id="4" name="Footer Placeholder 3"/>
          <p:cNvSpPr>
            <a:spLocks noGrp="1"/>
          </p:cNvSpPr>
          <p:nvPr>
            <p:ph type="ftr" sz="quarter" idx="4294967295"/>
          </p:nvPr>
        </p:nvSpPr>
        <p:spPr>
          <a:xfrm>
            <a:off x="539999" y="6367402"/>
            <a:ext cx="4311650" cy="123825"/>
          </a:xfrm>
        </p:spPr>
        <p:txBody>
          <a:bodyPr/>
          <a:lstStyle/>
          <a:p>
            <a:r>
              <a:rPr lang="en-GB"/>
              <a:t>Meggitt vibro-meter sensors and conditioners product line presentation</a:t>
            </a:r>
            <a:endParaRPr lang="en-GB" dirty="0"/>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23</a:t>
            </a:fld>
            <a:endParaRPr lang="en-GB"/>
          </a:p>
        </p:txBody>
      </p:sp>
    </p:spTree>
    <p:extLst>
      <p:ext uri="{BB962C8B-B14F-4D97-AF65-F5344CB8AC3E}">
        <p14:creationId xmlns:p14="http://schemas.microsoft.com/office/powerpoint/2010/main" val="7048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C0BC2C-56C1-42B7-A124-629427CF0EFD}"/>
              </a:ext>
            </a:extLst>
          </p:cNvPr>
          <p:cNvSpPr>
            <a:spLocks noGrp="1"/>
          </p:cNvSpPr>
          <p:nvPr>
            <p:ph type="title"/>
          </p:nvPr>
        </p:nvSpPr>
        <p:spPr/>
        <p:txBody>
          <a:bodyPr/>
          <a:lstStyle/>
          <a:p>
            <a:r>
              <a:rPr lang="en-GB" dirty="0"/>
              <a:t>Disclaimer</a:t>
            </a:r>
          </a:p>
        </p:txBody>
      </p:sp>
      <p:sp>
        <p:nvSpPr>
          <p:cNvPr id="8" name="Content Placeholder 7">
            <a:extLst>
              <a:ext uri="{FF2B5EF4-FFF2-40B4-BE49-F238E27FC236}">
                <a16:creationId xmlns:a16="http://schemas.microsoft.com/office/drawing/2014/main" id="{2C2FD05E-2280-4F2E-AB4A-362D2875BBC5}"/>
              </a:ext>
            </a:extLst>
          </p:cNvPr>
          <p:cNvSpPr>
            <a:spLocks noGrp="1"/>
          </p:cNvSpPr>
          <p:nvPr>
            <p:ph idx="1"/>
          </p:nvPr>
        </p:nvSpPr>
        <p:spPr/>
        <p:txBody>
          <a:bodyPr>
            <a:normAutofit/>
          </a:bodyPr>
          <a:lstStyle/>
          <a:p>
            <a:r>
              <a:rPr lang="en-GB" sz="1400" b="0" dirty="0"/>
              <a:t>Business legal entity, Business address</a:t>
            </a:r>
          </a:p>
          <a:p>
            <a:r>
              <a:rPr lang="en-GB" sz="1400" b="0" dirty="0"/>
              <a:t>Legal entity registration information as appropriate</a:t>
            </a:r>
          </a:p>
          <a:p>
            <a:endParaRPr lang="en-GB" sz="1400" b="0" dirty="0"/>
          </a:p>
          <a:p>
            <a:r>
              <a:rPr lang="en-GB" sz="1400" b="0" dirty="0"/>
              <a:t>Information contained in this document may be subject to export control regulations of the United Kingdom, European Union, United States or other national jurisdictions, including the US International Traffic in Arms Regulations and/or Export Administration Regulations. </a:t>
            </a:r>
          </a:p>
          <a:p>
            <a:r>
              <a:rPr lang="en-GB" sz="1400" b="0" dirty="0"/>
              <a:t>Each recipient of this document is responsible for ensuring that transfer or use of any information contained herein complies with all relevant Export Control Regulations.</a:t>
            </a:r>
          </a:p>
          <a:p>
            <a:r>
              <a:rPr lang="en-GB" sz="1400" b="0" dirty="0"/>
              <a:t>Copyright</a:t>
            </a:r>
            <a:r>
              <a:rPr lang="en-GB" sz="1400" b="0" dirty="0">
                <a:latin typeface="Calibri" panose="020F0502020204030204" pitchFamily="34" charset="0"/>
                <a:cs typeface="Calibri" panose="020F0502020204030204" pitchFamily="34" charset="0"/>
              </a:rPr>
              <a:t> </a:t>
            </a:r>
            <a:r>
              <a:rPr lang="en-GB" sz="1400" b="0" dirty="0"/>
              <a:t>© 2022 </a:t>
            </a:r>
            <a:r>
              <a:rPr lang="en-GB" sz="1400" b="0" dirty="0" err="1"/>
              <a:t>Meggitt</a:t>
            </a:r>
            <a:r>
              <a:rPr lang="en-GB" sz="1400" b="0" dirty="0"/>
              <a:t> SA.  All rights reserved.</a:t>
            </a:r>
          </a:p>
          <a:p>
            <a:endParaRPr lang="en-GB" sz="1400" dirty="0"/>
          </a:p>
        </p:txBody>
      </p:sp>
      <p:sp>
        <p:nvSpPr>
          <p:cNvPr id="16" name="Text Placeholder 15"/>
          <p:cNvSpPr>
            <a:spLocks noGrp="1"/>
          </p:cNvSpPr>
          <p:nvPr>
            <p:ph type="body" sz="half" idx="2"/>
          </p:nvPr>
        </p:nvSpPr>
        <p:spPr/>
        <p:txBody>
          <a:bodyPr/>
          <a:lstStyle/>
          <a:p>
            <a:endParaRPr lang="en-US"/>
          </a:p>
        </p:txBody>
      </p:sp>
      <p:sp>
        <p:nvSpPr>
          <p:cNvPr id="6" name="Date Placeholder 5">
            <a:extLst>
              <a:ext uri="{FF2B5EF4-FFF2-40B4-BE49-F238E27FC236}">
                <a16:creationId xmlns:a16="http://schemas.microsoft.com/office/drawing/2014/main" id="{DD404AC4-7018-47DA-A24F-4CF6F9E6089B}"/>
              </a:ext>
            </a:extLst>
          </p:cNvPr>
          <p:cNvSpPr>
            <a:spLocks noGrp="1"/>
          </p:cNvSpPr>
          <p:nvPr>
            <p:ph type="dt" sz="half" idx="10"/>
          </p:nvPr>
        </p:nvSpPr>
        <p:spPr/>
        <p:txBody>
          <a:bodyPr/>
          <a:lstStyle/>
          <a:p>
            <a:fld id="{CBD374F7-F3D1-420E-A615-A7A13916ADE1}" type="datetime1">
              <a:rPr lang="en-US" smtClean="0"/>
              <a:t>3/18/2022</a:t>
            </a:fld>
            <a:endParaRPr lang="en-GB" dirty="0"/>
          </a:p>
        </p:txBody>
      </p:sp>
      <p:sp>
        <p:nvSpPr>
          <p:cNvPr id="4" name="Footer Placeholder 3">
            <a:extLst>
              <a:ext uri="{FF2B5EF4-FFF2-40B4-BE49-F238E27FC236}">
                <a16:creationId xmlns:a16="http://schemas.microsoft.com/office/drawing/2014/main" id="{75947697-0A02-42BA-B100-6B46AECBAC38}"/>
              </a:ext>
            </a:extLst>
          </p:cNvPr>
          <p:cNvSpPr>
            <a:spLocks noGrp="1"/>
          </p:cNvSpPr>
          <p:nvPr>
            <p:ph type="ftr" sz="quarter" idx="11"/>
          </p:nvPr>
        </p:nvSpPr>
        <p:spPr/>
        <p:txBody>
          <a:bodyPr/>
          <a:lstStyle/>
          <a:p>
            <a:r>
              <a:rPr lang="en-US">
                <a:solidFill>
                  <a:srgbClr val="333F48"/>
                </a:solidFill>
              </a:rPr>
              <a:t>Meggitt SA vibro-meter Energy – Presentation</a:t>
            </a:r>
            <a:endParaRPr lang="en-GB" dirty="0">
              <a:solidFill>
                <a:srgbClr val="333F48"/>
              </a:solidFill>
            </a:endParaRPr>
          </a:p>
        </p:txBody>
      </p:sp>
      <p:sp>
        <p:nvSpPr>
          <p:cNvPr id="5" name="Slide Number Placeholder 4">
            <a:extLst>
              <a:ext uri="{FF2B5EF4-FFF2-40B4-BE49-F238E27FC236}">
                <a16:creationId xmlns:a16="http://schemas.microsoft.com/office/drawing/2014/main" id="{745EA70A-DE70-4788-9C80-AF9481614FD3}"/>
              </a:ext>
            </a:extLst>
          </p:cNvPr>
          <p:cNvSpPr>
            <a:spLocks noGrp="1"/>
          </p:cNvSpPr>
          <p:nvPr>
            <p:ph type="sldNum" sz="quarter" idx="12"/>
          </p:nvPr>
        </p:nvSpPr>
        <p:spPr/>
        <p:txBody>
          <a:bodyPr/>
          <a:lstStyle/>
          <a:p>
            <a:r>
              <a:rPr lang="en-GB" dirty="0"/>
              <a:t> - </a:t>
            </a:r>
            <a:fld id="{240553F3-40B0-4BFA-8684-D942AF6EAA45}" type="slidenum">
              <a:rPr lang="en-GB" smtClean="0"/>
              <a:t>24</a:t>
            </a:fld>
            <a:r>
              <a:rPr lang="en-GB" dirty="0"/>
              <a:t> -</a:t>
            </a:r>
          </a:p>
        </p:txBody>
      </p:sp>
    </p:spTree>
    <p:extLst>
      <p:ext uri="{BB962C8B-B14F-4D97-AF65-F5344CB8AC3E}">
        <p14:creationId xmlns:p14="http://schemas.microsoft.com/office/powerpoint/2010/main" val="39830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6DCF-2DE5-4195-B008-4DF76EB1928D}"/>
              </a:ext>
            </a:extLst>
          </p:cNvPr>
          <p:cNvSpPr>
            <a:spLocks noGrp="1"/>
          </p:cNvSpPr>
          <p:nvPr>
            <p:ph type="title"/>
          </p:nvPr>
        </p:nvSpPr>
        <p:spPr>
          <a:xfrm>
            <a:off x="539750" y="1054880"/>
            <a:ext cx="11172575" cy="404811"/>
          </a:xfrm>
        </p:spPr>
        <p:txBody>
          <a:bodyPr/>
          <a:lstStyle/>
          <a:p>
            <a:r>
              <a:rPr lang="en-GB" sz="2000" cap="none" dirty="0">
                <a:solidFill>
                  <a:schemeClr val="accent1"/>
                </a:solidFill>
              </a:rPr>
              <a:t>Product lines overview</a:t>
            </a:r>
          </a:p>
        </p:txBody>
      </p:sp>
      <p:sp>
        <p:nvSpPr>
          <p:cNvPr id="4" name="Date Placeholder 3">
            <a:extLst>
              <a:ext uri="{FF2B5EF4-FFF2-40B4-BE49-F238E27FC236}">
                <a16:creationId xmlns:a16="http://schemas.microsoft.com/office/drawing/2014/main" id="{4CA39FD2-94BE-4D3D-AC82-AD553EE13C43}"/>
              </a:ext>
            </a:extLst>
          </p:cNvPr>
          <p:cNvSpPr>
            <a:spLocks noGrp="1"/>
          </p:cNvSpPr>
          <p:nvPr>
            <p:ph type="dt" sz="half" idx="4294967295"/>
          </p:nvPr>
        </p:nvSpPr>
        <p:spPr>
          <a:xfrm>
            <a:off x="0" y="6542088"/>
            <a:ext cx="1079500" cy="122237"/>
          </a:xfrm>
        </p:spPr>
        <p:txBody>
          <a:bodyPr/>
          <a:lstStyle/>
          <a:p>
            <a:fld id="{EC2020E0-D6E6-442C-9B64-2A1C0413D051}" type="datetime1">
              <a:rPr lang="en-US" smtClean="0"/>
              <a:t>3/18/2022</a:t>
            </a:fld>
            <a:endParaRPr lang="en-GB" dirty="0"/>
          </a:p>
        </p:txBody>
      </p:sp>
      <p:sp>
        <p:nvSpPr>
          <p:cNvPr id="6" name="Slide Number Placeholder 5">
            <a:extLst>
              <a:ext uri="{FF2B5EF4-FFF2-40B4-BE49-F238E27FC236}">
                <a16:creationId xmlns:a16="http://schemas.microsoft.com/office/drawing/2014/main" id="{8A7D5842-BB6F-48EC-A02E-045CAE22AB77}"/>
              </a:ext>
            </a:extLst>
          </p:cNvPr>
          <p:cNvSpPr>
            <a:spLocks noGrp="1"/>
          </p:cNvSpPr>
          <p:nvPr>
            <p:ph type="sldNum" sz="quarter" idx="4294967295"/>
          </p:nvPr>
        </p:nvSpPr>
        <p:spPr>
          <a:xfrm>
            <a:off x="0" y="6362700"/>
            <a:ext cx="360363" cy="123825"/>
          </a:xfrm>
        </p:spPr>
        <p:txBody>
          <a:bodyPr/>
          <a:lstStyle/>
          <a:p>
            <a:fld id="{240553F3-40B0-4BFA-8684-D942AF6EAA45}" type="slidenum">
              <a:rPr lang="en-GB" smtClean="0"/>
              <a:pPr/>
              <a:t>3</a:t>
            </a:fld>
            <a:endParaRPr lang="en-GB"/>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2401" b="40592"/>
          <a:stretch/>
        </p:blipFill>
        <p:spPr>
          <a:xfrm>
            <a:off x="-658094" y="588313"/>
            <a:ext cx="4984371" cy="599440"/>
          </a:xfrm>
          <a:prstGeom prst="rect">
            <a:avLst/>
          </a:prstGeom>
        </p:spPr>
      </p:pic>
      <p:grpSp>
        <p:nvGrpSpPr>
          <p:cNvPr id="22" name="Group 21"/>
          <p:cNvGrpSpPr/>
          <p:nvPr/>
        </p:nvGrpSpPr>
        <p:grpSpPr>
          <a:xfrm>
            <a:off x="7914927" y="3368451"/>
            <a:ext cx="2927350" cy="1617992"/>
            <a:chOff x="8007525" y="4111546"/>
            <a:chExt cx="2927350" cy="1617992"/>
          </a:xfrm>
        </p:grpSpPr>
        <p:sp>
          <p:nvSpPr>
            <p:cNvPr id="10" name="Rectangle 9"/>
            <p:cNvSpPr/>
            <p:nvPr/>
          </p:nvSpPr>
          <p:spPr>
            <a:xfrm>
              <a:off x="8007525" y="4698487"/>
              <a:ext cx="2927350" cy="1031051"/>
            </a:xfrm>
            <a:prstGeom prst="rect">
              <a:avLst/>
            </a:prstGeom>
          </p:spPr>
          <p:txBody>
            <a:bodyPr wrap="square">
              <a:spAutoFit/>
            </a:bodyPr>
            <a:lstStyle/>
            <a:p>
              <a:pPr marL="0" lvl="1" algn="ctr">
                <a:spcAft>
                  <a:spcPts val="600"/>
                </a:spcAft>
              </a:pPr>
              <a:r>
                <a:rPr lang="en-US" sz="1400" dirty="0">
                  <a:solidFill>
                    <a:schemeClr val="tx2"/>
                  </a:solidFill>
                </a:rPr>
                <a:t>Advanced machinery protection and condition monitoring software</a:t>
              </a:r>
            </a:p>
            <a:p>
              <a:pPr marL="0" lvl="1" algn="ctr">
                <a:spcAft>
                  <a:spcPts val="600"/>
                </a:spcAft>
              </a:pPr>
              <a:endParaRPr lang="en-US" sz="1400" dirty="0">
                <a:latin typeface="Century Gothic" panose="020B0502020202020204" pitchFamily="34" charset="0"/>
                <a:ea typeface="Calibri" panose="020F0502020204030204" pitchFamily="34" charset="0"/>
              </a:endParaRPr>
            </a:p>
          </p:txBody>
        </p:sp>
        <p:sp>
          <p:nvSpPr>
            <p:cNvPr id="13" name="Rectangle 12"/>
            <p:cNvSpPr/>
            <p:nvPr/>
          </p:nvSpPr>
          <p:spPr>
            <a:xfrm>
              <a:off x="8073237" y="4111546"/>
              <a:ext cx="2795926" cy="369332"/>
            </a:xfrm>
            <a:prstGeom prst="rect">
              <a:avLst/>
            </a:prstGeom>
          </p:spPr>
          <p:txBody>
            <a:bodyPr wrap="square">
              <a:spAutoFit/>
            </a:bodyPr>
            <a:lstStyle/>
            <a:p>
              <a:pPr algn="ctr"/>
              <a:r>
                <a:rPr lang="en-US"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Software Solutions</a:t>
              </a:r>
              <a:endParaRPr lang="en-US" b="1" dirty="0">
                <a:solidFill>
                  <a:schemeClr val="accent1"/>
                </a:solidFill>
              </a:endParaRPr>
            </a:p>
          </p:txBody>
        </p:sp>
      </p:grpSp>
      <p:sp>
        <p:nvSpPr>
          <p:cNvPr id="9" name="Rectangle 8"/>
          <p:cNvSpPr/>
          <p:nvPr/>
        </p:nvSpPr>
        <p:spPr>
          <a:xfrm>
            <a:off x="4285846" y="3955392"/>
            <a:ext cx="3050685" cy="738664"/>
          </a:xfrm>
          <a:prstGeom prst="rect">
            <a:avLst/>
          </a:prstGeom>
        </p:spPr>
        <p:txBody>
          <a:bodyPr wrap="square">
            <a:spAutoFit/>
          </a:bodyPr>
          <a:lstStyle/>
          <a:p>
            <a:pPr marL="0" lvl="1" algn="ctr">
              <a:spcAft>
                <a:spcPts val="600"/>
              </a:spcAft>
            </a:pPr>
            <a:r>
              <a:rPr lang="en-US" sz="1400" dirty="0">
                <a:solidFill>
                  <a:schemeClr val="tx2"/>
                </a:solidFill>
              </a:rPr>
              <a:t>Protection and monitoring system hardware for critical rotating machinery</a:t>
            </a:r>
            <a:endParaRPr lang="en-US" sz="1200" dirty="0">
              <a:solidFill>
                <a:schemeClr val="tx2"/>
              </a:solidFill>
            </a:endParaRPr>
          </a:p>
        </p:txBody>
      </p:sp>
      <p:sp>
        <p:nvSpPr>
          <p:cNvPr id="12" name="Rectangle 11"/>
          <p:cNvSpPr/>
          <p:nvPr/>
        </p:nvSpPr>
        <p:spPr>
          <a:xfrm>
            <a:off x="3950347" y="3368451"/>
            <a:ext cx="3735318" cy="369332"/>
          </a:xfrm>
          <a:prstGeom prst="rect">
            <a:avLst/>
          </a:prstGeom>
        </p:spPr>
        <p:txBody>
          <a:bodyPr wrap="none">
            <a:spAutoFit/>
          </a:bodyPr>
          <a:lstStyle/>
          <a:p>
            <a:pPr algn="ctr"/>
            <a:r>
              <a:rPr lang="en-US"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Protection &amp; Monitoring Systems</a:t>
            </a:r>
            <a:endParaRPr lang="en-US" b="1" dirty="0">
              <a:solidFill>
                <a:schemeClr val="accent1"/>
              </a:solidFill>
            </a:endParaRPr>
          </a:p>
        </p:txBody>
      </p:sp>
      <p:grpSp>
        <p:nvGrpSpPr>
          <p:cNvPr id="20" name="Group 19"/>
          <p:cNvGrpSpPr/>
          <p:nvPr/>
        </p:nvGrpSpPr>
        <p:grpSpPr>
          <a:xfrm>
            <a:off x="874290" y="3368451"/>
            <a:ext cx="2704587" cy="1264877"/>
            <a:chOff x="966888" y="4111546"/>
            <a:chExt cx="2704587" cy="1264877"/>
          </a:xfrm>
        </p:grpSpPr>
        <p:sp>
          <p:nvSpPr>
            <p:cNvPr id="8" name="Rectangle 7"/>
            <p:cNvSpPr/>
            <p:nvPr/>
          </p:nvSpPr>
          <p:spPr>
            <a:xfrm>
              <a:off x="1108404" y="4637759"/>
              <a:ext cx="2563071" cy="738664"/>
            </a:xfrm>
            <a:prstGeom prst="rect">
              <a:avLst/>
            </a:prstGeom>
          </p:spPr>
          <p:txBody>
            <a:bodyPr wrap="square">
              <a:spAutoFit/>
            </a:bodyPr>
            <a:lstStyle/>
            <a:p>
              <a:pPr algn="ctr">
                <a:spcAft>
                  <a:spcPts val="600"/>
                </a:spcAft>
              </a:pPr>
              <a:r>
                <a:rPr lang="en-US" sz="1400" dirty="0">
                  <a:solidFill>
                    <a:schemeClr val="tx2"/>
                  </a:solidFill>
                </a:rPr>
                <a:t>Sensing solutions to monitor critical plant and equipment </a:t>
              </a:r>
              <a:endParaRPr lang="en-US" sz="1200" dirty="0">
                <a:solidFill>
                  <a:schemeClr val="tx2"/>
                </a:solidFill>
              </a:endParaRPr>
            </a:p>
          </p:txBody>
        </p:sp>
        <p:sp>
          <p:nvSpPr>
            <p:cNvPr id="11" name="Rectangle 10"/>
            <p:cNvSpPr/>
            <p:nvPr/>
          </p:nvSpPr>
          <p:spPr>
            <a:xfrm>
              <a:off x="966888" y="4111546"/>
              <a:ext cx="2704587" cy="369332"/>
            </a:xfrm>
            <a:prstGeom prst="rect">
              <a:avLst/>
            </a:prstGeom>
          </p:spPr>
          <p:txBody>
            <a:bodyPr wrap="none">
              <a:spAutoFit/>
            </a:bodyPr>
            <a:lstStyle/>
            <a:p>
              <a:r>
                <a:rPr lang="en-US"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Sensors &amp; Conditioners</a:t>
              </a:r>
              <a:endParaRPr lang="en-US" b="1" dirty="0">
                <a:solidFill>
                  <a:schemeClr val="accent1"/>
                </a:solidFill>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3058" y="2280840"/>
            <a:ext cx="876674" cy="87667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7107" y="2434524"/>
            <a:ext cx="722990" cy="722990"/>
          </a:xfrm>
          <a:prstGeom prst="rect">
            <a:avLst/>
          </a:prstGeom>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1907657" y="2498251"/>
            <a:ext cx="598262" cy="598262"/>
          </a:xfrm>
          <a:prstGeom prst="rect">
            <a:avLst/>
          </a:prstGeom>
        </p:spPr>
      </p:pic>
    </p:spTree>
    <p:extLst>
      <p:ext uri="{BB962C8B-B14F-4D97-AF65-F5344CB8AC3E}">
        <p14:creationId xmlns:p14="http://schemas.microsoft.com/office/powerpoint/2010/main" val="110449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7848C77-61D6-4710-AC92-B5878FA27418}" type="datetime1">
              <a:rPr lang="en-US" smtClean="0"/>
              <a:t>3/18/2022</a:t>
            </a:fld>
            <a:endParaRPr lang="en-GB" dirty="0"/>
          </a:p>
        </p:txBody>
      </p:sp>
      <p:sp>
        <p:nvSpPr>
          <p:cNvPr id="6" name="Footer Placeholder 5"/>
          <p:cNvSpPr>
            <a:spLocks noGrp="1"/>
          </p:cNvSpPr>
          <p:nvPr>
            <p:ph type="ftr" sz="quarter" idx="11"/>
          </p:nvPr>
        </p:nvSpPr>
        <p:spPr/>
        <p:txBody>
          <a:bodyPr/>
          <a:lstStyle/>
          <a:p>
            <a:r>
              <a:rPr lang="en-GB"/>
              <a:t>Meggitt vibro-meter sensors and conditioners product line presentation</a:t>
            </a:r>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4</a:t>
            </a:fld>
            <a:endParaRPr lang="en-GB"/>
          </a:p>
        </p:txBody>
      </p:sp>
      <p:pic>
        <p:nvPicPr>
          <p:cNvPr id="15"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41925" y="488026"/>
            <a:ext cx="1973263" cy="377825"/>
          </a:xfrm>
        </p:spPr>
      </p:pic>
      <p:sp>
        <p:nvSpPr>
          <p:cNvPr id="10" name="TextBox 9"/>
          <p:cNvSpPr txBox="1"/>
          <p:nvPr/>
        </p:nvSpPr>
        <p:spPr>
          <a:xfrm>
            <a:off x="341925" y="946150"/>
            <a:ext cx="3889445" cy="369332"/>
          </a:xfrm>
          <a:prstGeom prst="rect">
            <a:avLst/>
          </a:prstGeom>
          <a:noFill/>
        </p:spPr>
        <p:txBody>
          <a:bodyPr wrap="square" rtlCol="0">
            <a:spAutoFit/>
          </a:bodyPr>
          <a:lstStyle/>
          <a:p>
            <a:r>
              <a:rPr lang="en-US" b="1" dirty="0">
                <a:solidFill>
                  <a:schemeClr val="accent6"/>
                </a:solidFill>
              </a:rPr>
              <a:t>Portfolio overview </a:t>
            </a:r>
          </a:p>
        </p:txBody>
      </p:sp>
      <p:pic>
        <p:nvPicPr>
          <p:cNvPr id="14" name="Picture 13" descr="Graphical user interface, website&#10;&#10;Description automatically generated">
            <a:extLst>
              <a:ext uri="{FF2B5EF4-FFF2-40B4-BE49-F238E27FC236}">
                <a16:creationId xmlns:a16="http://schemas.microsoft.com/office/drawing/2014/main" id="{BB470BD1-E56E-4F54-8760-6157FED666F0}"/>
              </a:ext>
            </a:extLst>
          </p:cNvPr>
          <p:cNvPicPr>
            <a:picLocks noChangeAspect="1"/>
          </p:cNvPicPr>
          <p:nvPr/>
        </p:nvPicPr>
        <p:blipFill>
          <a:blip r:embed="rId3"/>
          <a:stretch>
            <a:fillRect/>
          </a:stretch>
        </p:blipFill>
        <p:spPr>
          <a:xfrm>
            <a:off x="3088848" y="197384"/>
            <a:ext cx="8761227" cy="5962067"/>
          </a:xfrm>
          <a:prstGeom prst="rect">
            <a:avLst/>
          </a:prstGeom>
        </p:spPr>
      </p:pic>
    </p:spTree>
    <p:extLst>
      <p:ext uri="{BB962C8B-B14F-4D97-AF65-F5344CB8AC3E}">
        <p14:creationId xmlns:p14="http://schemas.microsoft.com/office/powerpoint/2010/main" val="166438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317855"/>
            <a:ext cx="11172576" cy="680400"/>
          </a:xfrm>
        </p:spPr>
        <p:txBody>
          <a:bodyPr vert="horz" lIns="0" tIns="0" rIns="0" bIns="0" rtlCol="0" anchor="b">
            <a:noAutofit/>
          </a:bodyPr>
          <a:lstStyle/>
          <a:p>
            <a:pPr>
              <a:lnSpc>
                <a:spcPct val="75000"/>
              </a:lnSpc>
            </a:pPr>
            <a:r>
              <a:rPr lang="en-US" cap="all" dirty="0">
                <a:solidFill>
                  <a:prstClr val="black"/>
                </a:solidFill>
              </a:rPr>
              <a:t>Sensing solutions for harsh environments</a:t>
            </a:r>
            <a:endParaRPr lang="fr-CH" cap="all" dirty="0">
              <a:solidFill>
                <a:prstClr val="black"/>
              </a:solidFill>
            </a:endParaRPr>
          </a:p>
        </p:txBody>
      </p:sp>
      <p:sp>
        <p:nvSpPr>
          <p:cNvPr id="4" name="Text Placeholder 3"/>
          <p:cNvSpPr>
            <a:spLocks noGrp="1"/>
          </p:cNvSpPr>
          <p:nvPr>
            <p:ph type="body" sz="half" idx="2"/>
          </p:nvPr>
        </p:nvSpPr>
        <p:spPr>
          <a:xfrm>
            <a:off x="540000" y="1040716"/>
            <a:ext cx="11172576" cy="288000"/>
          </a:xfrm>
        </p:spPr>
        <p:txBody>
          <a:bodyPr/>
          <a:lstStyle/>
          <a:p>
            <a:r>
              <a:rPr lang="fr-CH" dirty="0" err="1"/>
              <a:t>Gas</a:t>
            </a:r>
            <a:r>
              <a:rPr lang="fr-CH" dirty="0"/>
              <a:t> turbines</a:t>
            </a:r>
          </a:p>
        </p:txBody>
      </p:sp>
      <p:sp>
        <p:nvSpPr>
          <p:cNvPr id="5" name="Date Placeholder 4"/>
          <p:cNvSpPr>
            <a:spLocks noGrp="1"/>
          </p:cNvSpPr>
          <p:nvPr>
            <p:ph type="dt" sz="half" idx="10"/>
          </p:nvPr>
        </p:nvSpPr>
        <p:spPr/>
        <p:txBody>
          <a:bodyPr/>
          <a:lstStyle/>
          <a:p>
            <a:fld id="{7B652D61-BD70-4EBC-9B4B-6D3375E8355B}" type="datetime1">
              <a:rPr lang="en-US" smtClean="0"/>
              <a:t>3/18/2022</a:t>
            </a:fld>
            <a:endParaRPr lang="en-GB" dirty="0"/>
          </a:p>
        </p:txBody>
      </p:sp>
      <p:sp>
        <p:nvSpPr>
          <p:cNvPr id="6" name="Footer Placeholder 5"/>
          <p:cNvSpPr>
            <a:spLocks noGrp="1"/>
          </p:cNvSpPr>
          <p:nvPr>
            <p:ph type="ftr" sz="quarter" idx="11"/>
          </p:nvPr>
        </p:nvSpPr>
        <p:spPr/>
        <p:txBody>
          <a:bodyPr/>
          <a:lstStyle/>
          <a:p>
            <a:r>
              <a:rPr lang="en-GB"/>
              <a:t>Meggitt vibro-meter sensors and conditioners product line presentation</a:t>
            </a:r>
          </a:p>
        </p:txBody>
      </p:sp>
      <p:sp>
        <p:nvSpPr>
          <p:cNvPr id="7" name="Slide Number Placeholder 6"/>
          <p:cNvSpPr>
            <a:spLocks noGrp="1"/>
          </p:cNvSpPr>
          <p:nvPr>
            <p:ph type="sldNum" sz="quarter" idx="12"/>
          </p:nvPr>
        </p:nvSpPr>
        <p:spPr/>
        <p:txBody>
          <a:bodyPr/>
          <a:lstStyle/>
          <a:p>
            <a:fld id="{240553F3-40B0-4BFA-8684-D942AF6EAA45}" type="slidenum">
              <a:rPr lang="en-GB" smtClean="0"/>
              <a:t>5</a:t>
            </a:fld>
            <a:endParaRPr lang="en-GB"/>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2571"/>
          <a:stretch/>
        </p:blipFill>
        <p:spPr>
          <a:xfrm>
            <a:off x="2810071" y="2003591"/>
            <a:ext cx="5806988" cy="3406927"/>
          </a:xfrm>
          <a:prstGeom prst="rect">
            <a:avLst/>
          </a:prstGeom>
        </p:spPr>
      </p:pic>
      <p:sp>
        <p:nvSpPr>
          <p:cNvPr id="18" name="TextBox 17"/>
          <p:cNvSpPr txBox="1"/>
          <p:nvPr/>
        </p:nvSpPr>
        <p:spPr>
          <a:xfrm>
            <a:off x="8361795" y="4618641"/>
            <a:ext cx="2714598" cy="1123384"/>
          </a:xfrm>
          <a:prstGeom prst="rect">
            <a:avLst/>
          </a:prstGeom>
          <a:solidFill>
            <a:schemeClr val="bg1"/>
          </a:solidFill>
          <a:ln w="19050">
            <a:noFill/>
          </a:ln>
        </p:spPr>
        <p:txBody>
          <a:bodyPr wrap="square" rtlCol="0">
            <a:spAutoFit/>
          </a:bodyPr>
          <a:lstStyle>
            <a:defPPr>
              <a:defRPr lang="en-US"/>
            </a:defPPr>
            <a:lvl1pPr algn="ctr">
              <a:defRPr sz="1200" b="1">
                <a:solidFill>
                  <a:schemeClr val="accent1"/>
                </a:solidFill>
              </a:defRPr>
            </a:lvl1pPr>
          </a:lstStyle>
          <a:p>
            <a:r>
              <a:rPr lang="en-GB" sz="1400" dirty="0">
                <a:solidFill>
                  <a:schemeClr val="tx1"/>
                </a:solidFill>
              </a:rPr>
              <a:t>Combustion</a:t>
            </a:r>
          </a:p>
          <a:p>
            <a:r>
              <a:rPr lang="en-GB" sz="1100" b="0" dirty="0">
                <a:solidFill>
                  <a:schemeClr val="tx1"/>
                </a:solidFill>
              </a:rPr>
              <a:t>(dynamic pressure sensors)</a:t>
            </a: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p:txBody>
      </p:sp>
      <p:pic>
        <p:nvPicPr>
          <p:cNvPr id="15" name="Picture 14"/>
          <p:cNvPicPr>
            <a:picLocks noChangeAspect="1"/>
          </p:cNvPicPr>
          <p:nvPr/>
        </p:nvPicPr>
        <p:blipFill rotWithShape="1">
          <a:blip r:embed="rId3"/>
          <a:srcRect l="18713" t="32547" r="42636" b="6131"/>
          <a:stretch/>
        </p:blipFill>
        <p:spPr>
          <a:xfrm>
            <a:off x="9261423" y="5046910"/>
            <a:ext cx="859315" cy="606813"/>
          </a:xfrm>
          <a:prstGeom prst="rect">
            <a:avLst/>
          </a:prstGeom>
        </p:spPr>
      </p:pic>
      <p:sp>
        <p:nvSpPr>
          <p:cNvPr id="28" name="TextBox 27"/>
          <p:cNvSpPr txBox="1"/>
          <p:nvPr/>
        </p:nvSpPr>
        <p:spPr>
          <a:xfrm>
            <a:off x="189020" y="2487589"/>
            <a:ext cx="3021099" cy="1123384"/>
          </a:xfrm>
          <a:prstGeom prst="rect">
            <a:avLst/>
          </a:prstGeom>
          <a:solidFill>
            <a:schemeClr val="bg1"/>
          </a:solidFill>
          <a:ln w="19050">
            <a:noFill/>
          </a:ln>
        </p:spPr>
        <p:txBody>
          <a:bodyPr wrap="square" rtlCol="0">
            <a:spAutoFit/>
          </a:bodyPr>
          <a:lstStyle/>
          <a:p>
            <a:pPr algn="ctr"/>
            <a:r>
              <a:rPr lang="en-GB" sz="1400" b="1" dirty="0"/>
              <a:t>Displacement - Position - Speed</a:t>
            </a:r>
          </a:p>
          <a:p>
            <a:pPr algn="ctr"/>
            <a:r>
              <a:rPr lang="en-GB" sz="1100" dirty="0"/>
              <a:t>(proximity sensors)</a:t>
            </a:r>
            <a:endParaRPr lang="en-GB" sz="1400" b="1" dirty="0"/>
          </a:p>
          <a:p>
            <a:pPr algn="ctr"/>
            <a:endParaRPr lang="en-GB" sz="1400" b="1" dirty="0"/>
          </a:p>
          <a:p>
            <a:pPr algn="ctr"/>
            <a:endParaRPr lang="en-GB" sz="1400" b="1" dirty="0"/>
          </a:p>
          <a:p>
            <a:pPr algn="ctr"/>
            <a:endParaRPr lang="en-GB" sz="1400" b="1" dirty="0"/>
          </a:p>
        </p:txBody>
      </p:sp>
      <p:cxnSp>
        <p:nvCxnSpPr>
          <p:cNvPr id="29" name="Straight Connector 28"/>
          <p:cNvCxnSpPr>
            <a:stCxn id="28" idx="2"/>
          </p:cNvCxnSpPr>
          <p:nvPr/>
        </p:nvCxnSpPr>
        <p:spPr>
          <a:xfrm>
            <a:off x="1699570" y="3610973"/>
            <a:ext cx="2542916" cy="470085"/>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8" idx="2"/>
          </p:cNvCxnSpPr>
          <p:nvPr/>
        </p:nvCxnSpPr>
        <p:spPr>
          <a:xfrm>
            <a:off x="1699570" y="3610973"/>
            <a:ext cx="1647656" cy="668493"/>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005575" y="1529290"/>
            <a:ext cx="2230326" cy="1123384"/>
          </a:xfrm>
          <a:prstGeom prst="rect">
            <a:avLst/>
          </a:prstGeom>
          <a:solidFill>
            <a:schemeClr val="bg1"/>
          </a:solidFill>
          <a:ln w="19050">
            <a:noFill/>
          </a:ln>
        </p:spPr>
        <p:txBody>
          <a:bodyPr wrap="square" rtlCol="0">
            <a:spAutoFit/>
          </a:bodyPr>
          <a:lstStyle/>
          <a:p>
            <a:pPr algn="ctr"/>
            <a:r>
              <a:rPr lang="en-GB" sz="1400" b="1" dirty="0"/>
              <a:t>Absolute vibration</a:t>
            </a:r>
          </a:p>
          <a:p>
            <a:pPr algn="ctr"/>
            <a:r>
              <a:rPr lang="en-GB" sz="1100" dirty="0"/>
              <a:t>(accelerometers)</a:t>
            </a:r>
          </a:p>
          <a:p>
            <a:pPr algn="ctr"/>
            <a:endParaRPr lang="en-GB" sz="1400" b="1" dirty="0"/>
          </a:p>
          <a:p>
            <a:pPr algn="ctr"/>
            <a:endParaRPr lang="en-GB" sz="1400" b="1" dirty="0"/>
          </a:p>
          <a:p>
            <a:pPr algn="ctr"/>
            <a:endParaRPr lang="en-GB" sz="1400" b="1" dirty="0"/>
          </a:p>
        </p:txBody>
      </p:sp>
      <p:pic>
        <p:nvPicPr>
          <p:cNvPr id="27" name="Picture 26"/>
          <p:cNvPicPr>
            <a:picLocks noChangeAspect="1"/>
          </p:cNvPicPr>
          <p:nvPr/>
        </p:nvPicPr>
        <p:blipFill rotWithShape="1">
          <a:blip r:embed="rId4"/>
          <a:srcRect l="22426" t="14510" r="41764" b="19023"/>
          <a:stretch/>
        </p:blipFill>
        <p:spPr>
          <a:xfrm>
            <a:off x="9739723" y="2002061"/>
            <a:ext cx="853608" cy="638211"/>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975" y="2990307"/>
            <a:ext cx="1303750" cy="902060"/>
          </a:xfrm>
          <a:prstGeom prst="rect">
            <a:avLst/>
          </a:prstGeom>
        </p:spPr>
      </p:pic>
      <p:cxnSp>
        <p:nvCxnSpPr>
          <p:cNvPr id="19" name="Straight Connector 18"/>
          <p:cNvCxnSpPr>
            <a:stCxn id="15" idx="1"/>
          </p:cNvCxnSpPr>
          <p:nvPr/>
        </p:nvCxnSpPr>
        <p:spPr>
          <a:xfrm flipH="1" flipV="1">
            <a:off x="6549081" y="4530339"/>
            <a:ext cx="2712342" cy="819978"/>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27" idx="1"/>
          </p:cNvCxnSpPr>
          <p:nvPr/>
        </p:nvCxnSpPr>
        <p:spPr>
          <a:xfrm flipH="1">
            <a:off x="7940689" y="2321167"/>
            <a:ext cx="1799034" cy="804278"/>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7" idx="1"/>
          </p:cNvCxnSpPr>
          <p:nvPr/>
        </p:nvCxnSpPr>
        <p:spPr>
          <a:xfrm flipH="1">
            <a:off x="5708822" y="2321167"/>
            <a:ext cx="4030901" cy="407407"/>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64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40" y="184797"/>
            <a:ext cx="11172576" cy="680400"/>
          </a:xfrm>
        </p:spPr>
        <p:txBody>
          <a:bodyPr vert="horz" lIns="0" tIns="0" rIns="0" bIns="0" rtlCol="0" anchor="b">
            <a:noAutofit/>
          </a:bodyPr>
          <a:lstStyle/>
          <a:p>
            <a:pPr>
              <a:lnSpc>
                <a:spcPct val="75000"/>
              </a:lnSpc>
            </a:pPr>
            <a:r>
              <a:rPr lang="en-US" cap="all" dirty="0">
                <a:solidFill>
                  <a:prstClr val="black"/>
                </a:solidFill>
              </a:rPr>
              <a:t>Sensing solutions</a:t>
            </a:r>
            <a:endParaRPr lang="fr-CH" cap="all" dirty="0">
              <a:solidFill>
                <a:prstClr val="black"/>
              </a:solidFill>
            </a:endParaRPr>
          </a:p>
        </p:txBody>
      </p:sp>
      <p:sp>
        <p:nvSpPr>
          <p:cNvPr id="4" name="Text Placeholder 3"/>
          <p:cNvSpPr>
            <a:spLocks noGrp="1"/>
          </p:cNvSpPr>
          <p:nvPr>
            <p:ph type="body" sz="half" idx="2"/>
          </p:nvPr>
        </p:nvSpPr>
        <p:spPr>
          <a:xfrm>
            <a:off x="300040" y="906781"/>
            <a:ext cx="11172576" cy="288000"/>
          </a:xfrm>
        </p:spPr>
        <p:txBody>
          <a:bodyPr/>
          <a:lstStyle/>
          <a:p>
            <a:r>
              <a:rPr lang="fr-CH" dirty="0"/>
              <a:t>Hydro turbines </a:t>
            </a:r>
          </a:p>
        </p:txBody>
      </p:sp>
      <p:sp>
        <p:nvSpPr>
          <p:cNvPr id="5" name="Date Placeholder 4"/>
          <p:cNvSpPr>
            <a:spLocks noGrp="1"/>
          </p:cNvSpPr>
          <p:nvPr>
            <p:ph type="dt" sz="half" idx="10"/>
          </p:nvPr>
        </p:nvSpPr>
        <p:spPr>
          <a:xfrm>
            <a:off x="540000" y="6541428"/>
            <a:ext cx="1080000" cy="123111"/>
          </a:xfrm>
        </p:spPr>
        <p:txBody>
          <a:bodyPr/>
          <a:lstStyle/>
          <a:p>
            <a:fld id="{48624DE1-5C48-4B13-8E31-F02A2FEBC494}" type="datetime1">
              <a:rPr lang="en-US" smtClean="0"/>
              <a:t>3/18/2022</a:t>
            </a:fld>
            <a:endParaRPr lang="en-GB" dirty="0"/>
          </a:p>
        </p:txBody>
      </p:sp>
      <p:sp>
        <p:nvSpPr>
          <p:cNvPr id="6" name="Footer Placeholder 5"/>
          <p:cNvSpPr>
            <a:spLocks noGrp="1"/>
          </p:cNvSpPr>
          <p:nvPr>
            <p:ph type="ftr" sz="quarter" idx="11"/>
          </p:nvPr>
        </p:nvSpPr>
        <p:spPr/>
        <p:txBody>
          <a:bodyPr/>
          <a:lstStyle/>
          <a:p>
            <a:r>
              <a:rPr lang="en-GB"/>
              <a:t>Meggitt vibro-meter sensors and conditioners product line presentation</a:t>
            </a:r>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6</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1659" y="2200470"/>
            <a:ext cx="3973716" cy="3388346"/>
          </a:xfrm>
          <a:prstGeom prst="rect">
            <a:avLst/>
          </a:prstGeom>
        </p:spPr>
      </p:pic>
      <p:sp>
        <p:nvSpPr>
          <p:cNvPr id="9" name="TextBox 8"/>
          <p:cNvSpPr txBox="1"/>
          <p:nvPr/>
        </p:nvSpPr>
        <p:spPr>
          <a:xfrm>
            <a:off x="7691456" y="1281590"/>
            <a:ext cx="2230326" cy="1031051"/>
          </a:xfrm>
          <a:prstGeom prst="rect">
            <a:avLst/>
          </a:prstGeom>
          <a:solidFill>
            <a:schemeClr val="bg1"/>
          </a:solidFill>
          <a:ln w="19050">
            <a:noFill/>
          </a:ln>
        </p:spPr>
        <p:txBody>
          <a:bodyPr wrap="square" rtlCol="0">
            <a:spAutoFit/>
          </a:bodyPr>
          <a:lstStyle/>
          <a:p>
            <a:pPr algn="ctr"/>
            <a:r>
              <a:rPr lang="en-GB" sz="1400" b="1" dirty="0"/>
              <a:t>Absolute vibration</a:t>
            </a:r>
          </a:p>
          <a:p>
            <a:pPr algn="ctr"/>
            <a:r>
              <a:rPr lang="en-GB" sz="1100" dirty="0"/>
              <a:t>(accelerometers)</a:t>
            </a:r>
          </a:p>
          <a:p>
            <a:pPr algn="ctr"/>
            <a:endParaRPr lang="en-GB" sz="1100" dirty="0"/>
          </a:p>
          <a:p>
            <a:pPr algn="ctr"/>
            <a:endParaRPr lang="en-GB" sz="1100" dirty="0"/>
          </a:p>
          <a:p>
            <a:pPr algn="ctr"/>
            <a:endParaRPr lang="en-GB" sz="1400" b="1" dirty="0"/>
          </a:p>
        </p:txBody>
      </p:sp>
      <p:sp>
        <p:nvSpPr>
          <p:cNvPr id="12" name="TextBox 11"/>
          <p:cNvSpPr txBox="1"/>
          <p:nvPr/>
        </p:nvSpPr>
        <p:spPr>
          <a:xfrm>
            <a:off x="68473" y="4290990"/>
            <a:ext cx="3014399" cy="1123384"/>
          </a:xfrm>
          <a:prstGeom prst="rect">
            <a:avLst/>
          </a:prstGeom>
          <a:solidFill>
            <a:schemeClr val="bg1"/>
          </a:solidFill>
          <a:ln w="19050">
            <a:noFill/>
          </a:ln>
        </p:spPr>
        <p:txBody>
          <a:bodyPr wrap="square" rtlCol="0">
            <a:spAutoFit/>
          </a:bodyPr>
          <a:lstStyle/>
          <a:p>
            <a:pPr algn="ctr"/>
            <a:r>
              <a:rPr lang="en-GB" sz="1400" b="1" dirty="0"/>
              <a:t>Displacement - Position - Speed</a:t>
            </a:r>
          </a:p>
          <a:p>
            <a:pPr algn="ctr"/>
            <a:r>
              <a:rPr lang="en-GB" sz="1100" dirty="0"/>
              <a:t>(proximity sensors)</a:t>
            </a:r>
          </a:p>
          <a:p>
            <a:pPr algn="ctr"/>
            <a:endParaRPr lang="en-GB" sz="1400" b="1" dirty="0"/>
          </a:p>
          <a:p>
            <a:pPr algn="ctr"/>
            <a:endParaRPr lang="en-GB" sz="1400" b="1" dirty="0"/>
          </a:p>
          <a:p>
            <a:pPr algn="ctr"/>
            <a:endParaRPr lang="en-GB" sz="1400" b="1" dirty="0"/>
          </a:p>
        </p:txBody>
      </p:sp>
      <p:cxnSp>
        <p:nvCxnSpPr>
          <p:cNvPr id="13" name="Straight Connector 12"/>
          <p:cNvCxnSpPr>
            <a:stCxn id="40" idx="3"/>
          </p:cNvCxnSpPr>
          <p:nvPr/>
        </p:nvCxnSpPr>
        <p:spPr>
          <a:xfrm flipV="1">
            <a:off x="2158374" y="4465287"/>
            <a:ext cx="3171507" cy="738781"/>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0" idx="3"/>
          </p:cNvCxnSpPr>
          <p:nvPr/>
        </p:nvCxnSpPr>
        <p:spPr>
          <a:xfrm flipV="1">
            <a:off x="2158374" y="5058033"/>
            <a:ext cx="3171507" cy="146035"/>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103944" y="2671629"/>
            <a:ext cx="2217528" cy="1123384"/>
          </a:xfrm>
          <a:prstGeom prst="rect">
            <a:avLst/>
          </a:prstGeom>
          <a:solidFill>
            <a:schemeClr val="bg1"/>
          </a:solidFill>
          <a:ln w="19050">
            <a:noFill/>
          </a:ln>
        </p:spPr>
        <p:txBody>
          <a:bodyPr wrap="square" rtlCol="0">
            <a:spAutoFit/>
          </a:bodyPr>
          <a:lstStyle/>
          <a:p>
            <a:pPr algn="ctr"/>
            <a:r>
              <a:rPr lang="en-GB" sz="1400" b="1" dirty="0"/>
              <a:t>Vibration as velocity</a:t>
            </a:r>
          </a:p>
          <a:p>
            <a:pPr algn="ctr"/>
            <a:r>
              <a:rPr lang="en-GB" sz="1100" dirty="0"/>
              <a:t>(velocity sensors)</a:t>
            </a:r>
          </a:p>
          <a:p>
            <a:pPr algn="ctr"/>
            <a:endParaRPr lang="en-GB" sz="1400" b="1" dirty="0"/>
          </a:p>
          <a:p>
            <a:pPr algn="ctr"/>
            <a:endParaRPr lang="en-GB" sz="1400" b="1" dirty="0"/>
          </a:p>
          <a:p>
            <a:pPr algn="ctr"/>
            <a:endParaRPr lang="en-GB" sz="1400" b="1" dirty="0"/>
          </a:p>
        </p:txBody>
      </p:sp>
      <p:sp>
        <p:nvSpPr>
          <p:cNvPr id="20" name="TextBox 19"/>
          <p:cNvSpPr txBox="1"/>
          <p:nvPr/>
        </p:nvSpPr>
        <p:spPr>
          <a:xfrm>
            <a:off x="8636104" y="4853468"/>
            <a:ext cx="2239682" cy="1123384"/>
          </a:xfrm>
          <a:prstGeom prst="rect">
            <a:avLst/>
          </a:prstGeom>
          <a:noFill/>
          <a:ln w="19050">
            <a:noFill/>
          </a:ln>
        </p:spPr>
        <p:txBody>
          <a:bodyPr wrap="square" rtlCol="0">
            <a:spAutoFit/>
          </a:bodyPr>
          <a:lstStyle/>
          <a:p>
            <a:pPr algn="ctr"/>
            <a:r>
              <a:rPr lang="en-GB" sz="1400" b="1" dirty="0"/>
              <a:t>Winding current </a:t>
            </a:r>
          </a:p>
          <a:p>
            <a:pPr algn="ctr"/>
            <a:r>
              <a:rPr lang="en-GB" sz="1100" dirty="0"/>
              <a:t>(partial discharge)</a:t>
            </a:r>
          </a:p>
          <a:p>
            <a:pPr algn="ctr"/>
            <a:endParaRPr lang="en-GB" sz="1400" b="1" dirty="0"/>
          </a:p>
          <a:p>
            <a:pPr algn="ctr"/>
            <a:endParaRPr lang="en-GB" sz="1400" b="1" dirty="0"/>
          </a:p>
          <a:p>
            <a:pPr algn="ctr"/>
            <a:endParaRPr lang="en-GB" sz="1400" b="1" dirty="0"/>
          </a:p>
        </p:txBody>
      </p:sp>
      <p:sp>
        <p:nvSpPr>
          <p:cNvPr id="21" name="TextBox 20"/>
          <p:cNvSpPr txBox="1"/>
          <p:nvPr/>
        </p:nvSpPr>
        <p:spPr>
          <a:xfrm>
            <a:off x="741838" y="2066028"/>
            <a:ext cx="2204847" cy="1123384"/>
          </a:xfrm>
          <a:prstGeom prst="rect">
            <a:avLst/>
          </a:prstGeom>
          <a:solidFill>
            <a:schemeClr val="bg1"/>
          </a:solidFill>
          <a:ln w="19050">
            <a:noFill/>
          </a:ln>
        </p:spPr>
        <p:txBody>
          <a:bodyPr wrap="square" rtlCol="0">
            <a:spAutoFit/>
          </a:bodyPr>
          <a:lstStyle/>
          <a:p>
            <a:pPr algn="ctr"/>
            <a:r>
              <a:rPr lang="en-GB" sz="1400" b="1" dirty="0"/>
              <a:t>Rotor-stator gap</a:t>
            </a:r>
          </a:p>
          <a:p>
            <a:pPr algn="ctr"/>
            <a:r>
              <a:rPr lang="en-GB" sz="1100" dirty="0"/>
              <a:t>(air-gap sensors)</a:t>
            </a:r>
          </a:p>
          <a:p>
            <a:pPr algn="ctr"/>
            <a:endParaRPr lang="en-GB" sz="1400" b="1" dirty="0"/>
          </a:p>
          <a:p>
            <a:pPr algn="ctr"/>
            <a:endParaRPr lang="en-GB" sz="1400" b="1" dirty="0"/>
          </a:p>
          <a:p>
            <a:pPr algn="ctr"/>
            <a:endParaRPr lang="en-GB" sz="1400" b="1" dirty="0"/>
          </a:p>
        </p:txBody>
      </p:sp>
      <p:cxnSp>
        <p:nvCxnSpPr>
          <p:cNvPr id="24" name="Straight Connector 23"/>
          <p:cNvCxnSpPr>
            <a:stCxn id="37" idx="3"/>
          </p:cNvCxnSpPr>
          <p:nvPr/>
        </p:nvCxnSpPr>
        <p:spPr>
          <a:xfrm>
            <a:off x="2305628" y="3020742"/>
            <a:ext cx="2462406" cy="583981"/>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4" idx="1"/>
          </p:cNvCxnSpPr>
          <p:nvPr/>
        </p:nvCxnSpPr>
        <p:spPr>
          <a:xfrm flipH="1">
            <a:off x="5445707" y="2105318"/>
            <a:ext cx="3017419" cy="509164"/>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6126287" y="2789387"/>
            <a:ext cx="3876380" cy="887867"/>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9" idx="1"/>
          </p:cNvCxnSpPr>
          <p:nvPr/>
        </p:nvCxnSpPr>
        <p:spPr>
          <a:xfrm flipH="1" flipV="1">
            <a:off x="7281334" y="3604724"/>
            <a:ext cx="2161079" cy="2050374"/>
          </a:xfrm>
          <a:prstGeom prst="line">
            <a:avLst/>
          </a:prstGeom>
          <a:ln w="19050">
            <a:solidFill>
              <a:srgbClr val="C4D600"/>
            </a:solidFill>
            <a:tailEnd type="ova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a:stretch>
            <a:fillRect/>
          </a:stretch>
        </p:blipFill>
        <p:spPr>
          <a:xfrm>
            <a:off x="1382895" y="2559375"/>
            <a:ext cx="922733" cy="922733"/>
          </a:xfrm>
          <a:prstGeom prst="rect">
            <a:avLst/>
          </a:prstGeom>
        </p:spPr>
      </p:pic>
      <p:pic>
        <p:nvPicPr>
          <p:cNvPr id="39" name="Picture 38"/>
          <p:cNvPicPr>
            <a:picLocks noChangeAspect="1"/>
          </p:cNvPicPr>
          <p:nvPr/>
        </p:nvPicPr>
        <p:blipFill rotWithShape="1">
          <a:blip r:embed="rId4"/>
          <a:srcRect t="7735" b="7735"/>
          <a:stretch/>
        </p:blipFill>
        <p:spPr>
          <a:xfrm>
            <a:off x="9442413" y="5390075"/>
            <a:ext cx="627063" cy="530046"/>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624" y="4753038"/>
            <a:ext cx="1303750" cy="902060"/>
          </a:xfrm>
          <a:prstGeom prst="rect">
            <a:avLst/>
          </a:prstGeom>
        </p:spPr>
      </p:pic>
      <p:pic>
        <p:nvPicPr>
          <p:cNvPr id="44" name="Picture 43"/>
          <p:cNvPicPr>
            <a:picLocks noChangeAspect="1"/>
          </p:cNvPicPr>
          <p:nvPr/>
        </p:nvPicPr>
        <p:blipFill rotWithShape="1">
          <a:blip r:embed="rId6"/>
          <a:srcRect l="22426" t="14510" r="41764" b="19023"/>
          <a:stretch/>
        </p:blipFill>
        <p:spPr>
          <a:xfrm>
            <a:off x="8463126" y="1786212"/>
            <a:ext cx="853608" cy="638211"/>
          </a:xfrm>
          <a:prstGeom prst="rect">
            <a:avLst/>
          </a:prstGeom>
        </p:spPr>
      </p:pic>
      <p:pic>
        <p:nvPicPr>
          <p:cNvPr id="48" name="Picture 47"/>
          <p:cNvPicPr>
            <a:picLocks noChangeAspect="1"/>
          </p:cNvPicPr>
          <p:nvPr/>
        </p:nvPicPr>
        <p:blipFill rotWithShape="1">
          <a:blip r:embed="rId7"/>
          <a:srcRect t="8729" r="50231" b="12340"/>
          <a:stretch/>
        </p:blipFill>
        <p:spPr>
          <a:xfrm>
            <a:off x="9876828" y="3189412"/>
            <a:ext cx="677052" cy="881450"/>
          </a:xfrm>
          <a:prstGeom prst="rect">
            <a:avLst/>
          </a:prstGeom>
        </p:spPr>
      </p:pic>
    </p:spTree>
    <p:extLst>
      <p:ext uri="{BB962C8B-B14F-4D97-AF65-F5344CB8AC3E}">
        <p14:creationId xmlns:p14="http://schemas.microsoft.com/office/powerpoint/2010/main" val="221756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2987" y="2716023"/>
            <a:ext cx="11172575" cy="1166570"/>
          </a:xfrm>
        </p:spPr>
        <p:txBody>
          <a:bodyPr>
            <a:normAutofit/>
          </a:bodyPr>
          <a:lstStyle/>
          <a:p>
            <a:r>
              <a:rPr lang="en-US" sz="6600" dirty="0"/>
              <a:t>Absolute vibration</a:t>
            </a:r>
          </a:p>
        </p:txBody>
      </p:sp>
      <p:sp>
        <p:nvSpPr>
          <p:cNvPr id="2" name="Date Placeholder 1"/>
          <p:cNvSpPr>
            <a:spLocks noGrp="1"/>
          </p:cNvSpPr>
          <p:nvPr>
            <p:ph type="dt" sz="half" idx="4294967295"/>
          </p:nvPr>
        </p:nvSpPr>
        <p:spPr>
          <a:xfrm>
            <a:off x="272006" y="6576812"/>
            <a:ext cx="1079500" cy="122237"/>
          </a:xfrm>
        </p:spPr>
        <p:txBody>
          <a:bodyPr/>
          <a:lstStyle/>
          <a:p>
            <a:fld id="{F1D20E92-AEC7-4BAC-A1FD-67119E5B580F}" type="datetime1">
              <a:rPr lang="en-US" smtClean="0"/>
              <a:t>3/18/2022</a:t>
            </a:fld>
            <a:endParaRPr lang="en-GB"/>
          </a:p>
        </p:txBody>
      </p:sp>
      <p:sp>
        <p:nvSpPr>
          <p:cNvPr id="3" name="Footer Placeholder 2"/>
          <p:cNvSpPr>
            <a:spLocks noGrp="1"/>
          </p:cNvSpPr>
          <p:nvPr>
            <p:ph type="ftr" sz="quarter" idx="4294967295"/>
          </p:nvPr>
        </p:nvSpPr>
        <p:spPr>
          <a:xfrm>
            <a:off x="462987" y="6367402"/>
            <a:ext cx="4311650" cy="123825"/>
          </a:xfrm>
        </p:spPr>
        <p:txBody>
          <a:bodyPr/>
          <a:lstStyle/>
          <a:p>
            <a:r>
              <a:rPr lang="en-GB"/>
              <a:t>Meggitt vibro-meter sensors and conditioners product line presentation</a:t>
            </a:r>
            <a:endParaRPr lang="en-GB" dirty="0"/>
          </a:p>
        </p:txBody>
      </p:sp>
      <p:sp>
        <p:nvSpPr>
          <p:cNvPr id="4" name="Slide Number Placeholder 3"/>
          <p:cNvSpPr>
            <a:spLocks noGrp="1"/>
          </p:cNvSpPr>
          <p:nvPr>
            <p:ph type="sldNum" sz="quarter" idx="4294967295"/>
          </p:nvPr>
        </p:nvSpPr>
        <p:spPr>
          <a:xfrm>
            <a:off x="0" y="6362700"/>
            <a:ext cx="360363" cy="123825"/>
          </a:xfrm>
        </p:spPr>
        <p:txBody>
          <a:bodyPr/>
          <a:lstStyle/>
          <a:p>
            <a:fld id="{240553F3-40B0-4BFA-8684-D942AF6EAA45}" type="slidenum">
              <a:rPr lang="en-GB" smtClean="0"/>
              <a:t>7</a:t>
            </a:fld>
            <a:endParaRPr lang="en-GB"/>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42401" b="40592"/>
          <a:stretch/>
        </p:blipFill>
        <p:spPr>
          <a:xfrm>
            <a:off x="-577071" y="1969616"/>
            <a:ext cx="4984371" cy="599440"/>
          </a:xfrm>
          <a:prstGeom prst="rect">
            <a:avLst/>
          </a:prstGeom>
        </p:spPr>
      </p:pic>
    </p:spTree>
    <p:extLst>
      <p:ext uri="{BB962C8B-B14F-4D97-AF65-F5344CB8AC3E}">
        <p14:creationId xmlns:p14="http://schemas.microsoft.com/office/powerpoint/2010/main" val="117271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95538-B691-4FDB-B697-14ECE6646C99}" type="datetime1">
              <a:rPr lang="en-US" smtClean="0"/>
              <a:t>3/18/2022</a:t>
            </a:fld>
            <a:endParaRPr lang="en-GB"/>
          </a:p>
        </p:txBody>
      </p:sp>
      <p:sp>
        <p:nvSpPr>
          <p:cNvPr id="3" name="Footer Placeholder 2"/>
          <p:cNvSpPr>
            <a:spLocks noGrp="1"/>
          </p:cNvSpPr>
          <p:nvPr>
            <p:ph type="ftr" sz="quarter" idx="11"/>
          </p:nvPr>
        </p:nvSpPr>
        <p:spPr/>
        <p:txBody>
          <a:bodyPr/>
          <a:lstStyle/>
          <a:p>
            <a:r>
              <a:rPr lang="en-GB"/>
              <a:t>Meggitt vibro-meter sensors and conditioners product line presentation</a:t>
            </a:r>
          </a:p>
        </p:txBody>
      </p:sp>
      <p:sp>
        <p:nvSpPr>
          <p:cNvPr id="4" name="Slide Number Placeholder 3"/>
          <p:cNvSpPr>
            <a:spLocks noGrp="1"/>
          </p:cNvSpPr>
          <p:nvPr>
            <p:ph type="sldNum" sz="quarter" idx="12"/>
          </p:nvPr>
        </p:nvSpPr>
        <p:spPr/>
        <p:txBody>
          <a:bodyPr/>
          <a:lstStyle/>
          <a:p>
            <a:fld id="{240553F3-40B0-4BFA-8684-D942AF6EAA45}" type="slidenum">
              <a:rPr lang="en-GB" smtClean="0"/>
              <a:t>8</a:t>
            </a:fld>
            <a:endParaRPr lang="en-GB"/>
          </a:p>
        </p:txBody>
      </p:sp>
      <p:sp>
        <p:nvSpPr>
          <p:cNvPr id="5" name="Title 4"/>
          <p:cNvSpPr>
            <a:spLocks noGrp="1"/>
          </p:cNvSpPr>
          <p:nvPr>
            <p:ph type="title"/>
          </p:nvPr>
        </p:nvSpPr>
        <p:spPr>
          <a:xfrm>
            <a:off x="539998" y="588897"/>
            <a:ext cx="11172576" cy="452825"/>
          </a:xfrm>
        </p:spPr>
        <p:txBody>
          <a:bodyPr>
            <a:normAutofit/>
          </a:bodyPr>
          <a:lstStyle/>
          <a:p>
            <a:r>
              <a:rPr lang="en-US" dirty="0"/>
              <a:t>High-temperature piezoelectric accelerometers</a:t>
            </a:r>
          </a:p>
        </p:txBody>
      </p:sp>
      <p:grpSp>
        <p:nvGrpSpPr>
          <p:cNvPr id="14" name="Group 13"/>
          <p:cNvGrpSpPr/>
          <p:nvPr/>
        </p:nvGrpSpPr>
        <p:grpSpPr>
          <a:xfrm>
            <a:off x="911192" y="1909877"/>
            <a:ext cx="3569015" cy="1607975"/>
            <a:chOff x="1620000" y="1722292"/>
            <a:chExt cx="3569015" cy="1607975"/>
          </a:xfrm>
        </p:grpSpPr>
        <p:sp>
          <p:nvSpPr>
            <p:cNvPr id="8" name="Rectangle 7"/>
            <p:cNvSpPr/>
            <p:nvPr/>
          </p:nvSpPr>
          <p:spPr>
            <a:xfrm>
              <a:off x="1620000" y="2447461"/>
              <a:ext cx="3569015" cy="882806"/>
            </a:xfrm>
            <a:prstGeom prst="rect">
              <a:avLst/>
            </a:prstGeom>
            <a:solidFill>
              <a:schemeClr val="accent2"/>
            </a:solidFill>
          </p:spPr>
          <p:txBody>
            <a:bodyPr wrap="square">
              <a:spAutoFit/>
            </a:bodyPr>
            <a:lstStyle/>
            <a:p>
              <a:pPr algn="ctr">
                <a:lnSpc>
                  <a:spcPct val="107000"/>
                </a:lnSpc>
                <a:spcAft>
                  <a:spcPts val="800"/>
                </a:spcAft>
              </a:pPr>
              <a:r>
                <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Our </a:t>
              </a:r>
              <a:r>
                <a:rPr lang="en-US" sz="1200" b="1" dirty="0">
                  <a:solidFill>
                    <a:schemeClr val="accent1"/>
                  </a:solidFill>
                  <a:latin typeface="Century Gothic" panose="020B0502020202020204" pitchFamily="34" charset="0"/>
                  <a:ea typeface="Calibri" panose="020F0502020204030204" pitchFamily="34" charset="0"/>
                  <a:cs typeface="Calibri" panose="020F0502020204030204" pitchFamily="34" charset="0"/>
                </a:rPr>
                <a:t>piezoelectric-based accelerometers </a:t>
              </a:r>
              <a:r>
                <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are designed for the long-term measurement and monitoring of absolute vibration in the </a:t>
              </a:r>
              <a:r>
                <a:rPr lang="en-US" sz="1200" b="1" dirty="0">
                  <a:solidFill>
                    <a:schemeClr val="accent1"/>
                  </a:solidFill>
                  <a:latin typeface="Century Gothic" panose="020B0502020202020204" pitchFamily="34" charset="0"/>
                  <a:ea typeface="Calibri" panose="020F0502020204030204" pitchFamily="34" charset="0"/>
                  <a:cs typeface="Calibri" panose="020F0502020204030204" pitchFamily="34" charset="0"/>
                </a:rPr>
                <a:t>most severe of environments</a:t>
              </a:r>
              <a:endParaRPr lang="en-US" sz="1200" b="1" dirty="0">
                <a:solidFill>
                  <a:schemeClr val="bg1"/>
                </a:solidFill>
                <a:latin typeface="Century Gothic" panose="020B0502020202020204" pitchFamily="34" charset="0"/>
                <a:ea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3"/>
            <a:stretch>
              <a:fillRect/>
            </a:stretch>
          </p:blipFill>
          <p:spPr>
            <a:xfrm>
              <a:off x="2940805" y="1722292"/>
              <a:ext cx="927403" cy="670167"/>
            </a:xfrm>
            <a:prstGeom prst="rect">
              <a:avLst/>
            </a:prstGeom>
          </p:spPr>
        </p:pic>
      </p:grpSp>
      <p:sp>
        <p:nvSpPr>
          <p:cNvPr id="17" name="Rectangle 16"/>
          <p:cNvSpPr/>
          <p:nvPr/>
        </p:nvSpPr>
        <p:spPr>
          <a:xfrm>
            <a:off x="539998" y="1041722"/>
            <a:ext cx="1226618" cy="369332"/>
          </a:xfrm>
          <a:prstGeom prst="rect">
            <a:avLst/>
          </a:prstGeom>
        </p:spPr>
        <p:txBody>
          <a:bodyPr wrap="none">
            <a:spAutoFit/>
          </a:bodyPr>
          <a:lstStyle/>
          <a:p>
            <a:r>
              <a:rPr lang="en-US" b="1" dirty="0">
                <a:solidFill>
                  <a:schemeClr val="accent6"/>
                </a:solidFill>
                <a:latin typeface="Century Gothic" panose="020B0502020202020204" pitchFamily="34" charset="0"/>
                <a:ea typeface="Calibri" panose="020F0502020204030204" pitchFamily="34" charset="0"/>
                <a:cs typeface="Calibri" panose="020F0502020204030204" pitchFamily="34" charset="0"/>
              </a:rPr>
              <a:t>CA series</a:t>
            </a:r>
            <a:endParaRPr lang="en-US" dirty="0">
              <a:solidFill>
                <a:schemeClr val="accent6"/>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4211432705"/>
              </p:ext>
            </p:extLst>
          </p:nvPr>
        </p:nvGraphicFramePr>
        <p:xfrm>
          <a:off x="5098421" y="1592984"/>
          <a:ext cx="6302416" cy="4343560"/>
        </p:xfrm>
        <a:graphic>
          <a:graphicData uri="http://schemas.openxmlformats.org/drawingml/2006/table">
            <a:tbl>
              <a:tblPr firstRow="1" bandRow="1">
                <a:tableStyleId>{5FD0F851-EC5A-4D38-B0AD-8093EC10F338}</a:tableStyleId>
              </a:tblPr>
              <a:tblGrid>
                <a:gridCol w="2698420">
                  <a:extLst>
                    <a:ext uri="{9D8B030D-6E8A-4147-A177-3AD203B41FA5}">
                      <a16:colId xmlns:a16="http://schemas.microsoft.com/office/drawing/2014/main" val="20000"/>
                    </a:ext>
                  </a:extLst>
                </a:gridCol>
                <a:gridCol w="3603996">
                  <a:extLst>
                    <a:ext uri="{9D8B030D-6E8A-4147-A177-3AD203B41FA5}">
                      <a16:colId xmlns:a16="http://schemas.microsoft.com/office/drawing/2014/main" val="20001"/>
                    </a:ext>
                  </a:extLst>
                </a:gridCol>
              </a:tblGrid>
              <a:tr h="297571">
                <a:tc gridSpan="2">
                  <a:txBody>
                    <a:bodyPr/>
                    <a:lstStyle/>
                    <a:p>
                      <a:pPr algn="ctr"/>
                      <a:r>
                        <a:rPr lang="en-US" sz="1200" dirty="0">
                          <a:solidFill>
                            <a:schemeClr val="tx2"/>
                          </a:solidFill>
                        </a:rPr>
                        <a:t>Key features and benefits </a:t>
                      </a:r>
                    </a:p>
                  </a:txBody>
                  <a:tcPr anchor="ctr"/>
                </a:tc>
                <a:tc hMerge="1">
                  <a:txBody>
                    <a:bodyPr/>
                    <a:lstStyle/>
                    <a:p>
                      <a:endParaRPr lang="en-US" sz="1100" dirty="0"/>
                    </a:p>
                  </a:txBody>
                  <a:tcPr anchor="ctr"/>
                </a:tc>
                <a:extLst>
                  <a:ext uri="{0D108BD9-81ED-4DB2-BD59-A6C34878D82A}">
                    <a16:rowId xmlns:a16="http://schemas.microsoft.com/office/drawing/2014/main" val="10000"/>
                  </a:ext>
                </a:extLst>
              </a:tr>
              <a:tr h="630000">
                <a:tc>
                  <a:txBody>
                    <a:bodyPr/>
                    <a:lstStyle/>
                    <a:p>
                      <a:pPr marL="0" indent="0" algn="l">
                        <a:lnSpc>
                          <a:spcPct val="150000"/>
                        </a:lnSpc>
                        <a:buFont typeface="Arial" panose="020B0604020202020204" pitchFamily="34" charset="0"/>
                        <a:buNone/>
                      </a:pPr>
                      <a:r>
                        <a:rPr lang="en-US" sz="1100" b="1" dirty="0">
                          <a:solidFill>
                            <a:schemeClr val="tx2"/>
                          </a:solidFill>
                        </a:rPr>
                        <a:t>Safety</a:t>
                      </a:r>
                      <a:r>
                        <a:rPr lang="en-US" sz="1100" b="1" baseline="0" dirty="0">
                          <a:solidFill>
                            <a:schemeClr val="tx2"/>
                          </a:solidFill>
                        </a:rPr>
                        <a:t> standards </a:t>
                      </a:r>
                      <a:endParaRPr lang="en-US" sz="1100" b="1" dirty="0">
                        <a:solidFill>
                          <a:schemeClr val="tx2"/>
                        </a:solidFill>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baseline="0" dirty="0">
                          <a:solidFill>
                            <a:schemeClr val="tx2"/>
                          </a:solidFill>
                          <a:latin typeface="+mn-lt"/>
                          <a:ea typeface="+mn-ea"/>
                          <a:cs typeface="+mn-cs"/>
                        </a:rPr>
                        <a:t>Ex certified</a:t>
                      </a:r>
                      <a:br>
                        <a:rPr lang="en-US" sz="1100" kern="1200" baseline="0" dirty="0">
                          <a:solidFill>
                            <a:schemeClr val="tx2"/>
                          </a:solidFill>
                          <a:latin typeface="+mn-lt"/>
                          <a:ea typeface="+mn-ea"/>
                          <a:cs typeface="+mn-cs"/>
                        </a:rPr>
                      </a:br>
                      <a:r>
                        <a:rPr lang="en-US" sz="1100" kern="1200" baseline="0" dirty="0">
                          <a:solidFill>
                            <a:schemeClr val="tx2"/>
                          </a:solidFill>
                          <a:latin typeface="+mn-lt"/>
                          <a:ea typeface="+mn-ea"/>
                          <a:cs typeface="+mn-cs"/>
                        </a:rPr>
                        <a:t>Up to SIL 2 (using IPC707 signal conditioner)</a:t>
                      </a:r>
                      <a:endParaRPr lang="en-US" sz="1100" kern="1200" dirty="0">
                        <a:solidFill>
                          <a:schemeClr val="tx2"/>
                        </a:solidFill>
                        <a:latin typeface="+mn-lt"/>
                        <a:ea typeface="+mn-ea"/>
                        <a:cs typeface="+mn-cs"/>
                      </a:endParaRPr>
                    </a:p>
                  </a:txBody>
                  <a:tcPr anchor="ctr"/>
                </a:tc>
                <a:extLst>
                  <a:ext uri="{0D108BD9-81ED-4DB2-BD59-A6C34878D82A}">
                    <a16:rowId xmlns:a16="http://schemas.microsoft.com/office/drawing/2014/main" val="10001"/>
                  </a:ext>
                </a:extLst>
              </a:tr>
              <a:tr h="630000">
                <a:tc>
                  <a:txBody>
                    <a:bodyPr/>
                    <a:lstStyle/>
                    <a:p>
                      <a:pPr marL="0" indent="0" algn="l">
                        <a:lnSpc>
                          <a:spcPct val="150000"/>
                        </a:lnSpc>
                        <a:buFont typeface="Arial" panose="020B0604020202020204" pitchFamily="34" charset="0"/>
                        <a:buNone/>
                      </a:pPr>
                      <a:r>
                        <a:rPr lang="en-US" sz="1100" b="1" dirty="0">
                          <a:solidFill>
                            <a:schemeClr val="tx2"/>
                          </a:solidFill>
                        </a:rPr>
                        <a:t>Operating</a:t>
                      </a:r>
                      <a:r>
                        <a:rPr lang="en-US" sz="1100" b="1" baseline="0" dirty="0">
                          <a:solidFill>
                            <a:schemeClr val="tx2"/>
                          </a:solidFill>
                        </a:rPr>
                        <a:t> temperatures</a:t>
                      </a:r>
                      <a:r>
                        <a:rPr lang="en-US" sz="1100" b="0" baseline="0" dirty="0">
                          <a:solidFill>
                            <a:schemeClr val="tx2"/>
                          </a:solidFill>
                        </a:rPr>
                        <a:t> </a:t>
                      </a:r>
                      <a:endParaRPr lang="en-US" sz="1100" b="0" dirty="0">
                        <a:solidFill>
                          <a:schemeClr val="tx2"/>
                        </a:solidFill>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dirty="0">
                          <a:solidFill>
                            <a:schemeClr val="tx2"/>
                          </a:solidFill>
                        </a:rPr>
                        <a:t>Up to 700</a:t>
                      </a:r>
                      <a:r>
                        <a:rPr lang="en-US" sz="1100" kern="1200" dirty="0">
                          <a:solidFill>
                            <a:schemeClr val="tx2"/>
                          </a:solidFill>
                          <a:latin typeface="Calibri" panose="020F0502020204030204" pitchFamily="34" charset="0"/>
                          <a:cs typeface="Calibri" panose="020F0502020204030204" pitchFamily="34" charset="0"/>
                        </a:rPr>
                        <a:t> </a:t>
                      </a:r>
                      <a:r>
                        <a:rPr lang="en-US" sz="1100" kern="1200" dirty="0">
                          <a:solidFill>
                            <a:schemeClr val="tx2"/>
                          </a:solidFill>
                        </a:rPr>
                        <a:t>°C for sensors and</a:t>
                      </a:r>
                      <a:br>
                        <a:rPr lang="en-US" sz="1100" kern="1200" dirty="0">
                          <a:solidFill>
                            <a:schemeClr val="tx2"/>
                          </a:solidFill>
                        </a:rPr>
                      </a:br>
                      <a:r>
                        <a:rPr lang="en-US" sz="1100" kern="1200" dirty="0">
                          <a:solidFill>
                            <a:schemeClr val="tx2"/>
                          </a:solidFill>
                        </a:rPr>
                        <a:t>85</a:t>
                      </a:r>
                      <a:r>
                        <a:rPr lang="en-US" sz="1100" kern="1200" dirty="0">
                          <a:solidFill>
                            <a:schemeClr val="tx2"/>
                          </a:solidFill>
                          <a:latin typeface="Calibri" panose="020F0502020204030204" pitchFamily="34" charset="0"/>
                          <a:cs typeface="Calibri" panose="020F0502020204030204" pitchFamily="34" charset="0"/>
                        </a:rPr>
                        <a:t> </a:t>
                      </a:r>
                      <a:r>
                        <a:rPr lang="en-US" sz="1100" kern="1200" dirty="0">
                          <a:solidFill>
                            <a:schemeClr val="tx2"/>
                          </a:solidFill>
                        </a:rPr>
                        <a:t>°C for IPC707 signal conditioner </a:t>
                      </a:r>
                      <a:endParaRPr lang="en-US" sz="1100" kern="1200" dirty="0">
                        <a:solidFill>
                          <a:schemeClr val="tx2"/>
                        </a:solidFill>
                        <a:latin typeface="+mn-lt"/>
                        <a:ea typeface="+mn-ea"/>
                        <a:cs typeface="+mn-cs"/>
                      </a:endParaRPr>
                    </a:p>
                  </a:txBody>
                  <a:tcPr anchor="ctr"/>
                </a:tc>
                <a:extLst>
                  <a:ext uri="{0D108BD9-81ED-4DB2-BD59-A6C34878D82A}">
                    <a16:rowId xmlns:a16="http://schemas.microsoft.com/office/drawing/2014/main" val="10002"/>
                  </a:ext>
                </a:extLst>
              </a:tr>
              <a:tr h="310861">
                <a:tc>
                  <a:txBody>
                    <a:bodyPr/>
                    <a:lstStyle/>
                    <a:p>
                      <a:pPr marL="0" indent="0" algn="l">
                        <a:lnSpc>
                          <a:spcPct val="150000"/>
                        </a:lnSpc>
                        <a:buFont typeface="Arial" panose="020B0604020202020204" pitchFamily="34" charset="0"/>
                        <a:buNone/>
                      </a:pPr>
                      <a:r>
                        <a:rPr lang="en-US" sz="1100" b="1" dirty="0">
                          <a:solidFill>
                            <a:schemeClr val="tx2"/>
                          </a:solidFill>
                        </a:rPr>
                        <a:t>Sensitivities </a:t>
                      </a:r>
                    </a:p>
                  </a:txBody>
                  <a:tcPr anchor="ctr"/>
                </a:tc>
                <a:tc>
                  <a:txBody>
                    <a:bodyPr/>
                    <a:lstStyle/>
                    <a:p>
                      <a:pPr>
                        <a:lnSpc>
                          <a:spcPct val="150000"/>
                        </a:lnSpc>
                      </a:pPr>
                      <a:r>
                        <a:rPr lang="en-US" sz="1100" dirty="0">
                          <a:solidFill>
                            <a:schemeClr val="tx2"/>
                          </a:solidFill>
                        </a:rPr>
                        <a:t>From 10</a:t>
                      </a:r>
                      <a:r>
                        <a:rPr lang="en-US" sz="1100" baseline="0" dirty="0">
                          <a:solidFill>
                            <a:schemeClr val="tx2"/>
                          </a:solidFill>
                        </a:rPr>
                        <a:t> to 100 </a:t>
                      </a:r>
                      <a:r>
                        <a:rPr lang="en-US" sz="1100" baseline="0" dirty="0" err="1">
                          <a:solidFill>
                            <a:schemeClr val="tx2"/>
                          </a:solidFill>
                        </a:rPr>
                        <a:t>pC</a:t>
                      </a:r>
                      <a:r>
                        <a:rPr lang="en-US" sz="1100" baseline="0" dirty="0">
                          <a:solidFill>
                            <a:schemeClr val="tx2"/>
                          </a:solidFill>
                        </a:rPr>
                        <a:t>/g</a:t>
                      </a:r>
                      <a:endParaRPr lang="en-US" sz="1100" dirty="0">
                        <a:solidFill>
                          <a:schemeClr val="tx2"/>
                        </a:solidFill>
                      </a:endParaRPr>
                    </a:p>
                  </a:txBody>
                  <a:tcPr anchor="ctr"/>
                </a:tc>
                <a:extLst>
                  <a:ext uri="{0D108BD9-81ED-4DB2-BD59-A6C34878D82A}">
                    <a16:rowId xmlns:a16="http://schemas.microsoft.com/office/drawing/2014/main" val="10003"/>
                  </a:ext>
                </a:extLst>
              </a:tr>
              <a:tr h="630000">
                <a:tc>
                  <a:txBody>
                    <a:bodyPr/>
                    <a:lstStyle/>
                    <a:p>
                      <a:pPr marL="0" indent="0" algn="l">
                        <a:lnSpc>
                          <a:spcPct val="150000"/>
                        </a:lnSpc>
                        <a:buFont typeface="Arial" panose="020B0604020202020204" pitchFamily="34" charset="0"/>
                        <a:buNone/>
                      </a:pPr>
                      <a:r>
                        <a:rPr lang="en-US" sz="1100" b="1" dirty="0">
                          <a:solidFill>
                            <a:schemeClr val="tx2"/>
                          </a:solidFill>
                        </a:rPr>
                        <a:t>Measurement ranges </a:t>
                      </a:r>
                    </a:p>
                  </a:txBody>
                  <a:tcPr anchor="ctr"/>
                </a:tc>
                <a:tc>
                  <a:txBody>
                    <a:bodyPr/>
                    <a:lstStyle/>
                    <a:p>
                      <a:pPr>
                        <a:lnSpc>
                          <a:spcPct val="150000"/>
                        </a:lnSpc>
                      </a:pPr>
                      <a:r>
                        <a:rPr lang="en-US" sz="1100" dirty="0">
                          <a:solidFill>
                            <a:schemeClr val="tx2"/>
                          </a:solidFill>
                        </a:rPr>
                        <a:t>From 0.001 to 500 g (dynamic)</a:t>
                      </a:r>
                      <a:br>
                        <a:rPr lang="en-US" sz="1100" baseline="0" dirty="0">
                          <a:solidFill>
                            <a:schemeClr val="tx2"/>
                          </a:solidFill>
                        </a:rPr>
                      </a:br>
                      <a:r>
                        <a:rPr lang="en-US" sz="1100" dirty="0">
                          <a:solidFill>
                            <a:schemeClr val="tx2"/>
                          </a:solidFill>
                        </a:rPr>
                        <a:t>Up</a:t>
                      </a:r>
                      <a:r>
                        <a:rPr lang="en-US" sz="1100" baseline="0" dirty="0">
                          <a:solidFill>
                            <a:schemeClr val="tx2"/>
                          </a:solidFill>
                        </a:rPr>
                        <a:t> to 1000 g (overload)</a:t>
                      </a:r>
                      <a:endParaRPr lang="en-US" sz="1100" dirty="0">
                        <a:solidFill>
                          <a:schemeClr val="tx2"/>
                        </a:solidFill>
                      </a:endParaRPr>
                    </a:p>
                  </a:txBody>
                  <a:tcPr anchor="ctr"/>
                </a:tc>
                <a:extLst>
                  <a:ext uri="{0D108BD9-81ED-4DB2-BD59-A6C34878D82A}">
                    <a16:rowId xmlns:a16="http://schemas.microsoft.com/office/drawing/2014/main" val="10004"/>
                  </a:ext>
                </a:extLst>
              </a:tr>
              <a:tr h="310861">
                <a:tc>
                  <a:txBody>
                    <a:bodyPr/>
                    <a:lstStyle/>
                    <a:p>
                      <a:pPr marL="0" indent="0" algn="l">
                        <a:lnSpc>
                          <a:spcPct val="150000"/>
                        </a:lnSpc>
                        <a:buFont typeface="Arial" panose="020B0604020202020204" pitchFamily="34" charset="0"/>
                        <a:buNone/>
                      </a:pPr>
                      <a:r>
                        <a:rPr lang="en-US" sz="1100" b="1" dirty="0">
                          <a:solidFill>
                            <a:schemeClr val="tx2"/>
                          </a:solidFill>
                        </a:rPr>
                        <a:t>Frequency responses </a:t>
                      </a:r>
                    </a:p>
                  </a:txBody>
                  <a:tcPr anchor="ctr"/>
                </a:tc>
                <a:tc>
                  <a:txBody>
                    <a:bodyPr/>
                    <a:lstStyle/>
                    <a:p>
                      <a:pPr>
                        <a:lnSpc>
                          <a:spcPct val="150000"/>
                        </a:lnSpc>
                      </a:pPr>
                      <a:r>
                        <a:rPr lang="en-US" sz="1100" dirty="0">
                          <a:solidFill>
                            <a:schemeClr val="tx2"/>
                          </a:solidFill>
                        </a:rPr>
                        <a:t>From 0.5 to</a:t>
                      </a:r>
                      <a:r>
                        <a:rPr lang="en-US" sz="1100" baseline="0" dirty="0">
                          <a:solidFill>
                            <a:schemeClr val="tx2"/>
                          </a:solidFill>
                        </a:rPr>
                        <a:t> 10,000 Hz</a:t>
                      </a:r>
                      <a:endParaRPr lang="en-US" sz="1100" dirty="0">
                        <a:solidFill>
                          <a:schemeClr val="tx2"/>
                        </a:solidFill>
                      </a:endParaRPr>
                    </a:p>
                  </a:txBody>
                  <a:tcPr anchor="ctr"/>
                </a:tc>
                <a:extLst>
                  <a:ext uri="{0D108BD9-81ED-4DB2-BD59-A6C34878D82A}">
                    <a16:rowId xmlns:a16="http://schemas.microsoft.com/office/drawing/2014/main" val="10005"/>
                  </a:ext>
                </a:extLst>
              </a:tr>
              <a:tr h="720000">
                <a:tc>
                  <a:txBody>
                    <a:bodyPr/>
                    <a:lstStyle/>
                    <a:p>
                      <a:pPr marL="0" indent="0" algn="l">
                        <a:lnSpc>
                          <a:spcPct val="150000"/>
                        </a:lnSpc>
                        <a:buFont typeface="Arial" panose="020B0604020202020204" pitchFamily="34" charset="0"/>
                        <a:buNone/>
                      </a:pPr>
                      <a:r>
                        <a:rPr lang="en-US" sz="1100" b="1" kern="1200" dirty="0">
                          <a:solidFill>
                            <a:schemeClr val="tx2"/>
                          </a:solidFill>
                          <a:latin typeface="+mn-lt"/>
                          <a:ea typeface="+mn-ea"/>
                          <a:cs typeface="+mn-cs"/>
                        </a:rPr>
                        <a:t>Signal conditioner</a:t>
                      </a:r>
                      <a:endParaRPr lang="en-US" sz="1100" b="1" dirty="0">
                        <a:solidFill>
                          <a:schemeClr val="tx2"/>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solidFill>
                            <a:schemeClr val="tx2"/>
                          </a:solidFill>
                        </a:rPr>
                        <a:t>IPC707 has optional diagnostics (</a:t>
                      </a:r>
                      <a:r>
                        <a:rPr lang="en-US" sz="1100" kern="1200" dirty="0">
                          <a:solidFill>
                            <a:schemeClr val="tx2"/>
                          </a:solidFill>
                          <a:latin typeface="+mn-lt"/>
                          <a:ea typeface="+mn-ea"/>
                          <a:cs typeface="+mn-cs"/>
                        </a:rPr>
                        <a:t>built-in test equipment (BITE)),</a:t>
                      </a:r>
                      <a:r>
                        <a:rPr lang="en-US" sz="1100" kern="1200" baseline="0" dirty="0">
                          <a:solidFill>
                            <a:schemeClr val="tx2"/>
                          </a:solidFill>
                          <a:latin typeface="+mn-lt"/>
                          <a:ea typeface="+mn-ea"/>
                          <a:cs typeface="+mn-cs"/>
                        </a:rPr>
                        <a:t> required for SIL 2.</a:t>
                      </a:r>
                      <a:r>
                        <a:rPr lang="en-US" sz="1100" baseline="0" dirty="0">
                          <a:solidFill>
                            <a:schemeClr val="tx2"/>
                          </a:solidFill>
                        </a:rPr>
                        <a:t> Uses external IPC707 signal conditioner.</a:t>
                      </a:r>
                      <a:endParaRPr lang="en-US" sz="1100" kern="1200" dirty="0">
                        <a:solidFill>
                          <a:schemeClr val="tx2"/>
                        </a:solidFill>
                        <a:latin typeface="+mn-lt"/>
                        <a:ea typeface="+mn-ea"/>
                        <a:cs typeface="+mn-cs"/>
                      </a:endParaRPr>
                    </a:p>
                  </a:txBody>
                  <a:tcPr anchor="ctr"/>
                </a:tc>
                <a:extLst>
                  <a:ext uri="{0D108BD9-81ED-4DB2-BD59-A6C34878D82A}">
                    <a16:rowId xmlns:a16="http://schemas.microsoft.com/office/drawing/2014/main" val="10006"/>
                  </a:ext>
                </a:extLst>
              </a:tr>
              <a:tr h="813223">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100" b="1" dirty="0">
                          <a:solidFill>
                            <a:schemeClr val="tx2"/>
                          </a:solidFill>
                        </a:rPr>
                        <a:t>Linearity (typical)</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100" b="1" dirty="0">
                          <a:solidFill>
                            <a:schemeClr val="tx2"/>
                          </a:solidFill>
                        </a:rPr>
                        <a:t>Transverse sensitivity </a:t>
                      </a:r>
                      <a:br>
                        <a:rPr lang="en-US" sz="1100" kern="1200" baseline="0" dirty="0">
                          <a:solidFill>
                            <a:schemeClr val="tx2"/>
                          </a:solidFill>
                        </a:rPr>
                      </a:br>
                      <a:r>
                        <a:rPr lang="en-US" sz="1100" b="1" dirty="0">
                          <a:solidFill>
                            <a:schemeClr val="tx2"/>
                          </a:solidFill>
                        </a:rPr>
                        <a:t>Sensitivity</a:t>
                      </a:r>
                      <a:r>
                        <a:rPr lang="en-US" sz="1100" b="1" baseline="0" dirty="0">
                          <a:solidFill>
                            <a:schemeClr val="tx2"/>
                          </a:solidFill>
                        </a:rPr>
                        <a:t> tolerance </a:t>
                      </a:r>
                      <a:r>
                        <a:rPr lang="en-US" sz="1100" b="1" dirty="0">
                          <a:solidFill>
                            <a:schemeClr val="tx2"/>
                          </a:solidFill>
                        </a:rPr>
                        <a:t> </a:t>
                      </a:r>
                      <a:endParaRPr lang="en-US" sz="1100" kern="1200" dirty="0">
                        <a:solidFill>
                          <a:schemeClr val="tx2"/>
                        </a:solidFill>
                        <a:latin typeface="+mn-lt"/>
                        <a:ea typeface="+mn-ea"/>
                        <a:cs typeface="+mn-cs"/>
                      </a:endParaRPr>
                    </a:p>
                  </a:txBody>
                  <a:tcPr anchor="ctr"/>
                </a:tc>
                <a:tc>
                  <a:txBody>
                    <a:bodyPr/>
                    <a:lstStyle/>
                    <a:p>
                      <a:pPr>
                        <a:lnSpc>
                          <a:spcPct val="150000"/>
                        </a:lnSpc>
                      </a:pPr>
                      <a:r>
                        <a:rPr lang="en-US" sz="1100" kern="1200" dirty="0">
                          <a:solidFill>
                            <a:schemeClr val="tx2"/>
                          </a:solidFill>
                        </a:rPr>
                        <a:t>± 1</a:t>
                      </a:r>
                      <a:r>
                        <a:rPr lang="en-US" sz="800" kern="1200" dirty="0">
                          <a:solidFill>
                            <a:schemeClr val="tx2"/>
                          </a:solidFill>
                          <a:latin typeface="Calibri" panose="020F0502020204030204" pitchFamily="34" charset="0"/>
                          <a:cs typeface="Calibri" panose="020F0502020204030204" pitchFamily="34" charset="0"/>
                        </a:rPr>
                        <a:t> </a:t>
                      </a:r>
                      <a:r>
                        <a:rPr lang="en-US" sz="1100" kern="1200" dirty="0">
                          <a:solidFill>
                            <a:schemeClr val="tx2"/>
                          </a:solidFill>
                        </a:rPr>
                        <a:t>%</a:t>
                      </a:r>
                      <a:r>
                        <a:rPr lang="en-US" sz="1100" kern="1200" baseline="0" dirty="0">
                          <a:solidFill>
                            <a:schemeClr val="tx2"/>
                          </a:solidFill>
                        </a:rPr>
                        <a:t> </a:t>
                      </a:r>
                      <a:br>
                        <a:rPr lang="en-US" sz="1100" kern="1200" baseline="0" dirty="0">
                          <a:solidFill>
                            <a:schemeClr val="tx2"/>
                          </a:solidFill>
                        </a:rPr>
                      </a:br>
                      <a:r>
                        <a:rPr lang="en-US" sz="1100" kern="1200" dirty="0">
                          <a:solidFill>
                            <a:schemeClr val="tx2"/>
                          </a:solidFill>
                        </a:rPr>
                        <a:t>&lt; 5</a:t>
                      </a:r>
                      <a:r>
                        <a:rPr lang="en-US" sz="800" kern="1200" dirty="0">
                          <a:solidFill>
                            <a:schemeClr val="tx2"/>
                          </a:solidFill>
                          <a:latin typeface="Calibri" panose="020F0502020204030204" pitchFamily="34" charset="0"/>
                          <a:cs typeface="Calibri" panose="020F0502020204030204" pitchFamily="34" charset="0"/>
                        </a:rPr>
                        <a:t> </a:t>
                      </a:r>
                      <a:r>
                        <a:rPr lang="en-US" sz="1100" kern="1200" dirty="0">
                          <a:solidFill>
                            <a:schemeClr val="tx2"/>
                          </a:solidFill>
                        </a:rPr>
                        <a:t>%</a:t>
                      </a:r>
                      <a:r>
                        <a:rPr lang="en-US" sz="1100" kern="1200" baseline="0" dirty="0">
                          <a:solidFill>
                            <a:schemeClr val="tx2"/>
                          </a:solidFill>
                        </a:rPr>
                        <a:t>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100" kern="1200" dirty="0">
                          <a:solidFill>
                            <a:schemeClr val="tx2"/>
                          </a:solidFill>
                        </a:rPr>
                        <a:t>± 5</a:t>
                      </a:r>
                      <a:r>
                        <a:rPr lang="en-US" sz="600" kern="1200" dirty="0">
                          <a:solidFill>
                            <a:schemeClr val="tx2"/>
                          </a:solidFill>
                          <a:latin typeface="Calibri" panose="020F0502020204030204" pitchFamily="34" charset="0"/>
                          <a:cs typeface="Calibri" panose="020F0502020204030204" pitchFamily="34" charset="0"/>
                        </a:rPr>
                        <a:t> </a:t>
                      </a:r>
                      <a:r>
                        <a:rPr lang="en-US" sz="1100" kern="1200" dirty="0">
                          <a:solidFill>
                            <a:schemeClr val="tx2"/>
                          </a:solidFill>
                        </a:rPr>
                        <a:t>%</a:t>
                      </a:r>
                      <a:endParaRPr lang="en-US" sz="1100" kern="1200" dirty="0">
                        <a:solidFill>
                          <a:schemeClr val="tx2"/>
                        </a:solidFill>
                        <a:latin typeface="+mn-lt"/>
                        <a:ea typeface="+mn-ea"/>
                        <a:cs typeface="+mn-cs"/>
                      </a:endParaRPr>
                    </a:p>
                  </a:txBody>
                  <a:tcPr anchor="ctr"/>
                </a:tc>
                <a:extLst>
                  <a:ext uri="{0D108BD9-81ED-4DB2-BD59-A6C34878D82A}">
                    <a16:rowId xmlns:a16="http://schemas.microsoft.com/office/drawing/2014/main" val="10007"/>
                  </a:ext>
                </a:extLst>
              </a:tr>
            </a:tbl>
          </a:graphicData>
        </a:graphic>
      </p:graphicFrame>
      <p:pic>
        <p:nvPicPr>
          <p:cNvPr id="1026" name="Picture 2" descr="High temperature vibration sensors">
            <a:extLst>
              <a:ext uri="{FF2B5EF4-FFF2-40B4-BE49-F238E27FC236}">
                <a16:creationId xmlns:a16="http://schemas.microsoft.com/office/drawing/2014/main" id="{921A36C7-AE97-4DFA-B3FB-F0E9D4D1FC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482" y="331309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1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B28C2-DAF1-4C7A-AB1B-1901F215975B}" type="datetime1">
              <a:rPr lang="en-US" smtClean="0"/>
              <a:t>3/18/2022</a:t>
            </a:fld>
            <a:endParaRPr lang="en-GB"/>
          </a:p>
        </p:txBody>
      </p:sp>
      <p:sp>
        <p:nvSpPr>
          <p:cNvPr id="3" name="Footer Placeholder 2"/>
          <p:cNvSpPr>
            <a:spLocks noGrp="1"/>
          </p:cNvSpPr>
          <p:nvPr>
            <p:ph type="ftr" sz="quarter" idx="11"/>
          </p:nvPr>
        </p:nvSpPr>
        <p:spPr/>
        <p:txBody>
          <a:bodyPr/>
          <a:lstStyle/>
          <a:p>
            <a:r>
              <a:rPr lang="en-GB"/>
              <a:t>Meggitt vibro-meter sensors and conditioners product line presentation</a:t>
            </a:r>
          </a:p>
        </p:txBody>
      </p:sp>
      <p:sp>
        <p:nvSpPr>
          <p:cNvPr id="4" name="Slide Number Placeholder 3"/>
          <p:cNvSpPr>
            <a:spLocks noGrp="1"/>
          </p:cNvSpPr>
          <p:nvPr>
            <p:ph type="sldNum" sz="quarter" idx="12"/>
          </p:nvPr>
        </p:nvSpPr>
        <p:spPr/>
        <p:txBody>
          <a:bodyPr/>
          <a:lstStyle/>
          <a:p>
            <a:fld id="{240553F3-40B0-4BFA-8684-D942AF6EAA45}" type="slidenum">
              <a:rPr lang="en-GB" smtClean="0"/>
              <a:t>9</a:t>
            </a:fld>
            <a:endParaRPr lang="en-GB"/>
          </a:p>
        </p:txBody>
      </p:sp>
      <p:grpSp>
        <p:nvGrpSpPr>
          <p:cNvPr id="13" name="Group 12"/>
          <p:cNvGrpSpPr/>
          <p:nvPr/>
        </p:nvGrpSpPr>
        <p:grpSpPr>
          <a:xfrm>
            <a:off x="2831339" y="998614"/>
            <a:ext cx="6529323" cy="4435701"/>
            <a:chOff x="2273970" y="1082280"/>
            <a:chExt cx="6968415" cy="4733999"/>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970" y="1082280"/>
              <a:ext cx="6968415" cy="4733999"/>
            </a:xfrm>
            <a:prstGeom prst="rect">
              <a:avLst/>
            </a:prstGeom>
            <a:ln>
              <a:noFill/>
            </a:ln>
          </p:spPr>
        </p:pic>
        <p:sp>
          <p:nvSpPr>
            <p:cNvPr id="12" name="TextBox 11"/>
            <p:cNvSpPr txBox="1"/>
            <p:nvPr/>
          </p:nvSpPr>
          <p:spPr>
            <a:xfrm>
              <a:off x="7048983" y="2818435"/>
              <a:ext cx="995422" cy="338554"/>
            </a:xfrm>
            <a:prstGeom prst="rect">
              <a:avLst/>
            </a:prstGeom>
            <a:noFill/>
            <a:ln>
              <a:noFill/>
            </a:ln>
          </p:spPr>
          <p:txBody>
            <a:bodyPr wrap="square" rtlCol="0">
              <a:spAutoFit/>
            </a:bodyPr>
            <a:lstStyle/>
            <a:p>
              <a:pPr algn="ctr"/>
              <a:r>
                <a:rPr lang="en-US" sz="800" dirty="0">
                  <a:solidFill>
                    <a:schemeClr val="tx1">
                      <a:lumMod val="65000"/>
                      <a:lumOff val="35000"/>
                    </a:schemeClr>
                  </a:solidFill>
                </a:rPr>
                <a:t>Signal conditioner </a:t>
              </a:r>
            </a:p>
          </p:txBody>
        </p:sp>
        <p:sp>
          <p:nvSpPr>
            <p:cNvPr id="14" name="TextBox 13"/>
            <p:cNvSpPr txBox="1"/>
            <p:nvPr/>
          </p:nvSpPr>
          <p:spPr>
            <a:xfrm>
              <a:off x="8145684" y="2818435"/>
              <a:ext cx="995422" cy="338554"/>
            </a:xfrm>
            <a:prstGeom prst="rect">
              <a:avLst/>
            </a:prstGeom>
            <a:noFill/>
            <a:ln>
              <a:noFill/>
            </a:ln>
          </p:spPr>
          <p:txBody>
            <a:bodyPr wrap="square" rtlCol="0">
              <a:spAutoFit/>
            </a:bodyPr>
            <a:lstStyle/>
            <a:p>
              <a:pPr algn="ctr"/>
              <a:r>
                <a:rPr lang="en-US" sz="800" dirty="0">
                  <a:solidFill>
                    <a:schemeClr val="tx1">
                      <a:lumMod val="65000"/>
                      <a:lumOff val="35000"/>
                    </a:schemeClr>
                  </a:solidFill>
                </a:rPr>
                <a:t>Galvanic separator </a:t>
              </a:r>
            </a:p>
          </p:txBody>
        </p:sp>
      </p:grpSp>
      <p:sp>
        <p:nvSpPr>
          <p:cNvPr id="19" name="Rectangle 18"/>
          <p:cNvSpPr/>
          <p:nvPr/>
        </p:nvSpPr>
        <p:spPr>
          <a:xfrm>
            <a:off x="1019559" y="5598501"/>
            <a:ext cx="10152882" cy="307777"/>
          </a:xfrm>
          <a:prstGeom prst="rect">
            <a:avLst/>
          </a:prstGeom>
          <a:solidFill>
            <a:schemeClr val="accent6"/>
          </a:solidFill>
          <a:ln>
            <a:solidFill>
              <a:schemeClr val="accent6"/>
            </a:solidFill>
          </a:ln>
        </p:spPr>
        <p:txBody>
          <a:bodyPr wrap="square">
            <a:spAutoFit/>
          </a:bodyPr>
          <a:lstStyle/>
          <a:p>
            <a:pPr algn="ctr"/>
            <a:r>
              <a:rPr lang="en-US" sz="1400" dirty="0">
                <a:solidFill>
                  <a:schemeClr val="bg1"/>
                </a:solidFill>
                <a:latin typeface="+mj-lt"/>
              </a:rPr>
              <a:t>More than 10,000 CA sensors / measurement chains installed yearly by OEMs and end users worldwide</a:t>
            </a:r>
          </a:p>
        </p:txBody>
      </p:sp>
      <p:sp>
        <p:nvSpPr>
          <p:cNvPr id="10" name="Title 3"/>
          <p:cNvSpPr>
            <a:spLocks noGrp="1"/>
          </p:cNvSpPr>
          <p:nvPr>
            <p:ph type="title"/>
          </p:nvPr>
        </p:nvSpPr>
        <p:spPr>
          <a:xfrm>
            <a:off x="540000" y="344646"/>
            <a:ext cx="11172576" cy="470188"/>
          </a:xfrm>
        </p:spPr>
        <p:txBody>
          <a:bodyPr/>
          <a:lstStyle/>
          <a:p>
            <a:r>
              <a:rPr lang="en-US" dirty="0"/>
              <a:t>CA series overview </a:t>
            </a:r>
          </a:p>
        </p:txBody>
      </p:sp>
    </p:spTree>
    <p:extLst>
      <p:ext uri="{BB962C8B-B14F-4D97-AF65-F5344CB8AC3E}">
        <p14:creationId xmlns:p14="http://schemas.microsoft.com/office/powerpoint/2010/main" val="200773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ggitt presentation template v2">
  <a:themeElements>
    <a:clrScheme name="Custom 930">
      <a:dk1>
        <a:sysClr val="windowText" lastClr="000000"/>
      </a:dk1>
      <a:lt1>
        <a:sysClr val="window" lastClr="FFFFFF"/>
      </a:lt1>
      <a:dk2>
        <a:srgbClr val="333F48"/>
      </a:dk2>
      <a:lt2>
        <a:srgbClr val="DAD9D6"/>
      </a:lt2>
      <a:accent1>
        <a:srgbClr val="C4D600"/>
      </a:accent1>
      <a:accent2>
        <a:srgbClr val="333F48"/>
      </a:accent2>
      <a:accent3>
        <a:srgbClr val="7F7F7F"/>
      </a:accent3>
      <a:accent4>
        <a:srgbClr val="B2B2B2"/>
      </a:accent4>
      <a:accent5>
        <a:srgbClr val="DDDDDD"/>
      </a:accent5>
      <a:accent6>
        <a:srgbClr val="658D1B"/>
      </a:accent6>
      <a:hlink>
        <a:srgbClr val="0563C1"/>
      </a:hlink>
      <a:folHlink>
        <a:srgbClr val="954F72"/>
      </a:folHlink>
    </a:clrScheme>
    <a:fontScheme name="Custom 27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ggitt PPT template wide v4" id="{C2BB630D-F172-4F62-A7AD-0D0345D42456}" vid="{7B9BBE56-A96B-4FCC-9C5E-1517847D30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Ari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Ari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E6C1660CD8C84A9800DB58D51F571A" ma:contentTypeVersion="12" ma:contentTypeDescription="Create a new document." ma:contentTypeScope="" ma:versionID="a2f44c1e4c5675c6c351b8a477a3bcc3">
  <xsd:schema xmlns:xsd="http://www.w3.org/2001/XMLSchema" xmlns:xs="http://www.w3.org/2001/XMLSchema" xmlns:p="http://schemas.microsoft.com/office/2006/metadata/properties" xmlns:ns2="49744797-43f9-41b7-9a76-01f0626552b4" xmlns:ns3="7c6b3982-07f9-4cd7-9eb6-775d566d6b36" targetNamespace="http://schemas.microsoft.com/office/2006/metadata/properties" ma:root="true" ma:fieldsID="113f435315006585ee88a2fa72f969c6" ns2:_="" ns3:_="">
    <xsd:import namespace="49744797-43f9-41b7-9a76-01f0626552b4"/>
    <xsd:import namespace="7c6b3982-07f9-4cd7-9eb6-775d566d6b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44797-43f9-41b7-9a76-01f0626552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6b3982-07f9-4cd7-9eb6-775d566d6b3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C09354-BCF7-4C88-A43C-9900F5F59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744797-43f9-41b7-9a76-01f0626552b4"/>
    <ds:schemaRef ds:uri="7c6b3982-07f9-4cd7-9eb6-775d566d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BC526F-6BAA-4905-8231-275DF5CEDA11}">
  <ds:schemaRefs>
    <ds:schemaRef ds:uri="http://schemas.microsoft.com/sharepoint/v3/contenttype/forms"/>
  </ds:schemaRefs>
</ds:datastoreItem>
</file>

<file path=customXml/itemProps3.xml><?xml version="1.0" encoding="utf-8"?>
<ds:datastoreItem xmlns:ds="http://schemas.openxmlformats.org/officeDocument/2006/customXml" ds:itemID="{2FDBC42D-C1EE-485B-94B3-E3BF16CE70B0}">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7c6b3982-07f9-4cd7-9eb6-775d566d6b36"/>
    <ds:schemaRef ds:uri="http://schemas.microsoft.com/office/2006/metadata/properties"/>
    <ds:schemaRef ds:uri="http://schemas.openxmlformats.org/package/2006/metadata/core-properties"/>
    <ds:schemaRef ds:uri="49744797-43f9-41b7-9a76-01f0626552b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Meggitt SA company profile</Template>
  <TotalTime>5671</TotalTime>
  <Words>1400</Words>
  <Application>Microsoft Office PowerPoint</Application>
  <PresentationFormat>Widescreen</PresentationFormat>
  <Paragraphs>245</Paragraphs>
  <Slides>24</Slides>
  <Notes>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Century Gothic (Body)</vt:lpstr>
      <vt:lpstr>Wingdings 2</vt:lpstr>
      <vt:lpstr>Meggitt presentation template v2</vt:lpstr>
      <vt:lpstr>Sensors &amp;  conditioners </vt:lpstr>
      <vt:lpstr>PowerPoint Presentation</vt:lpstr>
      <vt:lpstr>Product lines overview</vt:lpstr>
      <vt:lpstr>PowerPoint Presentation</vt:lpstr>
      <vt:lpstr>Sensing solutions for harsh environments</vt:lpstr>
      <vt:lpstr>Sensing solutions</vt:lpstr>
      <vt:lpstr>Absolute vibration</vt:lpstr>
      <vt:lpstr>High-temperature piezoelectric accelerometers</vt:lpstr>
      <vt:lpstr>CA series overview </vt:lpstr>
      <vt:lpstr>Accelerometers and velocity sensors </vt:lpstr>
      <vt:lpstr>Accelerometers overview</vt:lpstr>
      <vt:lpstr>Velocity sensors overview </vt:lpstr>
      <vt:lpstr>Dynamic pressure</vt:lpstr>
      <vt:lpstr>PowerPoint Presentation</vt:lpstr>
      <vt:lpstr>CP series overview</vt:lpstr>
      <vt:lpstr>Relative vibration</vt:lpstr>
      <vt:lpstr>Proximity measurement chains </vt:lpstr>
      <vt:lpstr>Proximity measurement chains overview </vt:lpstr>
      <vt:lpstr>Air gap </vt:lpstr>
      <vt:lpstr>Air gap sensor measurement chains </vt:lpstr>
      <vt:lpstr>Housing expansion  probes </vt:lpstr>
      <vt:lpstr>Housing expansion probes </vt:lpstr>
      <vt:lpstr>Thank you</vt:lpstr>
      <vt:lpstr>Disclaimer</vt:lpstr>
    </vt:vector>
  </TitlesOfParts>
  <Company>MSS-CH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Pfeiffer</dc:creator>
  <cp:lastModifiedBy>Sindhu R</cp:lastModifiedBy>
  <cp:revision>232</cp:revision>
  <dcterms:created xsi:type="dcterms:W3CDTF">2020-08-20T15:09:07Z</dcterms:created>
  <dcterms:modified xsi:type="dcterms:W3CDTF">2022-03-18T10:56:48Z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0x010100ABE6C1660CD8C84A9800DB58D51F571A</vt:lpwstr>
  </property>
</Properties>
</file>