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sldIdLst>
    <p:sldId id="303" r:id="rId5"/>
    <p:sldId id="270" r:id="rId6"/>
    <p:sldId id="278" r:id="rId7"/>
    <p:sldId id="311" r:id="rId8"/>
    <p:sldId id="310" r:id="rId9"/>
    <p:sldId id="513" r:id="rId10"/>
    <p:sldId id="514" r:id="rId11"/>
    <p:sldId id="515" r:id="rId12"/>
    <p:sldId id="316" r:id="rId13"/>
    <p:sldId id="332" r:id="rId14"/>
    <p:sldId id="314" r:id="rId15"/>
    <p:sldId id="304" r:id="rId16"/>
    <p:sldId id="308" r:id="rId17"/>
    <p:sldId id="335" r:id="rId18"/>
    <p:sldId id="306" r:id="rId19"/>
    <p:sldId id="331" r:id="rId20"/>
    <p:sldId id="307" r:id="rId21"/>
    <p:sldId id="330" r:id="rId22"/>
    <p:sldId id="320" r:id="rId23"/>
    <p:sldId id="322" r:id="rId24"/>
    <p:sldId id="325" r:id="rId25"/>
    <p:sldId id="326" r:id="rId26"/>
    <p:sldId id="334" r:id="rId27"/>
    <p:sldId id="318" r:id="rId28"/>
    <p:sldId id="312" r:id="rId29"/>
    <p:sldId id="313" r:id="rId30"/>
    <p:sldId id="328" r:id="rId31"/>
    <p:sldId id="5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onso Fernandez" initials="AF" lastIdx="7" clrIdx="0">
    <p:extLst>
      <p:ext uri="{19B8F6BF-5375-455C-9EA6-DF929625EA0E}">
        <p15:presenceInfo xmlns:p15="http://schemas.microsoft.com/office/powerpoint/2012/main" userId="S-1-5-21-3000120069-850728346-3097708181-11639" providerId="AD"/>
      </p:ext>
    </p:extLst>
  </p:cmAuthor>
  <p:cmAuthor id="2" name="Vanessa Pfeiffer" initials="VP" lastIdx="2" clrIdx="1">
    <p:extLst>
      <p:ext uri="{19B8F6BF-5375-455C-9EA6-DF929625EA0E}">
        <p15:presenceInfo xmlns:p15="http://schemas.microsoft.com/office/powerpoint/2012/main" userId="S-1-5-21-3000120069-850728346-3097708181-16674" providerId="AD"/>
      </p:ext>
    </p:extLst>
  </p:cmAuthor>
  <p:cmAuthor id="3" name="Peter Ward" initials="PW" lastIdx="25" clrIdx="2">
    <p:extLst>
      <p:ext uri="{19B8F6BF-5375-455C-9EA6-DF929625EA0E}">
        <p15:presenceInfo xmlns:p15="http://schemas.microsoft.com/office/powerpoint/2012/main" userId="S-1-5-21-3000120069-850728346-3097708181-5726" providerId="AD"/>
      </p:ext>
    </p:extLst>
  </p:cmAuthor>
  <p:cmAuthor id="4" name="Sindhu R" initials="SR" lastIdx="1" clrIdx="3">
    <p:extLst>
      <p:ext uri="{19B8F6BF-5375-455C-9EA6-DF929625EA0E}">
        <p15:presenceInfo xmlns:p15="http://schemas.microsoft.com/office/powerpoint/2012/main" userId="d71c55418bed94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F48"/>
    <a:srgbClr val="C4D600"/>
    <a:srgbClr val="009999"/>
    <a:srgbClr val="ED7D31"/>
    <a:srgbClr val="7F7F7F"/>
    <a:srgbClr val="D9D9D9"/>
    <a:srgbClr val="658D1B"/>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92115" autoAdjust="0"/>
  </p:normalViewPr>
  <p:slideViewPr>
    <p:cSldViewPr snapToGrid="0">
      <p:cViewPr varScale="1">
        <p:scale>
          <a:sx n="59" d="100"/>
          <a:sy n="59" d="100"/>
        </p:scale>
        <p:origin x="88" y="84"/>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18/03/2022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of VibroSight HDA files into the VibroSight database</a:t>
            </a:r>
          </a:p>
          <a:p>
            <a:r>
              <a:rPr lang="en-US" dirty="0"/>
              <a:t>For the creation of a replica/mirror of a remote database  in a central diagnostics </a:t>
            </a:r>
            <a:r>
              <a:rPr lang="en-US" dirty="0" err="1"/>
              <a:t>centre</a:t>
            </a:r>
            <a:r>
              <a:rPr lang="en-US" dirty="0"/>
              <a:t>. </a:t>
            </a:r>
          </a:p>
          <a:p>
            <a:r>
              <a:rPr lang="en-US" dirty="0"/>
              <a:t>The synchronization of the original and replica database servers is done via the transfer for VibroSight data files.</a:t>
            </a:r>
          </a:p>
          <a:p>
            <a:r>
              <a:rPr lang="en-US" dirty="0"/>
              <a:t>Useful when the original database is located:</a:t>
            </a:r>
          </a:p>
          <a:p>
            <a:pPr lvl="1"/>
            <a:r>
              <a:rPr lang="en-US" dirty="0"/>
              <a:t>Behind a network data diode</a:t>
            </a:r>
          </a:p>
          <a:p>
            <a:pPr lvl="1"/>
            <a:r>
              <a:rPr lang="en-US" dirty="0"/>
              <a:t>Behind a firewall </a:t>
            </a:r>
          </a:p>
          <a:p>
            <a:pPr lvl="1"/>
            <a:r>
              <a:rPr lang="en-US" dirty="0"/>
              <a:t>In a remote location connected via an unreliable network.</a:t>
            </a:r>
            <a:endParaRPr lang="fr-CH" dirty="0"/>
          </a:p>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23</a:t>
            </a:fld>
            <a:endParaRPr lang="en-GB" dirty="0"/>
          </a:p>
        </p:txBody>
      </p:sp>
    </p:spTree>
    <p:extLst>
      <p:ext uri="{BB962C8B-B14F-4D97-AF65-F5344CB8AC3E}">
        <p14:creationId xmlns:p14="http://schemas.microsoft.com/office/powerpoint/2010/main" val="315096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1040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A09F76-BCC4-4D55-A12A-0026FCEDAA4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675798-B27A-47B8-83C9-CF88ED0FE17C}"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EED259B-ADE7-46A7-B744-02BC3EB5FE83}"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4E1CD3D-57C1-48CB-A437-112EDFC23E90}"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7F89F8F7-FDCD-4E40-87D4-E1EDF63DBCB4}"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1DD560C-A916-406E-9702-8608E8358362}"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B2BBA327-DB5F-45EF-8297-C80D2B924278}"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294E8D9-48E2-401A-9849-28301B8360CD}"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05F7383F-52DA-4E65-96AE-2DA582E8238D}"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FDDCB05-E8C8-495F-A739-CFE63318ADCE}"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1449051A-B551-4DB6-9B30-06F2E4778822}"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BB863D-0AD4-4F55-9984-A0051C0AAD0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278962-E05C-4E70-9684-6B61C2F8DD50}"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EF31EEAF-6074-434B-9E83-3106E085B3F8}"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r>
              <a:rPr lang="en-GB"/>
              <a:t>Meggitt vibro-meter vibrosight product line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1449D5AE-656C-4F9B-AC1B-A4B95241FDB5}"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a:t>Meggitt vibro-meter vibrosight product line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742E1CF0-A624-4E18-AAF8-7EDC734337AE}" type="datetime1">
              <a:rPr lang="en-US" smtClean="0"/>
              <a:t>3/18/2022</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GB"/>
              <a:t>Meggitt vibro-meter vibrosight product line presentation</a:t>
            </a:r>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4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6.png"/><Relationship Id="rId1" Type="http://schemas.openxmlformats.org/officeDocument/2006/relationships/slideLayout" Target="../slideLayouts/slideLayout9.xml"/><Relationship Id="rId5" Type="http://schemas.openxmlformats.org/officeDocument/2006/relationships/image" Target="../media/image65.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oleObject" Target="../embeddings/oleObject1.bin"/><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oleObject" Target="../embeddings/oleObject2.bin"/><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VIBROSIGHT</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363" y="1092199"/>
            <a:ext cx="3478392" cy="4813301"/>
          </a:xfrm>
          <a:prstGeom prst="rect">
            <a:avLst/>
          </a:prstGeom>
        </p:spPr>
      </p:pic>
      <p:sp>
        <p:nvSpPr>
          <p:cNvPr id="7" name="Rectangle 6"/>
          <p:cNvSpPr/>
          <p:nvPr/>
        </p:nvSpPr>
        <p:spPr>
          <a:xfrm>
            <a:off x="538162" y="3858290"/>
            <a:ext cx="6173788" cy="584775"/>
          </a:xfrm>
          <a:prstGeom prst="rect">
            <a:avLst/>
          </a:prstGeom>
        </p:spPr>
        <p:txBody>
          <a:bodyPr wrap="square">
            <a:spAutoFit/>
          </a:bodyPr>
          <a:lstStyle/>
          <a:p>
            <a:r>
              <a:rPr lang="en-US" sz="1600" dirty="0">
                <a:solidFill>
                  <a:schemeClr val="bg1"/>
                </a:solidFill>
                <a:latin typeface="+mj-lt"/>
              </a:rPr>
              <a:t>Advanced machinery protection and condition monitoring software</a:t>
            </a:r>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3696" y="1244600"/>
            <a:ext cx="6468378" cy="3500926"/>
          </a:xfrm>
          <a:prstGeom prst="rect">
            <a:avLst/>
          </a:prstGeom>
        </p:spPr>
      </p:pic>
      <p:sp>
        <p:nvSpPr>
          <p:cNvPr id="3" name="Date Placeholder 2"/>
          <p:cNvSpPr>
            <a:spLocks noGrp="1"/>
          </p:cNvSpPr>
          <p:nvPr>
            <p:ph type="dt" sz="half" idx="10"/>
          </p:nvPr>
        </p:nvSpPr>
        <p:spPr/>
        <p:txBody>
          <a:bodyPr/>
          <a:lstStyle/>
          <a:p>
            <a:fld id="{961FDDC9-41FE-467C-AF87-0CA307B870A2}"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10</a:t>
            </a:fld>
            <a:endParaRPr lang="en-GB"/>
          </a:p>
        </p:txBody>
      </p:sp>
      <p:sp>
        <p:nvSpPr>
          <p:cNvPr id="10" name="Content Placeholder 12"/>
          <p:cNvSpPr txBox="1">
            <a:spLocks/>
          </p:cNvSpPr>
          <p:nvPr/>
        </p:nvSpPr>
        <p:spPr>
          <a:xfrm>
            <a:off x="730500" y="3865238"/>
            <a:ext cx="4482850" cy="211568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Protect</a:t>
            </a:r>
            <a:br>
              <a:rPr lang="en-US" sz="1600" dirty="0"/>
            </a:br>
            <a:r>
              <a:rPr lang="en-US" sz="1600" dirty="0"/>
              <a:t>for the configuration of</a:t>
            </a:r>
            <a:br>
              <a:rPr lang="en-US" sz="1600" dirty="0"/>
            </a:br>
            <a:r>
              <a:rPr lang="en-US" sz="1600" dirty="0"/>
              <a:t>VM600</a:t>
            </a:r>
            <a:r>
              <a:rPr lang="en-US" sz="1600" baseline="30000" dirty="0"/>
              <a:t>Mk2</a:t>
            </a:r>
            <a:r>
              <a:rPr lang="en-US" sz="1600" dirty="0"/>
              <a:t> machinery protection</a:t>
            </a:r>
            <a:endParaRPr lang="en-US" sz="1400" b="0" dirty="0"/>
          </a:p>
          <a:p>
            <a:pPr>
              <a:lnSpc>
                <a:spcPct val="125000"/>
              </a:lnSpc>
            </a:pPr>
            <a:r>
              <a:rPr lang="en-US" sz="1400" b="0" dirty="0"/>
              <a:t>For the configuration of machinery protection</a:t>
            </a:r>
            <a:br>
              <a:rPr lang="en-US" sz="1400" b="0" dirty="0"/>
            </a:br>
            <a:r>
              <a:rPr lang="en-US" sz="1400" b="0" dirty="0"/>
              <a:t>functionality for VM600</a:t>
            </a:r>
            <a:r>
              <a:rPr lang="en-US" sz="1400" b="0" baseline="30000" dirty="0"/>
              <a:t>Mk2 </a:t>
            </a:r>
            <a:r>
              <a:rPr lang="en-US" sz="1400" b="0" dirty="0"/>
              <a:t>systems.</a:t>
            </a:r>
          </a:p>
          <a:p>
            <a:pPr>
              <a:lnSpc>
                <a:spcPct val="125000"/>
              </a:lnSpc>
            </a:pPr>
            <a:r>
              <a:rPr lang="en-US" sz="1400" b="0" dirty="0"/>
              <a:t>(More specifically, MPS using MPC4</a:t>
            </a:r>
            <a:r>
              <a:rPr lang="en-US" sz="1400" b="0" baseline="30000" dirty="0"/>
              <a:t>Mk2</a:t>
            </a:r>
            <a:r>
              <a:rPr lang="en-US" sz="1400" b="0" dirty="0"/>
              <a:t> +  IOC4</a:t>
            </a:r>
            <a:r>
              <a:rPr lang="en-US" sz="1400" b="0" baseline="30000" dirty="0"/>
              <a:t>Mk2</a:t>
            </a:r>
            <a:r>
              <a:rPr lang="en-US" sz="1400" b="0" dirty="0"/>
              <a:t>, RLC16</a:t>
            </a:r>
            <a:r>
              <a:rPr lang="en-US" sz="1400" b="0" baseline="30000" dirty="0"/>
              <a:t>Mk2</a:t>
            </a:r>
            <a:r>
              <a:rPr lang="en-US" sz="1400" b="0" dirty="0"/>
              <a:t> and CPUM</a:t>
            </a:r>
            <a:r>
              <a:rPr lang="en-US" sz="1400" b="0" baseline="30000" dirty="0"/>
              <a:t>Mk2</a:t>
            </a:r>
            <a:r>
              <a:rPr lang="en-US" sz="1400" b="0" dirty="0"/>
              <a:t> +  IOCN</a:t>
            </a:r>
            <a:r>
              <a:rPr lang="en-US" sz="1400" b="0" baseline="30000" dirty="0"/>
              <a:t>Mk2</a:t>
            </a:r>
            <a:r>
              <a:rPr lang="en-US" sz="1400" b="0" dirty="0"/>
              <a:t> modules.)</a:t>
            </a:r>
            <a:endParaRPr lang="en-US" sz="1400" dirty="0"/>
          </a:p>
        </p:txBody>
      </p:sp>
      <p:pic>
        <p:nvPicPr>
          <p:cNvPr id="16" name="Content Placeholder 15"/>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730500" y="1244600"/>
            <a:ext cx="2440032" cy="2440032"/>
          </a:xfrm>
        </p:spPr>
      </p:pic>
    </p:spTree>
    <p:extLst>
      <p:ext uri="{BB962C8B-B14F-4D97-AF65-F5344CB8AC3E}">
        <p14:creationId xmlns:p14="http://schemas.microsoft.com/office/powerpoint/2010/main" val="13062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3696" y="1244600"/>
            <a:ext cx="6468378" cy="3500926"/>
          </a:xfrm>
          <a:prstGeom prst="rect">
            <a:avLst/>
          </a:prstGeom>
        </p:spPr>
      </p:pic>
      <p:sp>
        <p:nvSpPr>
          <p:cNvPr id="3" name="Date Placeholder 2"/>
          <p:cNvSpPr>
            <a:spLocks noGrp="1"/>
          </p:cNvSpPr>
          <p:nvPr>
            <p:ph type="dt" sz="half" idx="10"/>
          </p:nvPr>
        </p:nvSpPr>
        <p:spPr/>
        <p:txBody>
          <a:bodyPr/>
          <a:lstStyle/>
          <a:p>
            <a:fld id="{5937AD5F-25F2-496F-AD6B-A38B7310E188}"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11</a:t>
            </a:fld>
            <a:endParaRPr lang="en-GB"/>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500" y="1244600"/>
            <a:ext cx="2330450" cy="2330450"/>
          </a:xfrm>
          <a:prstGeom prst="rect">
            <a:avLst/>
          </a:prstGeom>
        </p:spPr>
      </p:pic>
      <p:sp>
        <p:nvSpPr>
          <p:cNvPr id="8" name="Content Placeholder 12"/>
          <p:cNvSpPr txBox="1">
            <a:spLocks/>
          </p:cNvSpPr>
          <p:nvPr/>
        </p:nvSpPr>
        <p:spPr>
          <a:xfrm>
            <a:off x="730500" y="3865238"/>
            <a:ext cx="4482850" cy="211568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Capture</a:t>
            </a:r>
            <a:br>
              <a:rPr lang="en-US" sz="1600" dirty="0"/>
            </a:br>
            <a:r>
              <a:rPr lang="en-US" sz="1600" dirty="0"/>
              <a:t>for the configuration of</a:t>
            </a:r>
            <a:br>
              <a:rPr lang="en-US" sz="1600" dirty="0"/>
            </a:br>
            <a:r>
              <a:rPr lang="en-US" sz="1600" dirty="0"/>
              <a:t>VM600</a:t>
            </a:r>
            <a:r>
              <a:rPr lang="en-US" sz="1600" baseline="30000" dirty="0"/>
              <a:t>Mk2 </a:t>
            </a:r>
            <a:r>
              <a:rPr lang="en-US" sz="1600" dirty="0"/>
              <a:t>condition monitoring</a:t>
            </a:r>
          </a:p>
          <a:p>
            <a:pPr>
              <a:lnSpc>
                <a:spcPct val="125000"/>
              </a:lnSpc>
            </a:pPr>
            <a:r>
              <a:rPr lang="en-US" sz="1400" b="0" dirty="0"/>
              <a:t>For the configuration of condition monitoring</a:t>
            </a:r>
            <a:br>
              <a:rPr lang="en-US" sz="1400" b="0" dirty="0"/>
            </a:br>
            <a:r>
              <a:rPr lang="en-US" sz="1400" b="0" dirty="0"/>
              <a:t>functionality for VM600</a:t>
            </a:r>
            <a:r>
              <a:rPr lang="en-US" sz="1400" b="0" baseline="30000" dirty="0"/>
              <a:t>Mk2 </a:t>
            </a:r>
            <a:r>
              <a:rPr lang="en-US" sz="1400" b="0" dirty="0"/>
              <a:t>systems.</a:t>
            </a:r>
          </a:p>
          <a:p>
            <a:pPr>
              <a:lnSpc>
                <a:spcPct val="125000"/>
              </a:lnSpc>
            </a:pPr>
            <a:r>
              <a:rPr lang="en-US" sz="1400" b="0" dirty="0"/>
              <a:t>(More specifically, CMS using MPC4</a:t>
            </a:r>
            <a:r>
              <a:rPr lang="en-US" sz="1400" b="0" baseline="30000" dirty="0"/>
              <a:t>Mk2</a:t>
            </a:r>
            <a:r>
              <a:rPr lang="en-US" sz="1400" b="0" dirty="0"/>
              <a:t> +  IOC4</a:t>
            </a:r>
            <a:r>
              <a:rPr lang="en-US" sz="1400" b="0" baseline="30000" dirty="0"/>
              <a:t>Mk2</a:t>
            </a:r>
            <a:r>
              <a:rPr lang="en-US" sz="1400" b="0" dirty="0"/>
              <a:t> </a:t>
            </a:r>
            <a:br>
              <a:rPr lang="en-US" sz="1400" b="0" dirty="0"/>
            </a:br>
            <a:r>
              <a:rPr lang="en-US" sz="1400" b="0" dirty="0"/>
              <a:t>modules.)</a:t>
            </a:r>
            <a:endParaRPr lang="en-US" sz="1400" dirty="0"/>
          </a:p>
        </p:txBody>
      </p:sp>
    </p:spTree>
    <p:extLst>
      <p:ext uri="{BB962C8B-B14F-4D97-AF65-F5344CB8AC3E}">
        <p14:creationId xmlns:p14="http://schemas.microsoft.com/office/powerpoint/2010/main" val="297460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50380" y="1244600"/>
            <a:ext cx="6401694" cy="3434242"/>
          </a:xfrm>
          <a:prstGeom prst="rect">
            <a:avLst/>
          </a:prstGeom>
        </p:spPr>
      </p:pic>
      <p:sp>
        <p:nvSpPr>
          <p:cNvPr id="3" name="Date Placeholder 2"/>
          <p:cNvSpPr>
            <a:spLocks noGrp="1"/>
          </p:cNvSpPr>
          <p:nvPr>
            <p:ph type="dt" sz="half" idx="10"/>
          </p:nvPr>
        </p:nvSpPr>
        <p:spPr/>
        <p:txBody>
          <a:bodyPr/>
          <a:lstStyle/>
          <a:p>
            <a:fld id="{BCBAB449-9F6B-4C08-BBDF-985FE383085D}"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12</a:t>
            </a:fld>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500" y="1244600"/>
            <a:ext cx="2355600" cy="2355600"/>
          </a:xfrm>
          <a:prstGeom prst="rect">
            <a:avLst/>
          </a:prstGeom>
        </p:spPr>
      </p:pic>
      <p:sp>
        <p:nvSpPr>
          <p:cNvPr id="10" name="Content Placeholder 12"/>
          <p:cNvSpPr txBox="1">
            <a:spLocks/>
          </p:cNvSpPr>
          <p:nvPr/>
        </p:nvSpPr>
        <p:spPr>
          <a:xfrm>
            <a:off x="730500" y="3865238"/>
            <a:ext cx="8196330" cy="211568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Configurator</a:t>
            </a:r>
            <a:br>
              <a:rPr lang="en-US" sz="1600" dirty="0"/>
            </a:br>
            <a:r>
              <a:rPr lang="en-US" sz="1600" dirty="0"/>
              <a:t>for the configuration of</a:t>
            </a:r>
            <a:br>
              <a:rPr lang="en-US" sz="1600" dirty="0"/>
            </a:br>
            <a:r>
              <a:rPr lang="en-US" sz="1600" dirty="0"/>
              <a:t>VM600</a:t>
            </a:r>
            <a:r>
              <a:rPr lang="en-US" sz="1600" baseline="30000" dirty="0"/>
              <a:t>Mk2</a:t>
            </a:r>
            <a:r>
              <a:rPr lang="en-US" sz="1600" dirty="0"/>
              <a:t>/</a:t>
            </a:r>
            <a:r>
              <a:rPr lang="en-US" sz="800" dirty="0">
                <a:latin typeface="Calibri" panose="020F0502020204030204" pitchFamily="34" charset="0"/>
                <a:cs typeface="Calibri" panose="020F0502020204030204" pitchFamily="34" charset="0"/>
              </a:rPr>
              <a:t> </a:t>
            </a:r>
            <a:r>
              <a:rPr lang="en-US" sz="1600" dirty="0"/>
              <a:t>VM600 XMx16 and </a:t>
            </a:r>
            <a:r>
              <a:rPr lang="en-US" sz="1600" dirty="0" err="1"/>
              <a:t>VibroSmart</a:t>
            </a:r>
            <a:r>
              <a:rPr lang="en-US" sz="800" baseline="30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t>
            </a:r>
            <a:endParaRPr lang="en-US" sz="1600" dirty="0"/>
          </a:p>
          <a:p>
            <a:pPr>
              <a:lnSpc>
                <a:spcPct val="125000"/>
              </a:lnSpc>
            </a:pPr>
            <a:r>
              <a:rPr lang="en-US" sz="1400" b="0" dirty="0"/>
              <a:t>For the configuration of VM600</a:t>
            </a:r>
            <a:r>
              <a:rPr lang="en-US" sz="1400" b="0" baseline="30000" dirty="0"/>
              <a:t>Mk2</a:t>
            </a:r>
            <a:r>
              <a:rPr lang="en-US" sz="1400" b="0" dirty="0"/>
              <a:t>/</a:t>
            </a:r>
            <a:r>
              <a:rPr lang="en-US" sz="700" b="0" dirty="0">
                <a:latin typeface="Calibri" panose="020F0502020204030204" pitchFamily="34" charset="0"/>
                <a:cs typeface="Calibri" panose="020F0502020204030204" pitchFamily="34" charset="0"/>
              </a:rPr>
              <a:t> </a:t>
            </a:r>
            <a:r>
              <a:rPr lang="en-US" sz="1400" b="0" dirty="0"/>
              <a:t>VM600 XMx16 + XIO16T systems and </a:t>
            </a:r>
            <a:r>
              <a:rPr lang="en-US" sz="1400" b="0" dirty="0" err="1"/>
              <a:t>VibroSmart</a:t>
            </a:r>
            <a:r>
              <a:rPr lang="en-US" sz="700" b="0" baseline="30000" dirty="0">
                <a:latin typeface="Calibri" panose="020F0502020204030204" pitchFamily="34" charset="0"/>
                <a:cs typeface="Calibri" panose="020F0502020204030204" pitchFamily="34" charset="0"/>
              </a:rPr>
              <a:t> </a:t>
            </a:r>
            <a:r>
              <a:rPr lang="en-US" sz="1400" b="0" dirty="0">
                <a:latin typeface="Calibri" panose="020F0502020204030204" pitchFamily="34" charset="0"/>
                <a:cs typeface="Calibri" panose="020F0502020204030204" pitchFamily="34" charset="0"/>
              </a:rPr>
              <a:t>®</a:t>
            </a:r>
            <a:r>
              <a:rPr lang="en-US" sz="1400" b="0" dirty="0">
                <a:latin typeface="+mj-lt"/>
                <a:cs typeface="Calibri" panose="020F0502020204030204" pitchFamily="34" charset="0"/>
              </a:rPr>
              <a:t> systems.</a:t>
            </a:r>
          </a:p>
          <a:p>
            <a:pPr>
              <a:lnSpc>
                <a:spcPct val="125000"/>
              </a:lnSpc>
            </a:pPr>
            <a:r>
              <a:rPr lang="en-US" sz="1400" b="0" dirty="0"/>
              <a:t>(More specifically, CMS using VM600</a:t>
            </a:r>
            <a:r>
              <a:rPr lang="en-US" sz="1400" b="0" baseline="30000" dirty="0"/>
              <a:t>Mk1</a:t>
            </a:r>
            <a:r>
              <a:rPr lang="en-US" sz="1400" b="0" dirty="0"/>
              <a:t>/</a:t>
            </a:r>
            <a:r>
              <a:rPr lang="en-US" sz="700" b="0" dirty="0">
                <a:latin typeface="Calibri" panose="020F0502020204030204" pitchFamily="34" charset="0"/>
                <a:cs typeface="Calibri" panose="020F0502020204030204" pitchFamily="34" charset="0"/>
              </a:rPr>
              <a:t> </a:t>
            </a:r>
            <a:r>
              <a:rPr lang="en-US" sz="1400" b="0" dirty="0"/>
              <a:t>VM600 XMx16 + XIO16T modules, and </a:t>
            </a:r>
            <a:br>
              <a:rPr lang="en-US" sz="1400" b="0" dirty="0"/>
            </a:br>
            <a:r>
              <a:rPr lang="en-US" sz="1400" b="0" dirty="0"/>
              <a:t>MPS and/or CMS using </a:t>
            </a:r>
            <a:r>
              <a:rPr lang="en-US" sz="1400" b="0" dirty="0" err="1"/>
              <a:t>VibroSmart</a:t>
            </a:r>
            <a:r>
              <a:rPr lang="en-US" sz="700" b="0" baseline="30000" dirty="0">
                <a:latin typeface="Calibri" panose="020F0502020204030204" pitchFamily="34" charset="0"/>
                <a:cs typeface="Calibri" panose="020F0502020204030204" pitchFamily="34" charset="0"/>
              </a:rPr>
              <a:t> </a:t>
            </a:r>
            <a:r>
              <a:rPr lang="en-US" sz="1400" b="0" dirty="0">
                <a:latin typeface="Calibri" panose="020F0502020204030204" pitchFamily="34" charset="0"/>
                <a:cs typeface="Calibri" panose="020F0502020204030204" pitchFamily="34" charset="0"/>
              </a:rPr>
              <a:t>®</a:t>
            </a:r>
            <a:r>
              <a:rPr lang="en-US" sz="1400" b="0" dirty="0"/>
              <a:t> VSV301 + VSB300 and VSI010 + VSB010 modules.)</a:t>
            </a:r>
          </a:p>
        </p:txBody>
      </p:sp>
    </p:spTree>
    <p:extLst>
      <p:ext uri="{BB962C8B-B14F-4D97-AF65-F5344CB8AC3E}">
        <p14:creationId xmlns:p14="http://schemas.microsoft.com/office/powerpoint/2010/main" val="293776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B618AE-2A12-4F17-8877-00AD3B71A708}"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13</a:t>
            </a:fld>
            <a:endParaRPr lang="en-GB"/>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500" y="1258497"/>
            <a:ext cx="2388768" cy="2388768"/>
          </a:xfrm>
          <a:prstGeom prst="rect">
            <a:avLst/>
          </a:prstGeom>
        </p:spPr>
      </p:pic>
      <p:pic>
        <p:nvPicPr>
          <p:cNvPr id="6" name="Picture 5"/>
          <p:cNvPicPr>
            <a:picLocks noChangeAspect="1"/>
          </p:cNvPicPr>
          <p:nvPr/>
        </p:nvPicPr>
        <p:blipFill>
          <a:blip r:embed="rId3"/>
          <a:stretch>
            <a:fillRect/>
          </a:stretch>
        </p:blipFill>
        <p:spPr>
          <a:xfrm>
            <a:off x="6584481" y="1258497"/>
            <a:ext cx="5048955" cy="3764805"/>
          </a:xfrm>
          <a:prstGeom prst="rect">
            <a:avLst/>
          </a:prstGeom>
        </p:spPr>
      </p:pic>
      <p:sp>
        <p:nvSpPr>
          <p:cNvPr id="14" name="Content Placeholder 12"/>
          <p:cNvSpPr txBox="1">
            <a:spLocks/>
          </p:cNvSpPr>
          <p:nvPr/>
        </p:nvSpPr>
        <p:spPr>
          <a:xfrm>
            <a:off x="730500" y="3865238"/>
            <a:ext cx="4482850" cy="211568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Server</a:t>
            </a:r>
            <a:br>
              <a:rPr lang="en-US" sz="1600" dirty="0"/>
            </a:br>
            <a:r>
              <a:rPr lang="en-US" sz="1600" dirty="0"/>
              <a:t>(online database)</a:t>
            </a:r>
            <a:br>
              <a:rPr lang="en-US" sz="1600" dirty="0"/>
            </a:br>
            <a:endParaRPr lang="en-US" sz="1600" dirty="0"/>
          </a:p>
          <a:p>
            <a:pPr>
              <a:lnSpc>
                <a:spcPct val="125000"/>
              </a:lnSpc>
            </a:pPr>
            <a:r>
              <a:rPr lang="en-US" sz="1400" b="0" dirty="0"/>
              <a:t>The core server software module that interacts with all other parts of the machinery monitoring system and manages the online database.</a:t>
            </a:r>
            <a:endParaRPr lang="en-US" sz="1400" dirty="0"/>
          </a:p>
        </p:txBody>
      </p:sp>
    </p:spTree>
    <p:extLst>
      <p:ext uri="{BB962C8B-B14F-4D97-AF65-F5344CB8AC3E}">
        <p14:creationId xmlns:p14="http://schemas.microsoft.com/office/powerpoint/2010/main" val="212706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539999" y="523936"/>
            <a:ext cx="11172576" cy="680400"/>
          </a:xfrm>
        </p:spPr>
        <p:txBody>
          <a:bodyPr/>
          <a:lstStyle/>
          <a:p>
            <a:r>
              <a:rPr lang="en-GB" dirty="0"/>
              <a:t>Integrated database management </a:t>
            </a:r>
          </a:p>
        </p:txBody>
      </p:sp>
      <p:sp>
        <p:nvSpPr>
          <p:cNvPr id="4" name="Content Placeholder 3"/>
          <p:cNvSpPr>
            <a:spLocks noGrp="1"/>
          </p:cNvSpPr>
          <p:nvPr>
            <p:ph idx="1"/>
          </p:nvPr>
        </p:nvSpPr>
        <p:spPr>
          <a:xfrm>
            <a:off x="538163" y="1466850"/>
            <a:ext cx="11160000" cy="4526307"/>
          </a:xfrm>
        </p:spPr>
        <p:txBody>
          <a:bodyPr/>
          <a:lstStyle/>
          <a:p>
            <a:pPr>
              <a:lnSpc>
                <a:spcPct val="125000"/>
              </a:lnSpc>
              <a:spcBef>
                <a:spcPts val="500"/>
              </a:spcBef>
            </a:pPr>
            <a:r>
              <a:rPr lang="en-US" sz="1400" dirty="0" err="1"/>
              <a:t>VibroSight</a:t>
            </a:r>
            <a:r>
              <a:rPr lang="en-US" sz="1400" dirty="0"/>
              <a:t> uses a proprietary, highly-</a:t>
            </a:r>
            <a:r>
              <a:rPr lang="en-US" sz="1400" dirty="0" err="1"/>
              <a:t>optimised</a:t>
            </a:r>
            <a:r>
              <a:rPr lang="en-US" sz="1400" dirty="0"/>
              <a:t> system of databases to help ensure high-performance data retrieval and display</a:t>
            </a:r>
          </a:p>
          <a:p>
            <a:pPr>
              <a:lnSpc>
                <a:spcPct val="125000"/>
              </a:lnSpc>
              <a:spcBef>
                <a:spcPts val="500"/>
              </a:spcBef>
            </a:pPr>
            <a:r>
              <a:rPr lang="en-US" sz="1400" dirty="0"/>
              <a:t>Tightly-integrated data management simplifies the configuration and operation of databases (for example, database backup, purge and offline data storage) </a:t>
            </a:r>
          </a:p>
          <a:p>
            <a:pPr>
              <a:spcBef>
                <a:spcPts val="600"/>
              </a:spcBef>
            </a:pPr>
            <a:endParaRPr lang="fr-CH" dirty="0"/>
          </a:p>
        </p:txBody>
      </p:sp>
      <p:sp>
        <p:nvSpPr>
          <p:cNvPr id="32" name="Text Placeholder 31"/>
          <p:cNvSpPr>
            <a:spLocks noGrp="1"/>
          </p:cNvSpPr>
          <p:nvPr>
            <p:ph type="body" sz="half" idx="2"/>
          </p:nvPr>
        </p:nvSpPr>
        <p:spPr>
          <a:xfrm>
            <a:off x="539999" y="916336"/>
            <a:ext cx="11172576" cy="288000"/>
          </a:xfrm>
        </p:spPr>
        <p:txBody>
          <a:bodyPr/>
          <a:lstStyle/>
          <a:p>
            <a:r>
              <a:rPr lang="en-GB" dirty="0" err="1"/>
              <a:t>VibroSight</a:t>
            </a:r>
            <a:r>
              <a:rPr lang="en-GB" dirty="0"/>
              <a:t> Server </a:t>
            </a:r>
          </a:p>
        </p:txBody>
      </p:sp>
      <p:sp>
        <p:nvSpPr>
          <p:cNvPr id="2" name="Slide Number Placeholder 1"/>
          <p:cNvSpPr>
            <a:spLocks noGrp="1"/>
          </p:cNvSpPr>
          <p:nvPr>
            <p:ph type="sldNum" sz="quarter" idx="12"/>
          </p:nvPr>
        </p:nvSpPr>
        <p:spPr>
          <a:xfrm>
            <a:off x="71925" y="6438547"/>
            <a:ext cx="360000" cy="123111"/>
          </a:xfrm>
        </p:spPr>
        <p:txBody>
          <a:bodyPr/>
          <a:lstStyle/>
          <a:p>
            <a:r>
              <a:rPr lang="en-US"/>
              <a:t>- </a:t>
            </a:r>
            <a:fld id="{9EAC7680-6049-4CE8-B09C-EBA42AD265D3}" type="slidenum">
              <a:rPr lang="en-US" smtClean="0"/>
              <a:pPr/>
              <a:t>14</a:t>
            </a:fld>
            <a:r>
              <a:rPr lang="en-US"/>
              <a:t> -</a:t>
            </a:r>
            <a:endParaRPr lang="en-US" dirty="0"/>
          </a:p>
        </p:txBody>
      </p:sp>
      <p:grpSp>
        <p:nvGrpSpPr>
          <p:cNvPr id="3" name="Group 8"/>
          <p:cNvGrpSpPr/>
          <p:nvPr/>
        </p:nvGrpSpPr>
        <p:grpSpPr>
          <a:xfrm>
            <a:off x="2659256" y="3019717"/>
            <a:ext cx="6731432" cy="1718998"/>
            <a:chOff x="1922199" y="3421415"/>
            <a:chExt cx="4301200" cy="1464527"/>
          </a:xfrm>
        </p:grpSpPr>
        <p:sp>
          <p:nvSpPr>
            <p:cNvPr id="8" name="TextBox 7"/>
            <p:cNvSpPr txBox="1"/>
            <p:nvPr/>
          </p:nvSpPr>
          <p:spPr>
            <a:xfrm>
              <a:off x="1922199" y="4615711"/>
              <a:ext cx="978387" cy="235994"/>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Monitoring system</a:t>
              </a:r>
            </a:p>
          </p:txBody>
        </p:sp>
        <p:sp>
          <p:nvSpPr>
            <p:cNvPr id="13" name="TextBox 12"/>
            <p:cNvSpPr txBox="1"/>
            <p:nvPr/>
          </p:nvSpPr>
          <p:spPr>
            <a:xfrm>
              <a:off x="3168147" y="4196103"/>
              <a:ext cx="750999"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a:t>Data </a:t>
              </a:r>
              <a:r>
                <a:rPr lang="fr-CH" sz="1100" dirty="0" err="1"/>
                <a:t>logging</a:t>
              </a:r>
              <a:endParaRPr lang="fr-CH" sz="1100" dirty="0"/>
            </a:p>
          </p:txBody>
        </p:sp>
        <p:sp>
          <p:nvSpPr>
            <p:cNvPr id="17" name="TextBox 16"/>
            <p:cNvSpPr txBox="1"/>
            <p:nvPr/>
          </p:nvSpPr>
          <p:spPr>
            <a:xfrm>
              <a:off x="5693644" y="4379718"/>
              <a:ext cx="529755" cy="235994"/>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Trash </a:t>
              </a:r>
              <a:r>
                <a:rPr lang="fr-CH" dirty="0" err="1"/>
                <a:t>bin</a:t>
              </a:r>
              <a:endParaRPr lang="fr-CH" dirty="0"/>
            </a:p>
          </p:txBody>
        </p:sp>
        <p:sp>
          <p:nvSpPr>
            <p:cNvPr id="18" name="TextBox 17"/>
            <p:cNvSpPr txBox="1"/>
            <p:nvPr/>
          </p:nvSpPr>
          <p:spPr>
            <a:xfrm>
              <a:off x="4936575" y="4192388"/>
              <a:ext cx="673154"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a:t>Data purge</a:t>
              </a:r>
            </a:p>
          </p:txBody>
        </p:sp>
        <p:sp>
          <p:nvSpPr>
            <p:cNvPr id="22" name="TextBox 21"/>
            <p:cNvSpPr txBox="1"/>
            <p:nvPr/>
          </p:nvSpPr>
          <p:spPr>
            <a:xfrm>
              <a:off x="4370936" y="4663059"/>
              <a:ext cx="634231"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a:t>Data copy</a:t>
              </a:r>
            </a:p>
          </p:txBody>
        </p:sp>
        <p:sp>
          <p:nvSpPr>
            <p:cNvPr id="31" name="TextBox 30"/>
            <p:cNvSpPr txBox="1"/>
            <p:nvPr/>
          </p:nvSpPr>
          <p:spPr>
            <a:xfrm>
              <a:off x="4295047" y="3421415"/>
              <a:ext cx="1246784" cy="222883"/>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100" dirty="0" err="1"/>
                <a:t>Incremental</a:t>
              </a:r>
              <a:r>
                <a:rPr lang="fr-CH" sz="1100" dirty="0"/>
                <a:t> backups</a:t>
              </a:r>
            </a:p>
          </p:txBody>
        </p:sp>
      </p:grpSp>
      <p:sp>
        <p:nvSpPr>
          <p:cNvPr id="36" name="TextBox 35"/>
          <p:cNvSpPr txBox="1"/>
          <p:nvPr/>
        </p:nvSpPr>
        <p:spPr>
          <a:xfrm>
            <a:off x="5957960" y="4022998"/>
            <a:ext cx="1208265"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Database</a:t>
            </a:r>
            <a:r>
              <a:rPr lang="fr-CH" b="1" dirty="0">
                <a:solidFill>
                  <a:schemeClr val="accent6"/>
                </a:solidFill>
              </a:rPr>
              <a:t> </a:t>
            </a:r>
          </a:p>
        </p:txBody>
      </p:sp>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4820" y="3136305"/>
            <a:ext cx="2100061" cy="1485497"/>
          </a:xfrm>
          <a:prstGeom prst="rect">
            <a:avLst/>
          </a:prstGeom>
          <a:noFill/>
          <a:ln w="9525">
            <a:noFill/>
            <a:miter lim="800000"/>
            <a:headEnd/>
            <a:tailEnd/>
          </a:ln>
        </p:spPr>
      </p:pic>
      <p:cxnSp>
        <p:nvCxnSpPr>
          <p:cNvPr id="7" name="Straight Arrow Connector 6"/>
          <p:cNvCxnSpPr/>
          <p:nvPr/>
        </p:nvCxnSpPr>
        <p:spPr>
          <a:xfrm>
            <a:off x="4806427" y="3880194"/>
            <a:ext cx="8099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7413585" y="3880194"/>
            <a:ext cx="8213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6551834" y="2782852"/>
            <a:ext cx="0" cy="556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6479081" y="4496760"/>
            <a:ext cx="0" cy="625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56" y="2256062"/>
            <a:ext cx="413876" cy="413876"/>
          </a:xfrm>
          <a:prstGeom prst="rect">
            <a:avLst/>
          </a:prstGeom>
        </p:spPr>
      </p:pic>
      <p:sp>
        <p:nvSpPr>
          <p:cNvPr id="39" name="TextBox 38"/>
          <p:cNvSpPr txBox="1"/>
          <p:nvPr/>
        </p:nvSpPr>
        <p:spPr>
          <a:xfrm>
            <a:off x="6290075" y="2387448"/>
            <a:ext cx="1208265"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a:solidFill>
                  <a:schemeClr val="accent6"/>
                </a:solidFill>
              </a:rPr>
              <a:t>Backup </a:t>
            </a:r>
          </a:p>
        </p:txBody>
      </p:sp>
      <p:sp>
        <p:nvSpPr>
          <p:cNvPr id="40" name="TextBox 39"/>
          <p:cNvSpPr txBox="1"/>
          <p:nvPr/>
        </p:nvSpPr>
        <p:spPr>
          <a:xfrm>
            <a:off x="5469687" y="5892596"/>
            <a:ext cx="2037927" cy="292388"/>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sz="1300" b="1" dirty="0" err="1">
                <a:solidFill>
                  <a:schemeClr val="accent6"/>
                </a:solidFill>
              </a:rPr>
              <a:t>Historical</a:t>
            </a:r>
            <a:r>
              <a:rPr lang="fr-CH" sz="1300" b="1" dirty="0">
                <a:solidFill>
                  <a:schemeClr val="accent6"/>
                </a:solidFill>
              </a:rPr>
              <a:t> data files </a:t>
            </a: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460" y="5325148"/>
            <a:ext cx="484814" cy="484814"/>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717" y="5406979"/>
            <a:ext cx="484814" cy="484814"/>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736" y="3634523"/>
            <a:ext cx="489059" cy="489059"/>
          </a:xfrm>
          <a:prstGeom prst="rect">
            <a:avLst/>
          </a:prstGeom>
        </p:spPr>
      </p:pic>
      <p:pic>
        <p:nvPicPr>
          <p:cNvPr id="54" name="Picture 5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9584" y="3560425"/>
            <a:ext cx="477083" cy="477083"/>
          </a:xfrm>
          <a:prstGeom prst="rect">
            <a:avLst/>
          </a:prstGeom>
        </p:spPr>
      </p:pic>
      <p:pic>
        <p:nvPicPr>
          <p:cNvPr id="55" name="Picture 5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7518" y="3560425"/>
            <a:ext cx="477083" cy="477083"/>
          </a:xfrm>
          <a:prstGeom prst="rect">
            <a:avLst/>
          </a:prstGeom>
        </p:spPr>
      </p:pic>
      <p:sp>
        <p:nvSpPr>
          <p:cNvPr id="5" name="Date Placeholder 4">
            <a:extLst>
              <a:ext uri="{FF2B5EF4-FFF2-40B4-BE49-F238E27FC236}">
                <a16:creationId xmlns:a16="http://schemas.microsoft.com/office/drawing/2014/main" id="{A158ED4B-4DA1-4663-822D-99D62D3F7A36}"/>
              </a:ext>
            </a:extLst>
          </p:cNvPr>
          <p:cNvSpPr>
            <a:spLocks noGrp="1"/>
          </p:cNvSpPr>
          <p:nvPr>
            <p:ph type="dt" sz="half" idx="10"/>
          </p:nvPr>
        </p:nvSpPr>
        <p:spPr/>
        <p:txBody>
          <a:bodyPr/>
          <a:lstStyle/>
          <a:p>
            <a:fld id="{DD98F3E8-D242-417E-859E-A362A35BAC29}" type="datetime1">
              <a:rPr lang="en-US" smtClean="0"/>
              <a:t>3/18/2022</a:t>
            </a:fld>
            <a:endParaRPr lang="en-GB"/>
          </a:p>
        </p:txBody>
      </p:sp>
      <p:sp>
        <p:nvSpPr>
          <p:cNvPr id="6" name="Footer Placeholder 5">
            <a:extLst>
              <a:ext uri="{FF2B5EF4-FFF2-40B4-BE49-F238E27FC236}">
                <a16:creationId xmlns:a16="http://schemas.microsoft.com/office/drawing/2014/main" id="{3B71BFC0-4987-4499-9650-713B8201ECBF}"/>
              </a:ext>
            </a:extLst>
          </p:cNvPr>
          <p:cNvSpPr>
            <a:spLocks noGrp="1"/>
          </p:cNvSpPr>
          <p:nvPr>
            <p:ph type="ftr" sz="quarter" idx="11"/>
          </p:nvPr>
        </p:nvSpPr>
        <p:spPr/>
        <p:txBody>
          <a:bodyPr/>
          <a:lstStyle/>
          <a:p>
            <a:r>
              <a:rPr lang="en-GB"/>
              <a:t>Meggitt vibro-meter vibrosight product line presentation</a:t>
            </a:r>
          </a:p>
        </p:txBody>
      </p:sp>
    </p:spTree>
    <p:extLst>
      <p:ext uri="{BB962C8B-B14F-4D97-AF65-F5344CB8AC3E}">
        <p14:creationId xmlns:p14="http://schemas.microsoft.com/office/powerpoint/2010/main" val="16998596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26D97F-5C35-4023-AA9E-BC5CA3073BF4}"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15</a:t>
            </a:fld>
            <a:endParaRPr lang="en-GB"/>
          </a:p>
        </p:txBody>
      </p:sp>
      <p:pic>
        <p:nvPicPr>
          <p:cNvPr id="10" name="Content Placeholder 9"/>
          <p:cNvPicPr>
            <a:picLocks noGrp="1" noChangeAspect="1"/>
          </p:cNvPicPr>
          <p:nvPr>
            <p:ph idx="13"/>
          </p:nvPr>
        </p:nvPicPr>
        <p:blipFill>
          <a:blip r:embed="rId2" cstate="screen">
            <a:extLst>
              <a:ext uri="{28A0092B-C50C-407E-A947-70E740481C1C}">
                <a14:useLocalDpi xmlns:a14="http://schemas.microsoft.com/office/drawing/2010/main"/>
              </a:ext>
            </a:extLst>
          </a:blip>
          <a:stretch>
            <a:fillRect/>
          </a:stretch>
        </p:blipFill>
        <p:spPr>
          <a:xfrm>
            <a:off x="6960026" y="933725"/>
            <a:ext cx="4714449" cy="3609083"/>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114" y="933725"/>
            <a:ext cx="2456835" cy="2456835"/>
          </a:xfrm>
          <a:prstGeom prst="rect">
            <a:avLst/>
          </a:prstGeom>
        </p:spPr>
      </p:pic>
      <p:sp>
        <p:nvSpPr>
          <p:cNvPr id="9" name="Content Placeholder 12"/>
          <p:cNvSpPr txBox="1">
            <a:spLocks/>
          </p:cNvSpPr>
          <p:nvPr/>
        </p:nvSpPr>
        <p:spPr>
          <a:xfrm>
            <a:off x="730499" y="3865238"/>
            <a:ext cx="8851651" cy="211568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Mimic</a:t>
            </a:r>
            <a:br>
              <a:rPr lang="en-US" sz="1600" dirty="0"/>
            </a:br>
            <a:r>
              <a:rPr lang="en-US" sz="1600" dirty="0"/>
              <a:t>(machine operator interface)</a:t>
            </a:r>
            <a:endParaRPr lang="en-US" sz="1400" b="0" dirty="0"/>
          </a:p>
          <a:p>
            <a:pPr>
              <a:lnSpc>
                <a:spcPct val="125000"/>
              </a:lnSpc>
            </a:pPr>
            <a:endParaRPr lang="en-US" sz="1400" b="0" dirty="0"/>
          </a:p>
          <a:p>
            <a:pPr>
              <a:lnSpc>
                <a:spcPct val="125000"/>
              </a:lnSpc>
            </a:pPr>
            <a:r>
              <a:rPr lang="en-US" sz="1400" b="0" dirty="0"/>
              <a:t>Provides an overview of the machinery being monitored using live measurement data.</a:t>
            </a:r>
            <a:br>
              <a:rPr lang="en-US" sz="1400" b="0" dirty="0"/>
            </a:br>
            <a:r>
              <a:rPr lang="en-US" sz="1400" b="0" dirty="0" err="1"/>
              <a:t>VibroSight</a:t>
            </a:r>
            <a:r>
              <a:rPr lang="en-US" sz="1400" b="0" dirty="0"/>
              <a:t> Mimic uses shortcuts that allow static and dynamic measurements of interest to automatically open </a:t>
            </a:r>
            <a:r>
              <a:rPr lang="en-US" sz="1400" b="0" dirty="0" err="1"/>
              <a:t>VibroSight</a:t>
            </a:r>
            <a:r>
              <a:rPr lang="en-US" sz="1400" b="0" dirty="0"/>
              <a:t> Vision in order to display the measurement in more detail.</a:t>
            </a:r>
            <a:endParaRPr lang="en-US" sz="1400" dirty="0"/>
          </a:p>
          <a:p>
            <a:pPr>
              <a:lnSpc>
                <a:spcPct val="125000"/>
              </a:lnSpc>
            </a:pPr>
            <a:endParaRPr lang="en-US" sz="1400" dirty="0"/>
          </a:p>
        </p:txBody>
      </p:sp>
    </p:spTree>
    <p:extLst>
      <p:ext uri="{BB962C8B-B14F-4D97-AF65-F5344CB8AC3E}">
        <p14:creationId xmlns:p14="http://schemas.microsoft.com/office/powerpoint/2010/main" val="13048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51E772-80CE-4B7C-8382-3F6FA8B8809D}"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16</a:t>
            </a:fld>
            <a:endParaRPr lang="en-GB"/>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540788" y="548787"/>
            <a:ext cx="5152738" cy="3482649"/>
          </a:xfrm>
        </p:spPr>
      </p:pic>
      <p:pic>
        <p:nvPicPr>
          <p:cNvPr id="7" name="Content Placeholder 6"/>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745880" y="548787"/>
            <a:ext cx="2632320" cy="2632320"/>
          </a:xfrm>
        </p:spPr>
      </p:pic>
      <p:sp>
        <p:nvSpPr>
          <p:cNvPr id="8" name="Content Placeholder 12"/>
          <p:cNvSpPr txBox="1">
            <a:spLocks/>
          </p:cNvSpPr>
          <p:nvPr/>
        </p:nvSpPr>
        <p:spPr>
          <a:xfrm>
            <a:off x="730499" y="3865238"/>
            <a:ext cx="9623176" cy="2115684"/>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Event Viewer</a:t>
            </a:r>
            <a:br>
              <a:rPr lang="en-US" sz="1600" dirty="0"/>
            </a:br>
            <a:r>
              <a:rPr lang="en-US" sz="1600" dirty="0"/>
              <a:t>(monitoring of alarms and system events)</a:t>
            </a:r>
            <a:endParaRPr lang="en-US" sz="1400" b="0" dirty="0"/>
          </a:p>
          <a:p>
            <a:pPr>
              <a:lnSpc>
                <a:spcPct val="125000"/>
              </a:lnSpc>
            </a:pPr>
            <a:endParaRPr lang="en-US" sz="1400" b="0" dirty="0"/>
          </a:p>
          <a:p>
            <a:pPr>
              <a:lnSpc>
                <a:spcPct val="125000"/>
              </a:lnSpc>
            </a:pPr>
            <a:r>
              <a:rPr lang="en-US" sz="1400" b="0" dirty="0"/>
              <a:t>Allows the monitoring of alarms and system events from monitoring systems or stored in </a:t>
            </a:r>
            <a:r>
              <a:rPr lang="en-US" sz="1400" b="0" dirty="0" err="1"/>
              <a:t>VibroSight</a:t>
            </a:r>
            <a:r>
              <a:rPr lang="en-US" sz="1400" b="0" dirty="0"/>
              <a:t> databases.</a:t>
            </a:r>
            <a:br>
              <a:rPr lang="en-US" sz="1400" b="0" dirty="0"/>
            </a:br>
            <a:r>
              <a:rPr lang="en-US" sz="1400" b="0" dirty="0"/>
              <a:t>For example, </a:t>
            </a:r>
            <a:r>
              <a:rPr lang="en-US" sz="1400" b="0" dirty="0" err="1"/>
              <a:t>VibroSight</a:t>
            </a:r>
            <a:r>
              <a:rPr lang="en-US" sz="1400" b="0" dirty="0"/>
              <a:t> Mimic Event Viewer provides a comprehensive overview of alarms (severity states), which may have been triggered by factors such as excessive vibration levels in the machinery being monitored.</a:t>
            </a:r>
            <a:endParaRPr lang="en-US" sz="1400" dirty="0"/>
          </a:p>
          <a:p>
            <a:pPr>
              <a:lnSpc>
                <a:spcPct val="125000"/>
              </a:lnSpc>
            </a:pPr>
            <a:endParaRPr lang="en-US" sz="1400" dirty="0"/>
          </a:p>
        </p:txBody>
      </p:sp>
    </p:spTree>
    <p:extLst>
      <p:ext uri="{BB962C8B-B14F-4D97-AF65-F5344CB8AC3E}">
        <p14:creationId xmlns:p14="http://schemas.microsoft.com/office/powerpoint/2010/main" val="157070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60D33F-09DA-4EE7-A312-4B37541C14D1}"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17</a:t>
            </a:fld>
            <a:endParaRPr lang="en-GB"/>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485" y="218237"/>
            <a:ext cx="2413000" cy="2413000"/>
          </a:xfrm>
          <a:prstGeom prst="rect">
            <a:avLst/>
          </a:prstGeom>
        </p:spPr>
      </p:pic>
      <p:sp>
        <p:nvSpPr>
          <p:cNvPr id="8" name="Content Placeholder 12"/>
          <p:cNvSpPr txBox="1">
            <a:spLocks/>
          </p:cNvSpPr>
          <p:nvPr/>
        </p:nvSpPr>
        <p:spPr>
          <a:xfrm>
            <a:off x="431925" y="2922898"/>
            <a:ext cx="4164597" cy="3151286"/>
          </a:xfrm>
          <a:prstGeom prst="rect">
            <a:avLst/>
          </a:prstGeom>
        </p:spPr>
        <p:txBody>
          <a:bodyPr vert="horz" lIns="0" tIns="0" rIns="0" bIns="0" rtlCol="0">
            <a:noAutofit/>
          </a:bodyPr>
          <a:lstStyle>
            <a:lvl1pPr marL="0" indent="0" algn="l" defTabSz="914400" rtl="0" eaLnBrk="1" latinLnBrk="0" hangingPunct="1">
              <a:lnSpc>
                <a:spcPct val="90000"/>
              </a:lnSpc>
              <a:spcBef>
                <a:spcPts val="5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accent6"/>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bg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25000"/>
              </a:lnSpc>
            </a:pPr>
            <a:r>
              <a:rPr lang="en-US" sz="1600" dirty="0" err="1"/>
              <a:t>VibroSight</a:t>
            </a:r>
            <a:r>
              <a:rPr lang="en-US" sz="1600" dirty="0"/>
              <a:t> Vision</a:t>
            </a:r>
            <a:br>
              <a:rPr lang="en-US" sz="1600" dirty="0"/>
            </a:br>
            <a:r>
              <a:rPr lang="en-US" sz="1600" dirty="0"/>
              <a:t>(data visualization and analysis)</a:t>
            </a:r>
            <a:endParaRPr lang="en-US" sz="1400" b="0" dirty="0"/>
          </a:p>
          <a:p>
            <a:pPr>
              <a:lnSpc>
                <a:spcPct val="125000"/>
              </a:lnSpc>
            </a:pPr>
            <a:endParaRPr lang="en-US" sz="700" b="0" dirty="0"/>
          </a:p>
          <a:p>
            <a:pPr>
              <a:lnSpc>
                <a:spcPct val="125000"/>
              </a:lnSpc>
            </a:pPr>
            <a:r>
              <a:rPr lang="en-US" sz="1400" b="0" dirty="0" err="1"/>
              <a:t>VibroSight</a:t>
            </a:r>
            <a:r>
              <a:rPr lang="en-US" sz="1400" b="0" dirty="0"/>
              <a:t> Vision offers exceptional data handling and visualization capabilities in order to support the fast display and analysis of data.</a:t>
            </a:r>
          </a:p>
          <a:p>
            <a:pPr>
              <a:lnSpc>
                <a:spcPct val="125000"/>
              </a:lnSpc>
            </a:pPr>
            <a:r>
              <a:rPr lang="en-US" sz="1400" b="0" dirty="0"/>
              <a:t>It includes a complete catalogue of plots with cursor </a:t>
            </a:r>
            <a:r>
              <a:rPr lang="en-US" sz="1400" b="0" dirty="0" err="1"/>
              <a:t>synchronisation</a:t>
            </a:r>
            <a:r>
              <a:rPr lang="en-US" sz="1400" b="0" dirty="0"/>
              <a:t> that allows all of the information relevant to a particular event or time period to be more easily displayed for even quicker analysis.</a:t>
            </a:r>
            <a:endParaRPr lang="en-US" sz="1400" dirty="0"/>
          </a:p>
          <a:p>
            <a:pPr>
              <a:lnSpc>
                <a:spcPct val="125000"/>
              </a:lnSpc>
            </a:pPr>
            <a:endParaRPr lang="en-US" sz="1400" dirty="0"/>
          </a:p>
        </p:txBody>
      </p:sp>
      <p:pic>
        <p:nvPicPr>
          <p:cNvPr id="9" name="Picture 8">
            <a:extLst>
              <a:ext uri="{FF2B5EF4-FFF2-40B4-BE49-F238E27FC236}">
                <a16:creationId xmlns:a16="http://schemas.microsoft.com/office/drawing/2014/main" id="{944467B1-0DE3-4C56-ABC7-0942AEF5D51D}"/>
              </a:ext>
            </a:extLst>
          </p:cNvPr>
          <p:cNvPicPr>
            <a:picLocks noChangeAspect="1"/>
          </p:cNvPicPr>
          <p:nvPr/>
        </p:nvPicPr>
        <p:blipFill>
          <a:blip r:embed="rId3"/>
          <a:stretch>
            <a:fillRect/>
          </a:stretch>
        </p:blipFill>
        <p:spPr>
          <a:xfrm>
            <a:off x="3017624" y="588630"/>
            <a:ext cx="3284024" cy="1554755"/>
          </a:xfrm>
          <a:prstGeom prst="rect">
            <a:avLst/>
          </a:prstGeom>
        </p:spPr>
      </p:pic>
      <p:pic>
        <p:nvPicPr>
          <p:cNvPr id="11" name="Picture 10">
            <a:extLst>
              <a:ext uri="{FF2B5EF4-FFF2-40B4-BE49-F238E27FC236}">
                <a16:creationId xmlns:a16="http://schemas.microsoft.com/office/drawing/2014/main" id="{EFA8A6FE-9CEB-479D-999C-6EB328BCD1CD}"/>
              </a:ext>
            </a:extLst>
          </p:cNvPr>
          <p:cNvPicPr>
            <a:picLocks noChangeAspect="1"/>
          </p:cNvPicPr>
          <p:nvPr/>
        </p:nvPicPr>
        <p:blipFill>
          <a:blip r:embed="rId4"/>
          <a:stretch>
            <a:fillRect/>
          </a:stretch>
        </p:blipFill>
        <p:spPr>
          <a:xfrm>
            <a:off x="5212305" y="2309359"/>
            <a:ext cx="2629348" cy="1627073"/>
          </a:xfrm>
          <a:prstGeom prst="rect">
            <a:avLst/>
          </a:prstGeom>
        </p:spPr>
      </p:pic>
      <p:pic>
        <p:nvPicPr>
          <p:cNvPr id="13" name="Picture 12">
            <a:extLst>
              <a:ext uri="{FF2B5EF4-FFF2-40B4-BE49-F238E27FC236}">
                <a16:creationId xmlns:a16="http://schemas.microsoft.com/office/drawing/2014/main" id="{0EC7A84B-1F54-4F42-BB22-A29660B0CAEB}"/>
              </a:ext>
            </a:extLst>
          </p:cNvPr>
          <p:cNvPicPr>
            <a:picLocks noChangeAspect="1"/>
          </p:cNvPicPr>
          <p:nvPr/>
        </p:nvPicPr>
        <p:blipFill>
          <a:blip r:embed="rId5"/>
          <a:stretch>
            <a:fillRect/>
          </a:stretch>
        </p:blipFill>
        <p:spPr>
          <a:xfrm>
            <a:off x="6362219" y="619152"/>
            <a:ext cx="2979938" cy="1525614"/>
          </a:xfrm>
          <a:prstGeom prst="rect">
            <a:avLst/>
          </a:prstGeom>
        </p:spPr>
      </p:pic>
      <p:pic>
        <p:nvPicPr>
          <p:cNvPr id="15" name="Picture 14">
            <a:extLst>
              <a:ext uri="{FF2B5EF4-FFF2-40B4-BE49-F238E27FC236}">
                <a16:creationId xmlns:a16="http://schemas.microsoft.com/office/drawing/2014/main" id="{811DB1F6-2FC2-40DB-A9DB-C714F06A7EAF}"/>
              </a:ext>
            </a:extLst>
          </p:cNvPr>
          <p:cNvPicPr>
            <a:picLocks noChangeAspect="1"/>
          </p:cNvPicPr>
          <p:nvPr/>
        </p:nvPicPr>
        <p:blipFill>
          <a:blip r:embed="rId6"/>
          <a:stretch>
            <a:fillRect/>
          </a:stretch>
        </p:blipFill>
        <p:spPr>
          <a:xfrm>
            <a:off x="4864150" y="4230162"/>
            <a:ext cx="1709640" cy="1844022"/>
          </a:xfrm>
          <a:prstGeom prst="rect">
            <a:avLst/>
          </a:prstGeom>
        </p:spPr>
      </p:pic>
      <p:pic>
        <p:nvPicPr>
          <p:cNvPr id="17" name="Picture 16">
            <a:extLst>
              <a:ext uri="{FF2B5EF4-FFF2-40B4-BE49-F238E27FC236}">
                <a16:creationId xmlns:a16="http://schemas.microsoft.com/office/drawing/2014/main" id="{404BB920-8346-4882-ADEE-67461ABACFAF}"/>
              </a:ext>
            </a:extLst>
          </p:cNvPr>
          <p:cNvPicPr>
            <a:picLocks noChangeAspect="1"/>
          </p:cNvPicPr>
          <p:nvPr/>
        </p:nvPicPr>
        <p:blipFill>
          <a:blip r:embed="rId7"/>
          <a:stretch>
            <a:fillRect/>
          </a:stretch>
        </p:blipFill>
        <p:spPr>
          <a:xfrm>
            <a:off x="10125243" y="4104069"/>
            <a:ext cx="1685460" cy="1970115"/>
          </a:xfrm>
          <a:prstGeom prst="rect">
            <a:avLst/>
          </a:prstGeom>
        </p:spPr>
      </p:pic>
      <p:pic>
        <p:nvPicPr>
          <p:cNvPr id="19" name="Picture 18">
            <a:extLst>
              <a:ext uri="{FF2B5EF4-FFF2-40B4-BE49-F238E27FC236}">
                <a16:creationId xmlns:a16="http://schemas.microsoft.com/office/drawing/2014/main" id="{DBA041D4-DECE-4F72-8BE4-00462741ED32}"/>
              </a:ext>
            </a:extLst>
          </p:cNvPr>
          <p:cNvPicPr>
            <a:picLocks noChangeAspect="1"/>
          </p:cNvPicPr>
          <p:nvPr/>
        </p:nvPicPr>
        <p:blipFill>
          <a:blip r:embed="rId8"/>
          <a:stretch>
            <a:fillRect/>
          </a:stretch>
        </p:blipFill>
        <p:spPr>
          <a:xfrm>
            <a:off x="7955408" y="2165067"/>
            <a:ext cx="3233273" cy="1555342"/>
          </a:xfrm>
          <a:prstGeom prst="rect">
            <a:avLst/>
          </a:prstGeom>
        </p:spPr>
      </p:pic>
      <p:pic>
        <p:nvPicPr>
          <p:cNvPr id="21" name="Picture 20">
            <a:extLst>
              <a:ext uri="{FF2B5EF4-FFF2-40B4-BE49-F238E27FC236}">
                <a16:creationId xmlns:a16="http://schemas.microsoft.com/office/drawing/2014/main" id="{B2466FDF-557E-4204-A5A0-94D4F4456057}"/>
              </a:ext>
            </a:extLst>
          </p:cNvPr>
          <p:cNvPicPr>
            <a:picLocks noChangeAspect="1"/>
          </p:cNvPicPr>
          <p:nvPr/>
        </p:nvPicPr>
        <p:blipFill>
          <a:blip r:embed="rId9"/>
          <a:stretch>
            <a:fillRect/>
          </a:stretch>
        </p:blipFill>
        <p:spPr>
          <a:xfrm>
            <a:off x="9342157" y="610665"/>
            <a:ext cx="2788907" cy="1525614"/>
          </a:xfrm>
          <a:prstGeom prst="rect">
            <a:avLst/>
          </a:prstGeom>
        </p:spPr>
      </p:pic>
      <p:pic>
        <p:nvPicPr>
          <p:cNvPr id="23" name="Picture 22">
            <a:extLst>
              <a:ext uri="{FF2B5EF4-FFF2-40B4-BE49-F238E27FC236}">
                <a16:creationId xmlns:a16="http://schemas.microsoft.com/office/drawing/2014/main" id="{62F00293-77DE-492C-8E8F-3B8A895329C7}"/>
              </a:ext>
            </a:extLst>
          </p:cNvPr>
          <p:cNvPicPr>
            <a:picLocks noChangeAspect="1"/>
          </p:cNvPicPr>
          <p:nvPr/>
        </p:nvPicPr>
        <p:blipFill>
          <a:blip r:embed="rId10"/>
          <a:stretch>
            <a:fillRect/>
          </a:stretch>
        </p:blipFill>
        <p:spPr>
          <a:xfrm>
            <a:off x="6809694" y="3885002"/>
            <a:ext cx="3139812" cy="1395472"/>
          </a:xfrm>
          <a:prstGeom prst="rect">
            <a:avLst/>
          </a:prstGeom>
        </p:spPr>
      </p:pic>
    </p:spTree>
    <p:extLst>
      <p:ext uri="{BB962C8B-B14F-4D97-AF65-F5344CB8AC3E}">
        <p14:creationId xmlns:p14="http://schemas.microsoft.com/office/powerpoint/2010/main" val="334614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000" y="1709739"/>
            <a:ext cx="6879976" cy="2071430"/>
          </a:xfrm>
        </p:spPr>
        <p:txBody>
          <a:bodyPr>
            <a:normAutofit/>
          </a:bodyPr>
          <a:lstStyle/>
          <a:p>
            <a:r>
              <a:rPr lang="en-US" sz="6600" dirty="0"/>
              <a:t>Key Features and Benefits </a:t>
            </a:r>
          </a:p>
        </p:txBody>
      </p:sp>
      <p:sp>
        <p:nvSpPr>
          <p:cNvPr id="3" name="Date Placeholder 2"/>
          <p:cNvSpPr>
            <a:spLocks noGrp="1"/>
          </p:cNvSpPr>
          <p:nvPr>
            <p:ph type="dt" sz="half" idx="4294967295"/>
          </p:nvPr>
        </p:nvSpPr>
        <p:spPr>
          <a:xfrm>
            <a:off x="180181" y="6547876"/>
            <a:ext cx="1079500" cy="122237"/>
          </a:xfrm>
        </p:spPr>
        <p:txBody>
          <a:bodyPr/>
          <a:lstStyle/>
          <a:p>
            <a:fld id="{646D0671-D64B-4B0C-8542-42582827FC52}" type="datetime1">
              <a:rPr lang="en-US" smtClean="0"/>
              <a:t>3/18/2022</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18</a:t>
            </a:fld>
            <a:endParaRPr lang="en-GB"/>
          </a:p>
        </p:txBody>
      </p:sp>
    </p:spTree>
    <p:extLst>
      <p:ext uri="{BB962C8B-B14F-4D97-AF65-F5344CB8AC3E}">
        <p14:creationId xmlns:p14="http://schemas.microsoft.com/office/powerpoint/2010/main" val="395488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755" y="1183671"/>
            <a:ext cx="5363955" cy="510947"/>
          </a:xfrm>
        </p:spPr>
        <p:txBody>
          <a:bodyPr>
            <a:normAutofit/>
          </a:bodyPr>
          <a:lstStyle/>
          <a:p>
            <a:pPr algn="ctr"/>
            <a:r>
              <a:rPr lang="en-US" sz="2800" cap="none" dirty="0">
                <a:solidFill>
                  <a:schemeClr val="accent6"/>
                </a:solidFill>
              </a:rPr>
              <a:t>Easy to use </a:t>
            </a:r>
          </a:p>
        </p:txBody>
      </p:sp>
      <p:sp>
        <p:nvSpPr>
          <p:cNvPr id="3" name="Date Placeholder 2"/>
          <p:cNvSpPr>
            <a:spLocks noGrp="1"/>
          </p:cNvSpPr>
          <p:nvPr>
            <p:ph type="dt" sz="half" idx="4294967295"/>
          </p:nvPr>
        </p:nvSpPr>
        <p:spPr>
          <a:xfrm>
            <a:off x="290946" y="6540088"/>
            <a:ext cx="1079500" cy="122238"/>
          </a:xfrm>
        </p:spPr>
        <p:txBody>
          <a:bodyPr/>
          <a:lstStyle/>
          <a:p>
            <a:fld id="{FCA09455-BB5A-4EF0-8910-2D89C7E2C2A6}" type="datetime1">
              <a:rPr lang="en-US" smtClean="0"/>
              <a:t>3/18/2022</a:t>
            </a:fld>
            <a:endParaRPr lang="en-GB" dirty="0"/>
          </a:p>
        </p:txBody>
      </p:sp>
      <p:sp>
        <p:nvSpPr>
          <p:cNvPr id="4" name="Footer Placeholder 3"/>
          <p:cNvSpPr>
            <a:spLocks noGrp="1"/>
          </p:cNvSpPr>
          <p:nvPr>
            <p:ph type="ftr" sz="quarter" idx="4294967295"/>
          </p:nvPr>
        </p:nvSpPr>
        <p:spPr>
          <a:xfrm>
            <a:off x="539750" y="6362699"/>
            <a:ext cx="4311650" cy="123825"/>
          </a:xfrm>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19</a:t>
            </a:fld>
            <a:endParaRPr lang="en-GB" dirty="0"/>
          </a:p>
        </p:txBody>
      </p:sp>
      <p:sp>
        <p:nvSpPr>
          <p:cNvPr id="13" name="TextBox 12"/>
          <p:cNvSpPr txBox="1"/>
          <p:nvPr/>
        </p:nvSpPr>
        <p:spPr>
          <a:xfrm>
            <a:off x="0" y="1876704"/>
            <a:ext cx="7037388" cy="738664"/>
          </a:xfrm>
          <a:prstGeom prst="rect">
            <a:avLst/>
          </a:prstGeom>
          <a:solidFill>
            <a:schemeClr val="bg1"/>
          </a:solidFill>
          <a:ln>
            <a:noFill/>
          </a:ln>
        </p:spPr>
        <p:txBody>
          <a:bodyPr wrap="square" rtlCol="0">
            <a:spAutoFit/>
          </a:bodyPr>
          <a:lstStyle/>
          <a:p>
            <a:pPr algn="ctr">
              <a:lnSpc>
                <a:spcPct val="150000"/>
              </a:lnSpc>
            </a:pPr>
            <a:r>
              <a:rPr lang="en-US" sz="1400" b="1" dirty="0">
                <a:solidFill>
                  <a:schemeClr val="accent2"/>
                </a:solidFill>
              </a:rPr>
              <a:t>Navigation and use of the software is deliberately simple </a:t>
            </a:r>
            <a:br>
              <a:rPr lang="en-US" sz="1400" b="1" dirty="0">
                <a:solidFill>
                  <a:schemeClr val="accent2"/>
                </a:solidFill>
              </a:rPr>
            </a:br>
            <a:r>
              <a:rPr lang="en-US" sz="1400" b="1" dirty="0">
                <a:solidFill>
                  <a:schemeClr val="accent2"/>
                </a:solidFill>
              </a:rPr>
              <a:t>and straightforward in order to make tasks intuitive</a:t>
            </a:r>
          </a:p>
        </p:txBody>
      </p:sp>
      <p:sp>
        <p:nvSpPr>
          <p:cNvPr id="14" name="Rectangle 13"/>
          <p:cNvSpPr/>
          <p:nvPr/>
        </p:nvSpPr>
        <p:spPr>
          <a:xfrm>
            <a:off x="753755" y="3206750"/>
            <a:ext cx="5793096" cy="2026902"/>
          </a:xfrm>
          <a:prstGeom prst="rect">
            <a:avLst/>
          </a:prstGeom>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Fast installation and configuration </a:t>
            </a:r>
            <a:r>
              <a:rPr lang="en-US" sz="1200" dirty="0">
                <a:solidFill>
                  <a:srgbClr val="333D48"/>
                </a:solidFill>
                <a:latin typeface="+mj-lt"/>
              </a:rPr>
              <a:t>from a single setup file.</a:t>
            </a:r>
          </a:p>
          <a:p>
            <a:pPr marL="171450" indent="-171450" fontAlgn="base">
              <a:lnSpc>
                <a:spcPct val="150000"/>
              </a:lnSpc>
              <a:spcBef>
                <a:spcPts val="600"/>
              </a:spcBef>
              <a:buFont typeface="Arial" panose="020B0604020202020204" pitchFamily="34" charset="0"/>
              <a:buChar char="•"/>
            </a:pPr>
            <a:r>
              <a:rPr lang="en-IN" sz="1200" b="1" dirty="0">
                <a:solidFill>
                  <a:schemeClr val="accent6"/>
                </a:solidFill>
                <a:latin typeface="+mj-lt"/>
              </a:rPr>
              <a:t>Fully-graphical user interface</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Tightly-integrated and automated </a:t>
            </a:r>
            <a:r>
              <a:rPr lang="en-US" sz="1200" dirty="0">
                <a:solidFill>
                  <a:srgbClr val="333D48"/>
                </a:solidFill>
                <a:latin typeface="+mj-lt"/>
              </a:rPr>
              <a:t>database management.</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Fast data analysis and machinery diagnosis </a:t>
            </a:r>
            <a:r>
              <a:rPr lang="en-US" sz="1200" dirty="0">
                <a:solidFill>
                  <a:srgbClr val="333D48"/>
                </a:solidFill>
                <a:latin typeface="+mj-lt"/>
              </a:rPr>
              <a:t>using a comprehensive plot catalogue, featuring cursor and zoom </a:t>
            </a:r>
            <a:r>
              <a:rPr lang="en-US" sz="1200" dirty="0" err="1">
                <a:solidFill>
                  <a:srgbClr val="333D48"/>
                </a:solidFill>
                <a:latin typeface="+mj-lt"/>
              </a:rPr>
              <a:t>synchronisation</a:t>
            </a:r>
            <a:r>
              <a:rPr lang="en-US" sz="1200" dirty="0">
                <a:solidFill>
                  <a:srgbClr val="333D48"/>
                </a:solidFill>
                <a:latin typeface="+mj-lt"/>
              </a:rPr>
              <a:t>.</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Fully </a:t>
            </a:r>
            <a:r>
              <a:rPr lang="en-US" sz="1200" b="1" dirty="0" err="1">
                <a:solidFill>
                  <a:schemeClr val="accent6"/>
                </a:solidFill>
                <a:latin typeface="+mj-lt"/>
              </a:rPr>
              <a:t>customisable</a:t>
            </a:r>
            <a:r>
              <a:rPr lang="en-US" sz="1200" b="1" dirty="0">
                <a:solidFill>
                  <a:schemeClr val="accent6"/>
                </a:solidFill>
                <a:latin typeface="+mj-lt"/>
              </a:rPr>
              <a:t> machine states </a:t>
            </a:r>
            <a:r>
              <a:rPr lang="en-US" sz="1200" dirty="0">
                <a:solidFill>
                  <a:srgbClr val="333D48"/>
                </a:solidFill>
                <a:latin typeface="+mj-lt"/>
              </a:rPr>
              <a:t>including run-ups and run-downs.</a:t>
            </a:r>
            <a:endParaRPr lang="en-US" sz="1200" b="0" i="0" dirty="0">
              <a:solidFill>
                <a:srgbClr val="333D48"/>
              </a:solidFill>
              <a:effectLst/>
              <a:latin typeface="+mj-lt"/>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8817" y="0"/>
            <a:ext cx="5409645" cy="6858000"/>
          </a:xfrm>
          <a:prstGeom prst="rect">
            <a:avLst/>
          </a:prstGeom>
        </p:spPr>
      </p:pic>
    </p:spTree>
    <p:extLst>
      <p:ext uri="{BB962C8B-B14F-4D97-AF65-F5344CB8AC3E}">
        <p14:creationId xmlns:p14="http://schemas.microsoft.com/office/powerpoint/2010/main" val="34722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0E4FDD-0021-4072-998F-59D302E50564}" type="datetime1">
              <a:rPr lang="en-US" smtClean="0"/>
              <a:t>3/18/2022</a:t>
            </a:fld>
            <a:endParaRPr lang="en-GB" dirty="0"/>
          </a:p>
        </p:txBody>
      </p:sp>
      <p:sp>
        <p:nvSpPr>
          <p:cNvPr id="9" name="Slide Number Placeholder 8"/>
          <p:cNvSpPr>
            <a:spLocks noGrp="1"/>
          </p:cNvSpPr>
          <p:nvPr>
            <p:ph type="sldNum" sz="quarter" idx="12"/>
          </p:nvPr>
        </p:nvSpPr>
        <p:spPr/>
        <p:txBody>
          <a:bodyPr/>
          <a:lstStyle/>
          <a:p>
            <a:fld id="{240553F3-40B0-4BFA-8684-D942AF6EAA45}" type="slidenum">
              <a:rPr lang="en-GB" smtClean="0"/>
              <a:pPr/>
              <a:t>2</a:t>
            </a:fld>
            <a:endParaRPr lang="en-GB"/>
          </a:p>
        </p:txBody>
      </p:sp>
      <p:sp>
        <p:nvSpPr>
          <p:cNvPr id="10" name="Footer Placeholder 9"/>
          <p:cNvSpPr>
            <a:spLocks noGrp="1"/>
          </p:cNvSpPr>
          <p:nvPr>
            <p:ph type="ftr" sz="quarter" idx="11"/>
          </p:nvPr>
        </p:nvSpPr>
        <p:spPr/>
        <p:txBody>
          <a:bodyPr/>
          <a:lstStyle/>
          <a:p>
            <a:r>
              <a:rPr lang="en-GB" dirty="0"/>
              <a:t>Meggitt vibro-meter </a:t>
            </a:r>
            <a:r>
              <a:rPr lang="en-GB" dirty="0" err="1"/>
              <a:t>vibrosight</a:t>
            </a:r>
            <a:r>
              <a:rPr lang="en-GB" dirty="0"/>
              <a:t> product line presentation</a:t>
            </a:r>
          </a:p>
        </p:txBody>
      </p:sp>
      <p:sp>
        <p:nvSpPr>
          <p:cNvPr id="39" name="Rectangle 38">
            <a:extLst>
              <a:ext uri="{FF2B5EF4-FFF2-40B4-BE49-F238E27FC236}">
                <a16:creationId xmlns:a16="http://schemas.microsoft.com/office/drawing/2014/main" id="{B5BD0770-0052-43B4-9CBD-E7AD1DB1AC1B}"/>
              </a:ext>
            </a:extLst>
          </p:cNvPr>
          <p:cNvSpPr/>
          <p:nvPr/>
        </p:nvSpPr>
        <p:spPr>
          <a:xfrm>
            <a:off x="4756150" y="2503011"/>
            <a:ext cx="7219950" cy="1938992"/>
          </a:xfrm>
          <a:prstGeom prst="rect">
            <a:avLst/>
          </a:prstGeom>
        </p:spPr>
        <p:txBody>
          <a:bodyPr wrap="square">
            <a:spAutoFit/>
          </a:bodyPr>
          <a:lstStyle/>
          <a:p>
            <a:pPr>
              <a:lnSpc>
                <a:spcPct val="150000"/>
              </a:lnSpc>
            </a:pPr>
            <a:r>
              <a:rPr lang="en-US" sz="2000" dirty="0" err="1">
                <a:solidFill>
                  <a:srgbClr val="FFFFFF"/>
                </a:solidFill>
              </a:rPr>
              <a:t>VibroSight</a:t>
            </a:r>
            <a:r>
              <a:rPr lang="en-US" sz="2000" dirty="0">
                <a:solidFill>
                  <a:srgbClr val="FFFFFF"/>
                </a:solidFill>
              </a:rPr>
              <a:t> enables modular, flexible and comprehensive machinery protection and condition monitoring solutions for a wide range of applications within the </a:t>
            </a:r>
            <a:r>
              <a:rPr lang="en-US" sz="2000" b="1" dirty="0">
                <a:solidFill>
                  <a:schemeClr val="accent1"/>
                </a:solidFill>
              </a:rPr>
              <a:t>power generation</a:t>
            </a:r>
            <a:r>
              <a:rPr lang="en-US" sz="2000" dirty="0">
                <a:solidFill>
                  <a:schemeClr val="tx1">
                    <a:lumMod val="95000"/>
                  </a:schemeClr>
                </a:solidFill>
              </a:rPr>
              <a:t>, </a:t>
            </a:r>
            <a:r>
              <a:rPr lang="en-US" sz="2000" b="1" dirty="0">
                <a:solidFill>
                  <a:schemeClr val="accent1"/>
                </a:solidFill>
              </a:rPr>
              <a:t>oil &amp; gas</a:t>
            </a:r>
            <a:r>
              <a:rPr lang="en-US" sz="2000" dirty="0">
                <a:solidFill>
                  <a:srgbClr val="FFFFFF"/>
                </a:solidFill>
              </a:rPr>
              <a:t>, and </a:t>
            </a:r>
            <a:r>
              <a:rPr lang="en-US" sz="2000" b="1" dirty="0">
                <a:solidFill>
                  <a:schemeClr val="accent1"/>
                </a:solidFill>
              </a:rPr>
              <a:t>process industries</a:t>
            </a:r>
            <a:r>
              <a:rPr lang="en-US" sz="2000" dirty="0">
                <a:solidFill>
                  <a:schemeClr val="tx1">
                    <a:lumMod val="95000"/>
                  </a:schemeClr>
                </a:solidFill>
              </a:rPr>
              <a:t>.</a:t>
            </a:r>
            <a:endParaRPr lang="en-US" sz="1600" dirty="0">
              <a:solidFill>
                <a:schemeClr val="tx1">
                  <a:lumMod val="95000"/>
                </a:schemeClr>
              </a:solidFill>
            </a:endParaRPr>
          </a:p>
        </p:txBody>
      </p:sp>
      <p:pic>
        <p:nvPicPr>
          <p:cNvPr id="41" name="Picture 40">
            <a:extLst>
              <a:ext uri="{FF2B5EF4-FFF2-40B4-BE49-F238E27FC236}">
                <a16:creationId xmlns:a16="http://schemas.microsoft.com/office/drawing/2014/main" id="{ACDE6AFF-AE09-427C-B7E7-AE3C4620C2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050" y="1739900"/>
            <a:ext cx="5339644" cy="3003550"/>
          </a:xfrm>
          <a:prstGeom prst="rect">
            <a:avLst/>
          </a:prstGeom>
        </p:spPr>
      </p:pic>
    </p:spTree>
    <p:extLst>
      <p:ext uri="{BB962C8B-B14F-4D97-AF65-F5344CB8AC3E}">
        <p14:creationId xmlns:p14="http://schemas.microsoft.com/office/powerpoint/2010/main" val="3108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1689"/>
            <a:ext cx="7172133" cy="652461"/>
          </a:xfrm>
        </p:spPr>
        <p:txBody>
          <a:bodyPr>
            <a:normAutofit/>
          </a:bodyPr>
          <a:lstStyle/>
          <a:p>
            <a:pPr algn="ctr"/>
            <a:r>
              <a:rPr lang="en-US" sz="2800" cap="none" dirty="0">
                <a:solidFill>
                  <a:schemeClr val="accent6"/>
                </a:solidFill>
              </a:rPr>
              <a:t>Complete</a:t>
            </a:r>
          </a:p>
        </p:txBody>
      </p:sp>
      <p:sp>
        <p:nvSpPr>
          <p:cNvPr id="4" name="TextBox 3"/>
          <p:cNvSpPr txBox="1"/>
          <p:nvPr/>
        </p:nvSpPr>
        <p:spPr>
          <a:xfrm>
            <a:off x="0" y="1731983"/>
            <a:ext cx="7172133" cy="697050"/>
          </a:xfrm>
          <a:prstGeom prst="rect">
            <a:avLst/>
          </a:prstGeom>
          <a:solidFill>
            <a:schemeClr val="bg1"/>
          </a:solidFill>
          <a:ln>
            <a:noFill/>
          </a:ln>
        </p:spPr>
        <p:txBody>
          <a:bodyPr wrap="square" rtlCol="0">
            <a:spAutoFit/>
          </a:bodyPr>
          <a:lstStyle/>
          <a:p>
            <a:pPr algn="ctr">
              <a:lnSpc>
                <a:spcPct val="150000"/>
              </a:lnSpc>
            </a:pPr>
            <a:r>
              <a:rPr lang="en-US" sz="1400" b="1" dirty="0">
                <a:solidFill>
                  <a:schemeClr val="accent2"/>
                </a:solidFill>
              </a:rPr>
              <a:t>Modular, flexible and comprehensive solutions </a:t>
            </a:r>
            <a:br>
              <a:rPr lang="en-US" sz="1400" b="1" dirty="0">
                <a:solidFill>
                  <a:schemeClr val="accent2"/>
                </a:solidFill>
              </a:rPr>
            </a:br>
            <a:r>
              <a:rPr lang="en-US" sz="1400" b="1" dirty="0">
                <a:solidFill>
                  <a:schemeClr val="accent2"/>
                </a:solidFill>
              </a:rPr>
              <a:t>for a wide range of applications</a:t>
            </a:r>
          </a:p>
        </p:txBody>
      </p:sp>
      <p:sp>
        <p:nvSpPr>
          <p:cNvPr id="5" name="Rectangle 4"/>
          <p:cNvSpPr/>
          <p:nvPr/>
        </p:nvSpPr>
        <p:spPr>
          <a:xfrm>
            <a:off x="933449" y="2806690"/>
            <a:ext cx="5700617" cy="4278094"/>
          </a:xfrm>
          <a:prstGeom prst="rect">
            <a:avLst/>
          </a:prstGeom>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Machinery protection and/or condition monitoring applications</a:t>
            </a:r>
            <a:endParaRPr lang="en-US" sz="1200" dirty="0">
              <a:solidFill>
                <a:srgbClr val="333D48"/>
              </a:solidFill>
              <a:latin typeface="+mj-lt"/>
            </a:endParaRP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Compatible with VM600</a:t>
            </a:r>
            <a:r>
              <a:rPr lang="en-US" sz="1200" b="1" baseline="30000" dirty="0">
                <a:solidFill>
                  <a:schemeClr val="accent6"/>
                </a:solidFill>
                <a:latin typeface="+mj-lt"/>
              </a:rPr>
              <a:t>Mk2</a:t>
            </a:r>
            <a:r>
              <a:rPr lang="en-US" sz="1200" b="1" dirty="0">
                <a:solidFill>
                  <a:schemeClr val="accent6"/>
                </a:solidFill>
                <a:latin typeface="+mj-lt"/>
              </a:rPr>
              <a:t>/</a:t>
            </a:r>
            <a:r>
              <a:rPr lang="en-US" sz="600" b="1" dirty="0">
                <a:solidFill>
                  <a:schemeClr val="accent6"/>
                </a:solidFill>
                <a:latin typeface="Calibri" panose="020F0502020204030204" pitchFamily="34" charset="0"/>
                <a:cs typeface="Calibri" panose="020F0502020204030204" pitchFamily="34" charset="0"/>
              </a:rPr>
              <a:t> </a:t>
            </a:r>
            <a:r>
              <a:rPr lang="en-US" sz="1200" b="1" dirty="0">
                <a:solidFill>
                  <a:schemeClr val="accent6"/>
                </a:solidFill>
                <a:latin typeface="+mj-lt"/>
              </a:rPr>
              <a:t>VM600 and </a:t>
            </a:r>
            <a:r>
              <a:rPr lang="en-US" sz="1200" b="1" dirty="0" err="1">
                <a:solidFill>
                  <a:schemeClr val="accent6"/>
                </a:solidFill>
                <a:latin typeface="+mj-lt"/>
              </a:rPr>
              <a:t>VibroSmart</a:t>
            </a:r>
            <a:r>
              <a:rPr lang="en-US" sz="600" b="1" baseline="30000" dirty="0">
                <a:solidFill>
                  <a:schemeClr val="accent6"/>
                </a:solidFill>
                <a:latin typeface="Calibri" panose="020F0502020204030204" pitchFamily="34" charset="0"/>
                <a:cs typeface="Calibri" panose="020F0502020204030204" pitchFamily="34" charset="0"/>
              </a:rPr>
              <a:t> </a:t>
            </a:r>
            <a:r>
              <a:rPr lang="en-US" sz="1200" b="1" dirty="0">
                <a:solidFill>
                  <a:schemeClr val="accent6"/>
                </a:solidFill>
                <a:latin typeface="Calibri" panose="020F0502020204030204" pitchFamily="34" charset="0"/>
                <a:cs typeface="Calibri" panose="020F0502020204030204" pitchFamily="34" charset="0"/>
              </a:rPr>
              <a:t>®</a:t>
            </a:r>
            <a:r>
              <a:rPr lang="en-US" sz="1200" b="1" dirty="0">
                <a:solidFill>
                  <a:schemeClr val="accent6"/>
                </a:solidFill>
                <a:latin typeface="+mj-lt"/>
              </a:rPr>
              <a:t> monitoring systems</a:t>
            </a:r>
            <a:br>
              <a:rPr lang="en-US" sz="1200" b="1" dirty="0">
                <a:solidFill>
                  <a:srgbClr val="333D48"/>
                </a:solidFill>
                <a:latin typeface="+mj-lt"/>
              </a:rPr>
            </a:br>
            <a:r>
              <a:rPr lang="en-US" sz="1200" dirty="0">
                <a:solidFill>
                  <a:srgbClr val="333D48"/>
                </a:solidFill>
                <a:latin typeface="+mj-lt"/>
              </a:rPr>
              <a:t>to support a wide range of input signals such as vibration, combustion, air gap, magnetic flux, temperature, etc.</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More than 15 different plot types</a:t>
            </a:r>
            <a:r>
              <a:rPr lang="en-US" sz="1200" dirty="0">
                <a:solidFill>
                  <a:srgbClr val="333D48"/>
                </a:solidFill>
                <a:latin typeface="+mj-lt"/>
              </a:rPr>
              <a:t> including </a:t>
            </a:r>
            <a:r>
              <a:rPr lang="en-US" sz="1200" dirty="0" err="1">
                <a:solidFill>
                  <a:srgbClr val="333D48"/>
                </a:solidFill>
                <a:latin typeface="+mj-lt"/>
              </a:rPr>
              <a:t>Corbit</a:t>
            </a:r>
            <a:r>
              <a:rPr lang="en-US" sz="1200" dirty="0">
                <a:solidFill>
                  <a:srgbClr val="333D48"/>
                </a:solidFill>
                <a:latin typeface="+mj-lt"/>
              </a:rPr>
              <a:t> (cascaded orbit), Long waveform and Spectrogram plots for detailed data </a:t>
            </a:r>
            <a:r>
              <a:rPr lang="en-US" sz="1200" dirty="0" err="1">
                <a:solidFill>
                  <a:srgbClr val="333D48"/>
                </a:solidFill>
                <a:latin typeface="+mj-lt"/>
              </a:rPr>
              <a:t>visualisation</a:t>
            </a:r>
            <a:r>
              <a:rPr lang="en-US" sz="1200" dirty="0">
                <a:solidFill>
                  <a:srgbClr val="333D48"/>
                </a:solidFill>
                <a:latin typeface="+mj-lt"/>
              </a:rPr>
              <a:t> and analysis.</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Application specific solutions for improved analysis and diagnostics</a:t>
            </a:r>
            <a:br>
              <a:rPr lang="en-US" sz="1200" b="1" dirty="0">
                <a:solidFill>
                  <a:schemeClr val="accent6"/>
                </a:solidFill>
                <a:latin typeface="+mj-lt"/>
              </a:rPr>
            </a:br>
            <a:r>
              <a:rPr lang="en-US" sz="1200" dirty="0">
                <a:solidFill>
                  <a:srgbClr val="333D48"/>
                </a:solidFill>
                <a:latin typeface="+mj-lt"/>
              </a:rPr>
              <a:t>Application specific packages are available in order to process data optimally and improve data </a:t>
            </a:r>
            <a:r>
              <a:rPr lang="en-US" sz="1200" dirty="0" err="1">
                <a:solidFill>
                  <a:srgbClr val="333D48"/>
                </a:solidFill>
                <a:latin typeface="+mj-lt"/>
              </a:rPr>
              <a:t>visualisation</a:t>
            </a:r>
            <a:r>
              <a:rPr lang="en-US" sz="1200" dirty="0">
                <a:solidFill>
                  <a:srgbClr val="333D48"/>
                </a:solidFill>
                <a:latin typeface="+mj-lt"/>
              </a:rPr>
              <a:t> and analysis for specific industrial applications: Hydro air-gap monitoring, Combustion monitoring, External data file import (database mirroring) and Custom mathematical calculation engine (with your own rules). </a:t>
            </a:r>
          </a:p>
          <a:p>
            <a:pPr marL="171450" indent="-171450" fontAlgn="base">
              <a:lnSpc>
                <a:spcPct val="150000"/>
              </a:lnSpc>
              <a:spcBef>
                <a:spcPts val="600"/>
              </a:spcBef>
              <a:buFont typeface="Arial" panose="020B0604020202020204" pitchFamily="34" charset="0"/>
              <a:buChar char="•"/>
            </a:pPr>
            <a:endParaRPr lang="en-US" sz="1200" dirty="0">
              <a:solidFill>
                <a:srgbClr val="333D48"/>
              </a:solidFill>
              <a:latin typeface="+mj-lt"/>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2133" y="0"/>
            <a:ext cx="7026467" cy="6858000"/>
          </a:xfrm>
          <a:prstGeom prst="rect">
            <a:avLst/>
          </a:prstGeom>
        </p:spPr>
      </p:pic>
    </p:spTree>
    <p:extLst>
      <p:ext uri="{BB962C8B-B14F-4D97-AF65-F5344CB8AC3E}">
        <p14:creationId xmlns:p14="http://schemas.microsoft.com/office/powerpoint/2010/main" val="220124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941389"/>
            <a:ext cx="7178359" cy="652461"/>
          </a:xfrm>
        </p:spPr>
        <p:txBody>
          <a:bodyPr>
            <a:normAutofit/>
          </a:bodyPr>
          <a:lstStyle/>
          <a:p>
            <a:pPr algn="ctr"/>
            <a:r>
              <a:rPr lang="en-US" sz="2800" cap="none" dirty="0">
                <a:solidFill>
                  <a:schemeClr val="accent6"/>
                </a:solidFill>
              </a:rPr>
              <a:t>High performance </a:t>
            </a:r>
          </a:p>
        </p:txBody>
      </p:sp>
      <p:sp>
        <p:nvSpPr>
          <p:cNvPr id="4" name="TextBox 3"/>
          <p:cNvSpPr txBox="1"/>
          <p:nvPr/>
        </p:nvSpPr>
        <p:spPr>
          <a:xfrm>
            <a:off x="-2" y="1731983"/>
            <a:ext cx="7178359" cy="738664"/>
          </a:xfrm>
          <a:prstGeom prst="rect">
            <a:avLst/>
          </a:prstGeom>
          <a:noFill/>
          <a:ln>
            <a:noFill/>
          </a:ln>
        </p:spPr>
        <p:txBody>
          <a:bodyPr wrap="square" rtlCol="0">
            <a:spAutoFit/>
          </a:bodyPr>
          <a:lstStyle/>
          <a:p>
            <a:pPr algn="ctr">
              <a:lnSpc>
                <a:spcPct val="150000"/>
              </a:lnSpc>
            </a:pPr>
            <a:r>
              <a:rPr lang="en-US" sz="1400" b="1" dirty="0">
                <a:solidFill>
                  <a:schemeClr val="accent2"/>
                </a:solidFill>
              </a:rPr>
              <a:t>Efficiently handle large numbers of measurement points</a:t>
            </a:r>
            <a:br>
              <a:rPr lang="en-US" sz="1400" b="1" dirty="0">
                <a:solidFill>
                  <a:schemeClr val="accent2"/>
                </a:solidFill>
              </a:rPr>
            </a:br>
            <a:r>
              <a:rPr lang="en-US" sz="1400" b="1" dirty="0">
                <a:solidFill>
                  <a:schemeClr val="accent2"/>
                </a:solidFill>
              </a:rPr>
              <a:t> and huge volumes of data</a:t>
            </a:r>
          </a:p>
        </p:txBody>
      </p:sp>
      <p:sp>
        <p:nvSpPr>
          <p:cNvPr id="5" name="Rectangle 4"/>
          <p:cNvSpPr/>
          <p:nvPr/>
        </p:nvSpPr>
        <p:spPr>
          <a:xfrm>
            <a:off x="705099" y="2819390"/>
            <a:ext cx="5676651" cy="2816156"/>
          </a:xfrm>
          <a:prstGeom prst="rect">
            <a:avLst/>
          </a:prstGeom>
          <a:solidFill>
            <a:schemeClr val="bg1"/>
          </a:solidFill>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Highly </a:t>
            </a:r>
            <a:r>
              <a:rPr lang="en-US" sz="1200" b="1" dirty="0" err="1">
                <a:solidFill>
                  <a:schemeClr val="accent6"/>
                </a:solidFill>
                <a:latin typeface="+mj-lt"/>
              </a:rPr>
              <a:t>optimised</a:t>
            </a:r>
            <a:r>
              <a:rPr lang="en-US" sz="1200" b="1" dirty="0">
                <a:solidFill>
                  <a:schemeClr val="accent6"/>
                </a:solidFill>
                <a:latin typeface="+mj-lt"/>
              </a:rPr>
              <a:t>, proprietary databases</a:t>
            </a:r>
            <a:r>
              <a:rPr lang="en-US" sz="1200" dirty="0">
                <a:solidFill>
                  <a:schemeClr val="accent6"/>
                </a:solidFill>
                <a:latin typeface="+mj-lt"/>
              </a:rPr>
              <a:t> </a:t>
            </a:r>
            <a:r>
              <a:rPr lang="en-US" sz="1200" dirty="0">
                <a:solidFill>
                  <a:schemeClr val="accent2"/>
                </a:solidFill>
                <a:latin typeface="+mj-lt"/>
              </a:rPr>
              <a:t>that are much faster than standard </a:t>
            </a:r>
            <a:r>
              <a:rPr lang="en-US" sz="1200" dirty="0">
                <a:solidFill>
                  <a:schemeClr val="accent2"/>
                </a:solidFill>
              </a:rPr>
              <a:t>(off the shelf) </a:t>
            </a:r>
            <a:r>
              <a:rPr lang="en-US" sz="1200" dirty="0">
                <a:solidFill>
                  <a:schemeClr val="accent2"/>
                </a:solidFill>
                <a:latin typeface="+mj-lt"/>
              </a:rPr>
              <a:t>databases.</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Flexible data storage</a:t>
            </a:r>
            <a:r>
              <a:rPr lang="en-US" sz="1200" dirty="0">
                <a:solidFill>
                  <a:schemeClr val="accent6"/>
                </a:solidFill>
                <a:latin typeface="+mj-lt"/>
              </a:rPr>
              <a:t> </a:t>
            </a:r>
            <a:r>
              <a:rPr lang="en-US" sz="1200" dirty="0">
                <a:solidFill>
                  <a:schemeClr val="accent2"/>
                </a:solidFill>
                <a:latin typeface="+mj-lt"/>
              </a:rPr>
              <a:t>including an online database (VSHDF) for data logging and stand-alone historical data archive files (VSHDA) for offline data analysis and/or data sharing.</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Exceptional data handling with effortlessly fast data retrieval and display</a:t>
            </a:r>
            <a:r>
              <a:rPr lang="en-US" sz="1200" dirty="0">
                <a:solidFill>
                  <a:schemeClr val="accent2"/>
                </a:solidFill>
              </a:rPr>
              <a:t> for faster and easier data display and analysis (</a:t>
            </a:r>
            <a:r>
              <a:rPr lang="en-US" sz="1200" dirty="0" err="1">
                <a:solidFill>
                  <a:schemeClr val="accent2"/>
                </a:solidFill>
              </a:rPr>
              <a:t>VibroSight</a:t>
            </a:r>
            <a:r>
              <a:rPr lang="en-US" sz="1200" dirty="0">
                <a:solidFill>
                  <a:schemeClr val="accent2"/>
                </a:solidFill>
              </a:rPr>
              <a:t> Vision)</a:t>
            </a:r>
            <a:endParaRPr lang="en-US" sz="1200" b="1" dirty="0">
              <a:solidFill>
                <a:schemeClr val="accent2"/>
              </a:solidFill>
              <a:latin typeface="+mj-lt"/>
            </a:endParaRP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Data logging for very large systems </a:t>
            </a:r>
            <a:r>
              <a:rPr lang="en-US" sz="1200" dirty="0">
                <a:solidFill>
                  <a:schemeClr val="accent2"/>
                </a:solidFill>
                <a:latin typeface="+mj-lt"/>
              </a:rPr>
              <a:t>including more than 700 measurements point per system (</a:t>
            </a:r>
            <a:r>
              <a:rPr lang="en-US" sz="1200" dirty="0" err="1">
                <a:solidFill>
                  <a:schemeClr val="accent2"/>
                </a:solidFill>
                <a:latin typeface="+mj-lt"/>
              </a:rPr>
              <a:t>VibroSight</a:t>
            </a:r>
            <a:r>
              <a:rPr lang="en-US" sz="1200" dirty="0">
                <a:solidFill>
                  <a:schemeClr val="accent2"/>
                </a:solidFill>
              </a:rPr>
              <a:t> </a:t>
            </a:r>
            <a:r>
              <a:rPr lang="en-US" sz="1200" dirty="0">
                <a:solidFill>
                  <a:schemeClr val="accent2"/>
                </a:solidFill>
                <a:latin typeface="+mj-lt"/>
              </a:rPr>
              <a:t>Server).</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8036" y="0"/>
            <a:ext cx="5644586" cy="6858000"/>
          </a:xfrm>
          <a:prstGeom prst="rect">
            <a:avLst/>
          </a:prstGeom>
        </p:spPr>
      </p:pic>
    </p:spTree>
    <p:extLst>
      <p:ext uri="{BB962C8B-B14F-4D97-AF65-F5344CB8AC3E}">
        <p14:creationId xmlns:p14="http://schemas.microsoft.com/office/powerpoint/2010/main" val="243527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1689"/>
            <a:ext cx="7263719" cy="652461"/>
          </a:xfrm>
        </p:spPr>
        <p:txBody>
          <a:bodyPr>
            <a:normAutofit/>
          </a:bodyPr>
          <a:lstStyle/>
          <a:p>
            <a:pPr algn="ctr"/>
            <a:r>
              <a:rPr lang="en-US" sz="2800" cap="none" dirty="0">
                <a:solidFill>
                  <a:schemeClr val="accent6"/>
                </a:solidFill>
              </a:rPr>
              <a:t>Cybersecurity and </a:t>
            </a:r>
            <a:r>
              <a:rPr lang="en-US" sz="2800" cap="none" dirty="0" err="1">
                <a:solidFill>
                  <a:schemeClr val="accent6"/>
                </a:solidFill>
              </a:rPr>
              <a:t>IoT</a:t>
            </a:r>
            <a:endParaRPr lang="en-US" sz="2800" cap="none" dirty="0">
              <a:solidFill>
                <a:schemeClr val="accent6"/>
              </a:solidFill>
            </a:endParaRPr>
          </a:p>
        </p:txBody>
      </p:sp>
      <p:sp>
        <p:nvSpPr>
          <p:cNvPr id="4" name="TextBox 3"/>
          <p:cNvSpPr txBox="1"/>
          <p:nvPr/>
        </p:nvSpPr>
        <p:spPr>
          <a:xfrm>
            <a:off x="1" y="1731983"/>
            <a:ext cx="6985322" cy="738664"/>
          </a:xfrm>
          <a:prstGeom prst="rect">
            <a:avLst/>
          </a:prstGeom>
          <a:solidFill>
            <a:schemeClr val="bg1"/>
          </a:solidFill>
          <a:ln>
            <a:noFill/>
          </a:ln>
        </p:spPr>
        <p:txBody>
          <a:bodyPr wrap="square" rtlCol="0">
            <a:spAutoFit/>
          </a:bodyPr>
          <a:lstStyle/>
          <a:p>
            <a:pPr algn="ctr">
              <a:lnSpc>
                <a:spcPct val="150000"/>
              </a:lnSpc>
            </a:pPr>
            <a:r>
              <a:rPr lang="en-US" sz="1400" b="1" dirty="0">
                <a:solidFill>
                  <a:schemeClr val="accent2"/>
                </a:solidFill>
              </a:rPr>
              <a:t>Easy correlation of data from different systems is supported in </a:t>
            </a:r>
            <a:r>
              <a:rPr lang="en-US" sz="1400" b="1" dirty="0" err="1">
                <a:solidFill>
                  <a:schemeClr val="accent2"/>
                </a:solidFill>
              </a:rPr>
              <a:t>cybersecure</a:t>
            </a:r>
            <a:r>
              <a:rPr lang="en-US" sz="1400" b="1" dirty="0">
                <a:solidFill>
                  <a:schemeClr val="accent2"/>
                </a:solidFill>
              </a:rPr>
              <a:t> environments</a:t>
            </a:r>
          </a:p>
        </p:txBody>
      </p:sp>
      <p:sp>
        <p:nvSpPr>
          <p:cNvPr id="5" name="Rectangle 4"/>
          <p:cNvSpPr/>
          <p:nvPr/>
        </p:nvSpPr>
        <p:spPr>
          <a:xfrm>
            <a:off x="647699" y="3162290"/>
            <a:ext cx="6197601" cy="2462213"/>
          </a:xfrm>
          <a:prstGeom prst="rect">
            <a:avLst/>
          </a:prstGeom>
        </p:spPr>
        <p:txBody>
          <a:bodyPr wrap="square">
            <a:spAutoFit/>
          </a:bodyPr>
          <a:lstStyle/>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Support for remote monitoring and diagnostics using mirrored databases (replica </a:t>
            </a:r>
            <a:r>
              <a:rPr lang="en-US" sz="1200" b="1" dirty="0" err="1">
                <a:solidFill>
                  <a:schemeClr val="accent6"/>
                </a:solidFill>
                <a:latin typeface="+mj-lt"/>
              </a:rPr>
              <a:t>VibroSight</a:t>
            </a:r>
            <a:r>
              <a:rPr lang="en-US" sz="1200" b="1" dirty="0">
                <a:solidFill>
                  <a:schemeClr val="accent6"/>
                </a:solidFill>
              </a:rPr>
              <a:t> </a:t>
            </a:r>
            <a:r>
              <a:rPr lang="en-US" sz="1200" b="1" dirty="0">
                <a:solidFill>
                  <a:schemeClr val="accent6"/>
                </a:solidFill>
                <a:latin typeface="+mj-lt"/>
              </a:rPr>
              <a:t>Servers)</a:t>
            </a:r>
          </a:p>
          <a:p>
            <a:pPr marL="171450" indent="-171450" fontAlgn="base">
              <a:lnSpc>
                <a:spcPct val="150000"/>
              </a:lnSpc>
              <a:spcBef>
                <a:spcPts val="600"/>
              </a:spcBef>
              <a:buFont typeface="Arial" panose="020B0604020202020204" pitchFamily="34" charset="0"/>
              <a:buChar char="•"/>
            </a:pPr>
            <a:r>
              <a:rPr lang="en-US" sz="1200" b="1" dirty="0">
                <a:solidFill>
                  <a:schemeClr val="accent6"/>
                </a:solidFill>
                <a:latin typeface="+mj-lt"/>
              </a:rPr>
              <a:t>Support for industry-standard communication protocols </a:t>
            </a:r>
            <a:r>
              <a:rPr lang="en-US" sz="1200" dirty="0">
                <a:solidFill>
                  <a:srgbClr val="333D48"/>
                </a:solidFill>
                <a:latin typeface="+mj-lt"/>
              </a:rPr>
              <a:t>allows data exchange with other systems, via Modbus RTU and TCP, </a:t>
            </a:r>
            <a:r>
              <a:rPr lang="en-US" sz="1200" dirty="0">
                <a:solidFill>
                  <a:srgbClr val="333D48"/>
                </a:solidFill>
              </a:rPr>
              <a:t>OPC Classic and UA, </a:t>
            </a:r>
            <a:r>
              <a:rPr lang="en-US" sz="1200" dirty="0">
                <a:solidFill>
                  <a:srgbClr val="333D48"/>
                </a:solidFill>
                <a:latin typeface="+mj-lt"/>
              </a:rPr>
              <a:t>PROFIBUS DP, CSV and VSHDA files, and Python connector.</a:t>
            </a:r>
          </a:p>
          <a:p>
            <a:pPr marL="171450" indent="-171450" fontAlgn="base">
              <a:lnSpc>
                <a:spcPct val="150000"/>
              </a:lnSpc>
              <a:spcBef>
                <a:spcPts val="600"/>
              </a:spcBef>
              <a:buFont typeface="Arial" panose="020B0604020202020204" pitchFamily="34" charset="0"/>
              <a:buChar char="•"/>
            </a:pPr>
            <a:r>
              <a:rPr lang="en-US" sz="1200" b="1" dirty="0" err="1">
                <a:solidFill>
                  <a:schemeClr val="accent6"/>
                </a:solidFill>
                <a:latin typeface="+mj-lt"/>
              </a:rPr>
              <a:t>Centralised</a:t>
            </a:r>
            <a:r>
              <a:rPr lang="en-US" sz="1200" b="1" dirty="0">
                <a:solidFill>
                  <a:schemeClr val="accent6"/>
                </a:solidFill>
                <a:latin typeface="+mj-lt"/>
              </a:rPr>
              <a:t> diagnostic centers and decision making</a:t>
            </a:r>
            <a:r>
              <a:rPr lang="en-US" sz="1200" dirty="0">
                <a:solidFill>
                  <a:srgbClr val="333D48"/>
                </a:solidFill>
                <a:latin typeface="+mj-lt"/>
              </a:rPr>
              <a:t> are enabled with seamless data display across multiple systems, databases and/or historical data archive files.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5322" y="0"/>
            <a:ext cx="5382227" cy="6858000"/>
          </a:xfrm>
          <a:prstGeom prst="rect">
            <a:avLst/>
          </a:prstGeom>
        </p:spPr>
      </p:pic>
    </p:spTree>
    <p:extLst>
      <p:ext uri="{BB962C8B-B14F-4D97-AF65-F5344CB8AC3E}">
        <p14:creationId xmlns:p14="http://schemas.microsoft.com/office/powerpoint/2010/main" val="218081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GB" kern="0" dirty="0" err="1"/>
              <a:t>VibroSight</a:t>
            </a:r>
            <a:r>
              <a:rPr lang="en-GB" kern="0" dirty="0"/>
              <a:t> current status</a:t>
            </a:r>
            <a:endParaRPr lang="en-GB" dirty="0"/>
          </a:p>
        </p:txBody>
      </p:sp>
      <p:sp>
        <p:nvSpPr>
          <p:cNvPr id="4" name="Content Placeholder 3"/>
          <p:cNvSpPr>
            <a:spLocks noGrp="1"/>
          </p:cNvSpPr>
          <p:nvPr>
            <p:ph idx="1"/>
          </p:nvPr>
        </p:nvSpPr>
        <p:spPr/>
        <p:txBody>
          <a:bodyPr/>
          <a:lstStyle/>
          <a:p>
            <a:r>
              <a:rPr lang="en-US" dirty="0"/>
              <a:t>Use of VSHDA files to create a remote copy of a </a:t>
            </a:r>
            <a:r>
              <a:rPr lang="en-US" dirty="0" err="1"/>
              <a:t>VibroSight</a:t>
            </a:r>
            <a:r>
              <a:rPr lang="en-US" dirty="0"/>
              <a:t> database</a:t>
            </a:r>
          </a:p>
        </p:txBody>
      </p:sp>
      <p:sp>
        <p:nvSpPr>
          <p:cNvPr id="30" name="Text Placeholder 29"/>
          <p:cNvSpPr>
            <a:spLocks noGrp="1"/>
          </p:cNvSpPr>
          <p:nvPr>
            <p:ph type="body" sz="half" idx="2"/>
          </p:nvPr>
        </p:nvSpPr>
        <p:spPr/>
        <p:txBody>
          <a:bodyPr/>
          <a:lstStyle/>
          <a:p>
            <a:r>
              <a:rPr lang="en-US" dirty="0"/>
              <a:t>Ready for </a:t>
            </a:r>
            <a:r>
              <a:rPr lang="en-US" dirty="0" err="1"/>
              <a:t>cybersecure</a:t>
            </a:r>
            <a:r>
              <a:rPr lang="en-US" dirty="0"/>
              <a:t> environments</a:t>
            </a:r>
            <a:endParaRPr lang="en-GB" dirty="0"/>
          </a:p>
        </p:txBody>
      </p:sp>
      <p:sp>
        <p:nvSpPr>
          <p:cNvPr id="2" name="Slide Number Placeholder 1"/>
          <p:cNvSpPr>
            <a:spLocks noGrp="1"/>
          </p:cNvSpPr>
          <p:nvPr>
            <p:ph type="sldNum" sz="quarter" idx="12"/>
          </p:nvPr>
        </p:nvSpPr>
        <p:spPr/>
        <p:txBody>
          <a:bodyPr/>
          <a:lstStyle/>
          <a:p>
            <a:r>
              <a:rPr lang="en-US"/>
              <a:t>- </a:t>
            </a:r>
            <a:fld id="{9EAC7680-6049-4CE8-B09C-EBA42AD265D3}" type="slidenum">
              <a:rPr lang="en-US" smtClean="0"/>
              <a:pPr/>
              <a:t>23</a:t>
            </a:fld>
            <a:r>
              <a:rPr lang="en-US"/>
              <a:t> -</a:t>
            </a:r>
            <a:endParaRPr lang="en-US" dirty="0"/>
          </a:p>
        </p:txBody>
      </p:sp>
      <p:sp>
        <p:nvSpPr>
          <p:cNvPr id="6" name="TextBox 5"/>
          <p:cNvSpPr txBox="1"/>
          <p:nvPr/>
        </p:nvSpPr>
        <p:spPr>
          <a:xfrm>
            <a:off x="1692582" y="3722604"/>
            <a:ext cx="1521570" cy="276999"/>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Monitoring system</a:t>
            </a:r>
          </a:p>
        </p:txBody>
      </p:sp>
      <p:sp>
        <p:nvSpPr>
          <p:cNvPr id="9" name="TextBox 8"/>
          <p:cNvSpPr txBox="1"/>
          <p:nvPr/>
        </p:nvSpPr>
        <p:spPr>
          <a:xfrm>
            <a:off x="7141053" y="3275988"/>
            <a:ext cx="740908" cy="276999"/>
          </a:xfrm>
          <a:prstGeom prst="rect">
            <a:avLst/>
          </a:prstGeom>
          <a:noFill/>
          <a:ln w="9525">
            <a:noFill/>
            <a:miter lim="800000"/>
            <a:headEnd/>
            <a:tailEnd/>
          </a:ln>
        </p:spPr>
        <p:txBody>
          <a:bodyPr wrap="square">
            <a:spAutoFit/>
          </a:bodyPr>
          <a:lstStyle>
            <a:defPPr>
              <a:defRPr lang="en-US"/>
            </a:defPPr>
            <a:lvl1pPr algn="ctr" eaLnBrk="0" hangingPunct="0">
              <a:defRPr sz="1200" b="1">
                <a:solidFill>
                  <a:schemeClr val="accent6"/>
                </a:solidFill>
              </a:defRPr>
            </a:lvl1pPr>
          </a:lstStyle>
          <a:p>
            <a:r>
              <a:rPr lang="fr-CH" dirty="0"/>
              <a:t>Firewall</a:t>
            </a:r>
          </a:p>
        </p:txBody>
      </p:sp>
      <p:sp>
        <p:nvSpPr>
          <p:cNvPr id="25" name="TextBox 24"/>
          <p:cNvSpPr txBox="1"/>
          <p:nvPr/>
        </p:nvSpPr>
        <p:spPr>
          <a:xfrm>
            <a:off x="4763591" y="5037074"/>
            <a:ext cx="591829" cy="276999"/>
          </a:xfrm>
          <a:prstGeom prst="rect">
            <a:avLst/>
          </a:prstGeom>
          <a:noFill/>
        </p:spPr>
        <p:txBody>
          <a:bodyPr wrap="none" rtlCol="0">
            <a:spAutoFit/>
          </a:bodyPr>
          <a:lstStyle/>
          <a:p>
            <a:r>
              <a:rPr lang="fr-CH" sz="1200" b="1" dirty="0"/>
              <a:t>Local</a:t>
            </a:r>
          </a:p>
        </p:txBody>
      </p:sp>
      <p:sp>
        <p:nvSpPr>
          <p:cNvPr id="26" name="TextBox 25"/>
          <p:cNvSpPr txBox="1"/>
          <p:nvPr/>
        </p:nvSpPr>
        <p:spPr>
          <a:xfrm>
            <a:off x="9806595" y="5037074"/>
            <a:ext cx="774571" cy="276999"/>
          </a:xfrm>
          <a:prstGeom prst="rect">
            <a:avLst/>
          </a:prstGeom>
          <a:noFill/>
        </p:spPr>
        <p:txBody>
          <a:bodyPr wrap="none" rtlCol="0">
            <a:spAutoFit/>
          </a:bodyPr>
          <a:lstStyle/>
          <a:p>
            <a:r>
              <a:rPr lang="fr-CH" sz="1200" b="1" dirty="0" err="1"/>
              <a:t>Remote</a:t>
            </a:r>
            <a:endParaRPr lang="fr-CH" sz="1200" b="1" dirty="0"/>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337" y="2402065"/>
            <a:ext cx="2100061" cy="1485497"/>
          </a:xfrm>
          <a:prstGeom prst="rect">
            <a:avLst/>
          </a:prstGeom>
          <a:noFill/>
          <a:ln w="9525">
            <a:noFill/>
            <a:miter lim="800000"/>
            <a:headEnd/>
            <a:tailEnd/>
          </a:ln>
        </p:spPr>
      </p:pic>
      <p:cxnSp>
        <p:nvCxnSpPr>
          <p:cNvPr id="28" name="Straight Arrow Connector 27"/>
          <p:cNvCxnSpPr/>
          <p:nvPr/>
        </p:nvCxnSpPr>
        <p:spPr>
          <a:xfrm>
            <a:off x="2996924" y="4644518"/>
            <a:ext cx="11818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987040" y="4023285"/>
            <a:ext cx="5016" cy="621233"/>
          </a:xfrm>
          <a:prstGeom prst="line">
            <a:avLst/>
          </a:prstGeom>
        </p:spPr>
        <p:style>
          <a:lnRef idx="1">
            <a:schemeClr val="dk1"/>
          </a:lnRef>
          <a:fillRef idx="0">
            <a:schemeClr val="dk1"/>
          </a:fillRef>
          <a:effectRef idx="0">
            <a:schemeClr val="dk1"/>
          </a:effectRef>
          <a:fontRef idx="minor">
            <a:schemeClr val="tx1"/>
          </a:fontRef>
        </p:style>
      </p:cxnSp>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0964" y="4242882"/>
            <a:ext cx="477083" cy="477083"/>
          </a:xfrm>
          <a:prstGeom prst="rect">
            <a:avLst/>
          </a:prstGeom>
        </p:spPr>
      </p:pic>
      <p:sp>
        <p:nvSpPr>
          <p:cNvPr id="40" name="TextBox 39"/>
          <p:cNvSpPr txBox="1"/>
          <p:nvPr/>
        </p:nvSpPr>
        <p:spPr>
          <a:xfrm>
            <a:off x="3889661" y="4741493"/>
            <a:ext cx="2339688"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VibroSight</a:t>
            </a:r>
            <a:r>
              <a:rPr lang="fr-CH" b="1" dirty="0">
                <a:solidFill>
                  <a:schemeClr val="accent6"/>
                </a:solidFill>
              </a:rPr>
              <a:t> </a:t>
            </a:r>
            <a:r>
              <a:rPr lang="fr-CH" b="1" dirty="0" err="1">
                <a:solidFill>
                  <a:schemeClr val="accent6"/>
                </a:solidFill>
              </a:rPr>
              <a:t>database</a:t>
            </a:r>
            <a:r>
              <a:rPr lang="fr-CH" b="1" dirty="0">
                <a:solidFill>
                  <a:schemeClr val="accent6"/>
                </a:solidFill>
              </a:rPr>
              <a:t> (VSHDF)</a:t>
            </a:r>
          </a:p>
        </p:txBody>
      </p:sp>
      <p:cxnSp>
        <p:nvCxnSpPr>
          <p:cNvPr id="18" name="Straight Arrow Connector 17"/>
          <p:cNvCxnSpPr/>
          <p:nvPr/>
        </p:nvCxnSpPr>
        <p:spPr>
          <a:xfrm flipV="1">
            <a:off x="5063955" y="3509010"/>
            <a:ext cx="0" cy="61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89660" y="3178964"/>
            <a:ext cx="2339689"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Historical</a:t>
            </a:r>
            <a:r>
              <a:rPr lang="fr-CH" b="1" dirty="0">
                <a:solidFill>
                  <a:schemeClr val="accent6"/>
                </a:solidFill>
              </a:rPr>
              <a:t> data files  (VSHDA)</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3495" y="2506702"/>
            <a:ext cx="556281" cy="556281"/>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2318" y="2638660"/>
            <a:ext cx="556281" cy="556281"/>
          </a:xfrm>
          <a:prstGeom prst="rect">
            <a:avLst/>
          </a:prstGeom>
        </p:spPr>
      </p:pic>
      <p:cxnSp>
        <p:nvCxnSpPr>
          <p:cNvPr id="46" name="Straight Arrow Connector 45"/>
          <p:cNvCxnSpPr/>
          <p:nvPr/>
        </p:nvCxnSpPr>
        <p:spPr>
          <a:xfrm>
            <a:off x="6007261" y="3033525"/>
            <a:ext cx="8076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9135862" y="3178964"/>
            <a:ext cx="2037927"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Historical</a:t>
            </a:r>
            <a:r>
              <a:rPr lang="fr-CH" b="1" dirty="0">
                <a:solidFill>
                  <a:schemeClr val="accent6"/>
                </a:solidFill>
              </a:rPr>
              <a:t> data files</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570" y="2547167"/>
            <a:ext cx="556281" cy="556281"/>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0393" y="2638660"/>
            <a:ext cx="556281" cy="5562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5031" y="2251249"/>
            <a:ext cx="1257761" cy="1257761"/>
          </a:xfrm>
          <a:prstGeom prst="rect">
            <a:avLst/>
          </a:prstGeom>
        </p:spPr>
      </p:pic>
      <p:cxnSp>
        <p:nvCxnSpPr>
          <p:cNvPr id="50" name="Straight Arrow Connector 49"/>
          <p:cNvCxnSpPr/>
          <p:nvPr/>
        </p:nvCxnSpPr>
        <p:spPr>
          <a:xfrm>
            <a:off x="8468811" y="3062983"/>
            <a:ext cx="8076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10176266" y="3632319"/>
            <a:ext cx="0" cy="4702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9036593" y="4741493"/>
            <a:ext cx="2314575" cy="276999"/>
          </a:xfrm>
          <a:prstGeom prst="rect">
            <a:avLst/>
          </a:prstGeom>
          <a:noFill/>
          <a:ln w="9525">
            <a:noFill/>
            <a:miter lim="800000"/>
            <a:headEnd/>
            <a:tailEnd/>
          </a:ln>
        </p:spPr>
        <p:txBody>
          <a:bodyPr wrap="square">
            <a:spAutoFit/>
          </a:bodyPr>
          <a:lstStyle>
            <a:defPPr>
              <a:defRPr lang="en-US"/>
            </a:defPPr>
            <a:lvl1pPr algn="ctr" eaLnBrk="0" hangingPunct="0">
              <a:defRPr sz="1200">
                <a:solidFill>
                  <a:schemeClr val="accent2"/>
                </a:solidFill>
              </a:defRPr>
            </a:lvl1pPr>
          </a:lstStyle>
          <a:p>
            <a:r>
              <a:rPr lang="fr-CH" b="1" dirty="0" err="1">
                <a:solidFill>
                  <a:schemeClr val="accent6"/>
                </a:solidFill>
              </a:rPr>
              <a:t>Mirrored</a:t>
            </a:r>
            <a:r>
              <a:rPr lang="fr-CH" b="1" dirty="0">
                <a:solidFill>
                  <a:schemeClr val="accent6"/>
                </a:solidFill>
              </a:rPr>
              <a:t> </a:t>
            </a:r>
            <a:r>
              <a:rPr lang="fr-CH" b="1" dirty="0" err="1">
                <a:solidFill>
                  <a:schemeClr val="accent6"/>
                </a:solidFill>
              </a:rPr>
              <a:t>database</a:t>
            </a:r>
            <a:endParaRPr lang="fr-CH" b="1" dirty="0">
              <a:solidFill>
                <a:schemeClr val="accent6"/>
              </a:solidFill>
            </a:endParaRPr>
          </a:p>
        </p:txBody>
      </p:sp>
      <p:pic>
        <p:nvPicPr>
          <p:cNvPr id="52" name="Picture 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5339" y="4242882"/>
            <a:ext cx="477083" cy="477083"/>
          </a:xfrm>
          <a:prstGeom prst="rect">
            <a:avLst/>
          </a:prstGeom>
        </p:spPr>
      </p:pic>
      <p:sp>
        <p:nvSpPr>
          <p:cNvPr id="31" name="Rectangle 30"/>
          <p:cNvSpPr/>
          <p:nvPr/>
        </p:nvSpPr>
        <p:spPr>
          <a:xfrm>
            <a:off x="538163" y="5341198"/>
            <a:ext cx="11160000" cy="837152"/>
          </a:xfrm>
          <a:prstGeom prst="rect">
            <a:avLst/>
          </a:prstGeom>
        </p:spPr>
        <p:txBody>
          <a:bodyPr wrap="square">
            <a:spAutoFit/>
          </a:bodyPr>
          <a:lstStyle/>
          <a:p>
            <a:pPr>
              <a:lnSpc>
                <a:spcPct val="110000"/>
              </a:lnSpc>
            </a:pPr>
            <a:r>
              <a:rPr lang="fr-CH" sz="1100" dirty="0">
                <a:solidFill>
                  <a:srgbClr val="333F48"/>
                </a:solidFill>
              </a:rPr>
              <a:t>Notes:</a:t>
            </a:r>
          </a:p>
          <a:p>
            <a:pPr>
              <a:lnSpc>
                <a:spcPct val="110000"/>
              </a:lnSpc>
            </a:pPr>
            <a:r>
              <a:rPr lang="fr-CH" sz="1100" dirty="0">
                <a:solidFill>
                  <a:srgbClr val="333F48"/>
                </a:solidFill>
              </a:rPr>
              <a:t>A </a:t>
            </a:r>
            <a:r>
              <a:rPr lang="fr-CH" sz="1100" dirty="0" err="1">
                <a:solidFill>
                  <a:srgbClr val="333F48"/>
                </a:solidFill>
              </a:rPr>
              <a:t>VibroSight</a:t>
            </a:r>
            <a:r>
              <a:rPr lang="fr-CH" sz="1100" dirty="0">
                <a:solidFill>
                  <a:srgbClr val="333F48"/>
                </a:solidFill>
              </a:rPr>
              <a:t> Server uses an online </a:t>
            </a:r>
            <a:r>
              <a:rPr lang="fr-CH" sz="1100" dirty="0" err="1">
                <a:solidFill>
                  <a:srgbClr val="333F48"/>
                </a:solidFill>
              </a:rPr>
              <a:t>database</a:t>
            </a:r>
            <a:r>
              <a:rPr lang="fr-CH" sz="1100" dirty="0">
                <a:solidFill>
                  <a:srgbClr val="333F48"/>
                </a:solidFill>
              </a:rPr>
              <a:t>, </a:t>
            </a:r>
            <a:r>
              <a:rPr lang="fr-CH" sz="1100" dirty="0" err="1">
                <a:solidFill>
                  <a:srgbClr val="333F48"/>
                </a:solidFill>
              </a:rPr>
              <a:t>which</a:t>
            </a:r>
            <a:r>
              <a:rPr lang="fr-CH" sz="1100" dirty="0">
                <a:solidFill>
                  <a:srgbClr val="333F48"/>
                </a:solidFill>
              </a:rPr>
              <a:t> </a:t>
            </a:r>
            <a:r>
              <a:rPr lang="fr-CH" sz="1100" dirty="0" err="1">
                <a:solidFill>
                  <a:srgbClr val="333F48"/>
                </a:solidFill>
              </a:rPr>
              <a:t>consists</a:t>
            </a:r>
            <a:r>
              <a:rPr lang="fr-CH" sz="1100" dirty="0">
                <a:solidFill>
                  <a:srgbClr val="333F48"/>
                </a:solidFill>
              </a:rPr>
              <a:t> of a VSHDF (</a:t>
            </a:r>
            <a:r>
              <a:rPr lang="fr-CH" sz="1100" dirty="0" err="1">
                <a:solidFill>
                  <a:srgbClr val="333F48"/>
                </a:solidFill>
              </a:rPr>
              <a:t>VibroSight</a:t>
            </a:r>
            <a:r>
              <a:rPr lang="fr-CH" sz="1100" dirty="0">
                <a:solidFill>
                  <a:srgbClr val="333F48"/>
                </a:solidFill>
              </a:rPr>
              <a:t> </a:t>
            </a:r>
            <a:r>
              <a:rPr lang="fr-CH" sz="1100" dirty="0" err="1">
                <a:solidFill>
                  <a:srgbClr val="333F48"/>
                </a:solidFill>
              </a:rPr>
              <a:t>historical</a:t>
            </a:r>
            <a:r>
              <a:rPr lang="fr-CH" sz="1100" dirty="0">
                <a:solidFill>
                  <a:srgbClr val="333F48"/>
                </a:solidFill>
              </a:rPr>
              <a:t> data </a:t>
            </a:r>
            <a:r>
              <a:rPr lang="fr-CH" sz="1100" dirty="0" err="1">
                <a:solidFill>
                  <a:srgbClr val="333F48"/>
                </a:solidFill>
              </a:rPr>
              <a:t>folder</a:t>
            </a:r>
            <a:r>
              <a:rPr lang="fr-CH" sz="1100" dirty="0">
                <a:solidFill>
                  <a:srgbClr val="333F48"/>
                </a:solidFill>
              </a:rPr>
              <a:t>) file and </a:t>
            </a:r>
            <a:r>
              <a:rPr lang="fr-CH" sz="1100" dirty="0" err="1">
                <a:solidFill>
                  <a:srgbClr val="333F48"/>
                </a:solidFill>
              </a:rPr>
              <a:t>associated</a:t>
            </a:r>
            <a:r>
              <a:rPr lang="fr-CH" sz="1100" dirty="0">
                <a:solidFill>
                  <a:srgbClr val="333F48"/>
                </a:solidFill>
              </a:rPr>
              <a:t> </a:t>
            </a:r>
            <a:r>
              <a:rPr lang="fr-CH" sz="1100" dirty="0" err="1">
                <a:solidFill>
                  <a:srgbClr val="333F48"/>
                </a:solidFill>
              </a:rPr>
              <a:t>storage</a:t>
            </a:r>
            <a:r>
              <a:rPr lang="fr-CH" sz="1100" dirty="0">
                <a:solidFill>
                  <a:srgbClr val="333F48"/>
                </a:solidFill>
              </a:rPr>
              <a:t> </a:t>
            </a:r>
            <a:r>
              <a:rPr lang="fr-CH" sz="1100" dirty="0" err="1">
                <a:solidFill>
                  <a:srgbClr val="333F48"/>
                </a:solidFill>
              </a:rPr>
              <a:t>subfolders</a:t>
            </a:r>
            <a:r>
              <a:rPr lang="fr-CH" sz="1100" dirty="0">
                <a:solidFill>
                  <a:srgbClr val="333F48"/>
                </a:solidFill>
              </a:rPr>
              <a:t>.</a:t>
            </a:r>
          </a:p>
          <a:p>
            <a:pPr>
              <a:lnSpc>
                <a:spcPct val="110000"/>
              </a:lnSpc>
            </a:pPr>
            <a:r>
              <a:rPr lang="fr-CH" sz="1100" dirty="0">
                <a:solidFill>
                  <a:srgbClr val="333F48"/>
                </a:solidFill>
              </a:rPr>
              <a:t>A VSHDA (</a:t>
            </a:r>
            <a:r>
              <a:rPr lang="fr-CH" sz="1100" dirty="0" err="1">
                <a:solidFill>
                  <a:srgbClr val="333F48"/>
                </a:solidFill>
              </a:rPr>
              <a:t>VibroSight</a:t>
            </a:r>
            <a:r>
              <a:rPr lang="fr-CH" sz="1100" dirty="0">
                <a:solidFill>
                  <a:srgbClr val="333F48"/>
                </a:solidFill>
              </a:rPr>
              <a:t> </a:t>
            </a:r>
            <a:r>
              <a:rPr lang="fr-CH" sz="1100" dirty="0" err="1">
                <a:solidFill>
                  <a:srgbClr val="333F48"/>
                </a:solidFill>
              </a:rPr>
              <a:t>historical</a:t>
            </a:r>
            <a:r>
              <a:rPr lang="fr-CH" sz="1100" dirty="0">
                <a:solidFill>
                  <a:srgbClr val="333F48"/>
                </a:solidFill>
              </a:rPr>
              <a:t> data archive) file </a:t>
            </a:r>
            <a:r>
              <a:rPr lang="fr-CH" sz="1100" dirty="0" err="1">
                <a:solidFill>
                  <a:srgbClr val="333F48"/>
                </a:solidFill>
              </a:rPr>
              <a:t>is</a:t>
            </a:r>
            <a:r>
              <a:rPr lang="fr-CH" sz="1100" dirty="0">
                <a:solidFill>
                  <a:srgbClr val="333F48"/>
                </a:solidFill>
              </a:rPr>
              <a:t> an offline copy of the data (or a </a:t>
            </a:r>
            <a:r>
              <a:rPr lang="fr-CH" sz="1100" dirty="0" err="1">
                <a:solidFill>
                  <a:srgbClr val="333F48"/>
                </a:solidFill>
              </a:rPr>
              <a:t>subset</a:t>
            </a:r>
            <a:r>
              <a:rPr lang="fr-CH" sz="1100" dirty="0">
                <a:solidFill>
                  <a:srgbClr val="333F48"/>
                </a:solidFill>
              </a:rPr>
              <a:t>) </a:t>
            </a:r>
            <a:r>
              <a:rPr lang="fr-CH" sz="1100" dirty="0" err="1">
                <a:solidFill>
                  <a:srgbClr val="333F48"/>
                </a:solidFill>
              </a:rPr>
              <a:t>from</a:t>
            </a:r>
            <a:r>
              <a:rPr lang="fr-CH" sz="1100" dirty="0">
                <a:solidFill>
                  <a:srgbClr val="333F48"/>
                </a:solidFill>
              </a:rPr>
              <a:t> a </a:t>
            </a:r>
            <a:r>
              <a:rPr lang="fr-CH" sz="1100" dirty="0" err="1">
                <a:solidFill>
                  <a:srgbClr val="333F48"/>
                </a:solidFill>
              </a:rPr>
              <a:t>VibroSight</a:t>
            </a:r>
            <a:r>
              <a:rPr lang="fr-CH" sz="1100" dirty="0">
                <a:solidFill>
                  <a:srgbClr val="333F48"/>
                </a:solidFill>
              </a:rPr>
              <a:t> </a:t>
            </a:r>
            <a:r>
              <a:rPr lang="fr-CH" sz="1100" dirty="0" err="1">
                <a:solidFill>
                  <a:srgbClr val="333F48"/>
                </a:solidFill>
              </a:rPr>
              <a:t>database</a:t>
            </a:r>
            <a:r>
              <a:rPr lang="fr-CH" sz="1100" dirty="0">
                <a:solidFill>
                  <a:srgbClr val="333F48"/>
                </a:solidFill>
              </a:rPr>
              <a:t> (VSHDF) </a:t>
            </a:r>
            <a:r>
              <a:rPr lang="fr-CH" sz="1100" dirty="0" err="1">
                <a:solidFill>
                  <a:srgbClr val="333F48"/>
                </a:solidFill>
              </a:rPr>
              <a:t>that</a:t>
            </a:r>
            <a:r>
              <a:rPr lang="fr-CH" sz="1100" dirty="0">
                <a:solidFill>
                  <a:srgbClr val="333F48"/>
                </a:solidFill>
              </a:rPr>
              <a:t> </a:t>
            </a:r>
            <a:r>
              <a:rPr lang="fr-CH" sz="1100" dirty="0" err="1">
                <a:solidFill>
                  <a:srgbClr val="333F48"/>
                </a:solidFill>
              </a:rPr>
              <a:t>makes</a:t>
            </a:r>
            <a:r>
              <a:rPr lang="fr-CH" sz="1100" dirty="0">
                <a:solidFill>
                  <a:srgbClr val="333F48"/>
                </a:solidFill>
              </a:rPr>
              <a:t> </a:t>
            </a:r>
            <a:r>
              <a:rPr lang="fr-CH" sz="1100" dirty="0" err="1">
                <a:solidFill>
                  <a:srgbClr val="333F48"/>
                </a:solidFill>
              </a:rPr>
              <a:t>it</a:t>
            </a:r>
            <a:r>
              <a:rPr lang="fr-CH" sz="1100" dirty="0">
                <a:solidFill>
                  <a:srgbClr val="333F48"/>
                </a:solidFill>
              </a:rPr>
              <a:t> </a:t>
            </a:r>
            <a:r>
              <a:rPr lang="fr-CH" sz="1100" dirty="0" err="1">
                <a:solidFill>
                  <a:srgbClr val="333F48"/>
                </a:solidFill>
              </a:rPr>
              <a:t>easier</a:t>
            </a:r>
            <a:r>
              <a:rPr lang="fr-CH" sz="1100" dirty="0">
                <a:solidFill>
                  <a:srgbClr val="333F48"/>
                </a:solidFill>
              </a:rPr>
              <a:t> to </a:t>
            </a:r>
            <a:r>
              <a:rPr lang="fr-CH" sz="1100" dirty="0" err="1">
                <a:solidFill>
                  <a:srgbClr val="333F48"/>
                </a:solidFill>
              </a:rPr>
              <a:t>work</a:t>
            </a:r>
            <a:r>
              <a:rPr lang="fr-CH" sz="1100" dirty="0">
                <a:solidFill>
                  <a:srgbClr val="333F48"/>
                </a:solidFill>
              </a:rPr>
              <a:t> </a:t>
            </a:r>
            <a:r>
              <a:rPr lang="fr-CH" sz="1100" dirty="0" err="1">
                <a:solidFill>
                  <a:srgbClr val="333F48"/>
                </a:solidFill>
              </a:rPr>
              <a:t>with</a:t>
            </a:r>
            <a:r>
              <a:rPr lang="fr-CH" sz="1100" dirty="0">
                <a:solidFill>
                  <a:srgbClr val="333F48"/>
                </a:solidFill>
              </a:rPr>
              <a:t> the data. For </a:t>
            </a:r>
            <a:r>
              <a:rPr lang="fr-CH" sz="1100" dirty="0" err="1">
                <a:solidFill>
                  <a:srgbClr val="333F48"/>
                </a:solidFill>
              </a:rPr>
              <a:t>example</a:t>
            </a:r>
            <a:r>
              <a:rPr lang="fr-CH" sz="1100" dirty="0">
                <a:solidFill>
                  <a:srgbClr val="333F48"/>
                </a:solidFill>
              </a:rPr>
              <a:t>, to </a:t>
            </a:r>
            <a:r>
              <a:rPr lang="fr-CH" sz="1100" dirty="0" err="1">
                <a:solidFill>
                  <a:srgbClr val="333F48"/>
                </a:solidFill>
              </a:rPr>
              <a:t>work</a:t>
            </a:r>
            <a:r>
              <a:rPr lang="fr-CH" sz="1100" dirty="0">
                <a:solidFill>
                  <a:srgbClr val="333F48"/>
                </a:solidFill>
              </a:rPr>
              <a:t> offline, to </a:t>
            </a:r>
            <a:r>
              <a:rPr lang="fr-CH" sz="1100" dirty="0" err="1">
                <a:solidFill>
                  <a:srgbClr val="333F48"/>
                </a:solidFill>
              </a:rPr>
              <a:t>work</a:t>
            </a:r>
            <a:r>
              <a:rPr lang="fr-CH" sz="1100" dirty="0">
                <a:solidFill>
                  <a:srgbClr val="333F48"/>
                </a:solidFill>
              </a:rPr>
              <a:t> </a:t>
            </a:r>
            <a:r>
              <a:rPr lang="fr-CH" sz="1100" dirty="0" err="1">
                <a:solidFill>
                  <a:srgbClr val="333F48"/>
                </a:solidFill>
              </a:rPr>
              <a:t>with</a:t>
            </a:r>
            <a:r>
              <a:rPr lang="fr-CH" sz="1100" dirty="0">
                <a:solidFill>
                  <a:srgbClr val="333F48"/>
                </a:solidFill>
              </a:rPr>
              <a:t> </a:t>
            </a:r>
            <a:r>
              <a:rPr lang="fr-CH" sz="1100" dirty="0" err="1">
                <a:solidFill>
                  <a:srgbClr val="333F48"/>
                </a:solidFill>
              </a:rPr>
              <a:t>particular</a:t>
            </a:r>
            <a:r>
              <a:rPr lang="fr-CH" sz="1100" dirty="0">
                <a:solidFill>
                  <a:srgbClr val="333F48"/>
                </a:solidFill>
              </a:rPr>
              <a:t> data of </a:t>
            </a:r>
            <a:r>
              <a:rPr lang="fr-CH" sz="1100" dirty="0" err="1">
                <a:solidFill>
                  <a:srgbClr val="333F48"/>
                </a:solidFill>
              </a:rPr>
              <a:t>interest</a:t>
            </a:r>
            <a:r>
              <a:rPr lang="fr-CH" sz="1100" dirty="0">
                <a:solidFill>
                  <a:srgbClr val="333F48"/>
                </a:solidFill>
              </a:rPr>
              <a:t>, to </a:t>
            </a:r>
            <a:r>
              <a:rPr lang="fr-CH" sz="1100" dirty="0" err="1">
                <a:solidFill>
                  <a:srgbClr val="333F48"/>
                </a:solidFill>
              </a:rPr>
              <a:t>share</a:t>
            </a:r>
            <a:r>
              <a:rPr lang="fr-CH" sz="1100" dirty="0">
                <a:solidFill>
                  <a:srgbClr val="333F48"/>
                </a:solidFill>
              </a:rPr>
              <a:t> data more </a:t>
            </a:r>
            <a:r>
              <a:rPr lang="fr-CH" sz="1100" dirty="0" err="1">
                <a:solidFill>
                  <a:srgbClr val="333F48"/>
                </a:solidFill>
              </a:rPr>
              <a:t>quickly</a:t>
            </a:r>
            <a:r>
              <a:rPr lang="fr-CH" sz="1100" dirty="0">
                <a:solidFill>
                  <a:srgbClr val="333F48"/>
                </a:solidFill>
              </a:rPr>
              <a:t> and </a:t>
            </a:r>
            <a:r>
              <a:rPr lang="fr-CH" sz="1100" dirty="0" err="1">
                <a:solidFill>
                  <a:srgbClr val="333F48"/>
                </a:solidFill>
              </a:rPr>
              <a:t>easily</a:t>
            </a:r>
            <a:r>
              <a:rPr lang="fr-CH" sz="1100" dirty="0">
                <a:solidFill>
                  <a:srgbClr val="333F48"/>
                </a:solidFill>
              </a:rPr>
              <a:t> – </a:t>
            </a:r>
            <a:r>
              <a:rPr lang="fr-CH" sz="1100" dirty="0" err="1">
                <a:solidFill>
                  <a:srgbClr val="333F48"/>
                </a:solidFill>
              </a:rPr>
              <a:t>especially</a:t>
            </a:r>
            <a:r>
              <a:rPr lang="fr-CH" sz="1100" dirty="0">
                <a:solidFill>
                  <a:srgbClr val="333F48"/>
                </a:solidFill>
              </a:rPr>
              <a:t> in </a:t>
            </a:r>
            <a:r>
              <a:rPr lang="fr-CH" sz="1100" dirty="0" err="1">
                <a:solidFill>
                  <a:srgbClr val="333F48"/>
                </a:solidFill>
              </a:rPr>
              <a:t>cybersecure</a:t>
            </a:r>
            <a:r>
              <a:rPr lang="fr-CH" sz="1100" dirty="0">
                <a:solidFill>
                  <a:srgbClr val="333F48"/>
                </a:solidFill>
              </a:rPr>
              <a:t> </a:t>
            </a:r>
            <a:r>
              <a:rPr lang="fr-CH" sz="1100" dirty="0" err="1">
                <a:solidFill>
                  <a:srgbClr val="333F48"/>
                </a:solidFill>
              </a:rPr>
              <a:t>environments</a:t>
            </a:r>
            <a:r>
              <a:rPr lang="fr-CH" sz="1100" dirty="0">
                <a:solidFill>
                  <a:srgbClr val="333F48"/>
                </a:solidFill>
              </a:rPr>
              <a:t>.</a:t>
            </a:r>
          </a:p>
        </p:txBody>
      </p:sp>
      <p:sp>
        <p:nvSpPr>
          <p:cNvPr id="3" name="Date Placeholder 2">
            <a:extLst>
              <a:ext uri="{FF2B5EF4-FFF2-40B4-BE49-F238E27FC236}">
                <a16:creationId xmlns:a16="http://schemas.microsoft.com/office/drawing/2014/main" id="{EECC7448-9C53-4F8C-98F1-5C3F01AFAC30}"/>
              </a:ext>
            </a:extLst>
          </p:cNvPr>
          <p:cNvSpPr>
            <a:spLocks noGrp="1"/>
          </p:cNvSpPr>
          <p:nvPr>
            <p:ph type="dt" sz="half" idx="10"/>
          </p:nvPr>
        </p:nvSpPr>
        <p:spPr/>
        <p:txBody>
          <a:bodyPr/>
          <a:lstStyle/>
          <a:p>
            <a:fld id="{0B82B1CD-93A5-4D78-94FC-F084F0652F80}" type="datetime1">
              <a:rPr lang="en-US" smtClean="0"/>
              <a:t>3/18/2022</a:t>
            </a:fld>
            <a:endParaRPr lang="en-GB"/>
          </a:p>
        </p:txBody>
      </p:sp>
      <p:sp>
        <p:nvSpPr>
          <p:cNvPr id="5" name="Footer Placeholder 4">
            <a:extLst>
              <a:ext uri="{FF2B5EF4-FFF2-40B4-BE49-F238E27FC236}">
                <a16:creationId xmlns:a16="http://schemas.microsoft.com/office/drawing/2014/main" id="{1339F919-9F1B-4841-9C75-AF7A5FE2C58A}"/>
              </a:ext>
            </a:extLst>
          </p:cNvPr>
          <p:cNvSpPr>
            <a:spLocks noGrp="1"/>
          </p:cNvSpPr>
          <p:nvPr>
            <p:ph type="ftr" sz="quarter" idx="11"/>
          </p:nvPr>
        </p:nvSpPr>
        <p:spPr/>
        <p:txBody>
          <a:bodyPr/>
          <a:lstStyle/>
          <a:p>
            <a:r>
              <a:rPr lang="en-GB"/>
              <a:t>Meggitt vibro-meter vibrosight product line presentation</a:t>
            </a:r>
          </a:p>
        </p:txBody>
      </p:sp>
    </p:spTree>
    <p:extLst>
      <p:ext uri="{BB962C8B-B14F-4D97-AF65-F5344CB8AC3E}">
        <p14:creationId xmlns:p14="http://schemas.microsoft.com/office/powerpoint/2010/main" val="9467870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dirty="0"/>
              <a:t>communication interfaces </a:t>
            </a:r>
          </a:p>
        </p:txBody>
      </p:sp>
      <p:sp>
        <p:nvSpPr>
          <p:cNvPr id="3" name="Date Placeholder 2"/>
          <p:cNvSpPr>
            <a:spLocks noGrp="1"/>
          </p:cNvSpPr>
          <p:nvPr>
            <p:ph type="dt" sz="half" idx="4294967295"/>
          </p:nvPr>
        </p:nvSpPr>
        <p:spPr>
          <a:xfrm>
            <a:off x="180181" y="6547876"/>
            <a:ext cx="1079500" cy="122237"/>
          </a:xfrm>
        </p:spPr>
        <p:txBody>
          <a:bodyPr/>
          <a:lstStyle/>
          <a:p>
            <a:fld id="{85A09E6A-F09F-40F4-BD58-2FCB47ABA836}" type="datetime1">
              <a:rPr lang="en-US" smtClean="0"/>
              <a:t>3/18/2022</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24</a:t>
            </a:fld>
            <a:endParaRPr lang="en-GB"/>
          </a:p>
        </p:txBody>
      </p:sp>
    </p:spTree>
    <p:extLst>
      <p:ext uri="{BB962C8B-B14F-4D97-AF65-F5344CB8AC3E}">
        <p14:creationId xmlns:p14="http://schemas.microsoft.com/office/powerpoint/2010/main" val="14731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41935F-065A-4946-8460-37BD2C9EA43A}"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25</a:t>
            </a:fld>
            <a:endParaRPr lang="en-GB"/>
          </a:p>
        </p:txBody>
      </p:sp>
      <p:grpSp>
        <p:nvGrpSpPr>
          <p:cNvPr id="6" name="Group 5"/>
          <p:cNvGrpSpPr/>
          <p:nvPr/>
        </p:nvGrpSpPr>
        <p:grpSpPr>
          <a:xfrm>
            <a:off x="3216408" y="1705731"/>
            <a:ext cx="6143021" cy="3739608"/>
            <a:chOff x="2670612" y="1699944"/>
            <a:chExt cx="6143021" cy="3739608"/>
          </a:xfrm>
        </p:grpSpPr>
        <p:sp>
          <p:nvSpPr>
            <p:cNvPr id="8" name="Text Box 12"/>
            <p:cNvSpPr txBox="1">
              <a:spLocks noChangeArrowheads="1"/>
            </p:cNvSpPr>
            <p:nvPr/>
          </p:nvSpPr>
          <p:spPr bwMode="auto">
            <a:xfrm>
              <a:off x="2896034" y="3107798"/>
              <a:ext cx="4968482" cy="307777"/>
            </a:xfrm>
            <a:prstGeom prst="rect">
              <a:avLst/>
            </a:prstGeom>
            <a:solidFill>
              <a:schemeClr val="bg2"/>
            </a:solidFill>
            <a:ln w="12700">
              <a:noFill/>
              <a:miter lim="800000"/>
              <a:headEnd/>
              <a:tailEnd/>
            </a:ln>
          </p:spPr>
          <p:txBody>
            <a:bodyPr wrap="square">
              <a:spAutoFit/>
            </a:bodyPr>
            <a:lstStyle/>
            <a:p>
              <a:pPr algn="ctr" eaLnBrk="0" hangingPunct="0"/>
              <a:r>
                <a:rPr lang="en-US" sz="1400" dirty="0">
                  <a:solidFill>
                    <a:schemeClr val="accent2"/>
                  </a:solidFill>
                </a:rPr>
                <a:t>Plant data highway (Ethernet)</a:t>
              </a:r>
            </a:p>
          </p:txBody>
        </p:sp>
        <p:sp>
          <p:nvSpPr>
            <p:cNvPr id="9" name="Line 13"/>
            <p:cNvSpPr>
              <a:spLocks noChangeShapeType="1"/>
            </p:cNvSpPr>
            <p:nvPr/>
          </p:nvSpPr>
          <p:spPr bwMode="auto">
            <a:xfrm flipV="1">
              <a:off x="4697775" y="3433299"/>
              <a:ext cx="0" cy="575940"/>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1" name="Line 17"/>
            <p:cNvSpPr>
              <a:spLocks noChangeShapeType="1"/>
            </p:cNvSpPr>
            <p:nvPr/>
          </p:nvSpPr>
          <p:spPr bwMode="auto">
            <a:xfrm flipV="1">
              <a:off x="5397315" y="2328120"/>
              <a:ext cx="0" cy="704850"/>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7" name="Line 13"/>
            <p:cNvSpPr>
              <a:spLocks noChangeShapeType="1"/>
            </p:cNvSpPr>
            <p:nvPr/>
          </p:nvSpPr>
          <p:spPr bwMode="auto">
            <a:xfrm flipH="1" flipV="1">
              <a:off x="6277709" y="3433175"/>
              <a:ext cx="2605" cy="576064"/>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9" name="Rounded Rectangle 18"/>
            <p:cNvSpPr/>
            <p:nvPr/>
          </p:nvSpPr>
          <p:spPr>
            <a:xfrm>
              <a:off x="7156073" y="4159074"/>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RTU</a:t>
              </a:r>
            </a:p>
          </p:txBody>
        </p:sp>
        <p:sp>
          <p:nvSpPr>
            <p:cNvPr id="20" name="Rounded Rectangle 19"/>
            <p:cNvSpPr/>
            <p:nvPr/>
          </p:nvSpPr>
          <p:spPr>
            <a:xfrm>
              <a:off x="7156073" y="4862378"/>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t>PROFIBUS DP</a:t>
              </a:r>
            </a:p>
          </p:txBody>
        </p:sp>
        <p:sp>
          <p:nvSpPr>
            <p:cNvPr id="21" name="Rounded Rectangle 20"/>
            <p:cNvSpPr/>
            <p:nvPr/>
          </p:nvSpPr>
          <p:spPr>
            <a:xfrm>
              <a:off x="7156073" y="4510726"/>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TCP</a:t>
              </a:r>
            </a:p>
          </p:txBody>
        </p:sp>
        <p:sp>
          <p:nvSpPr>
            <p:cNvPr id="23" name="Rounded Rectangle 22"/>
            <p:cNvSpPr/>
            <p:nvPr/>
          </p:nvSpPr>
          <p:spPr>
            <a:xfrm>
              <a:off x="2670612" y="4492274"/>
              <a:ext cx="1194420" cy="225522"/>
            </a:xfrm>
            <a:prstGeom prst="roundRect">
              <a:avLst>
                <a:gd name="adj" fmla="val 127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t>PROFIBUS DP</a:t>
              </a:r>
            </a:p>
          </p:txBody>
        </p:sp>
        <p:sp>
          <p:nvSpPr>
            <p:cNvPr id="25" name="Rounded Rectangle 24"/>
            <p:cNvSpPr/>
            <p:nvPr/>
          </p:nvSpPr>
          <p:spPr>
            <a:xfrm>
              <a:off x="2670612" y="4140622"/>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TCP</a:t>
              </a:r>
            </a:p>
          </p:txBody>
        </p:sp>
        <p:sp>
          <p:nvSpPr>
            <p:cNvPr id="26" name="Rounded Rectangle 25"/>
            <p:cNvSpPr/>
            <p:nvPr/>
          </p:nvSpPr>
          <p:spPr>
            <a:xfrm>
              <a:off x="7156073" y="5214030"/>
              <a:ext cx="1194420" cy="225522"/>
            </a:xfrm>
            <a:prstGeom prst="roundRect">
              <a:avLst>
                <a:gd name="adj"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accent2"/>
                  </a:solidFill>
                </a:rPr>
                <a:t>IEC 61850</a:t>
              </a:r>
            </a:p>
          </p:txBody>
        </p:sp>
        <p:sp>
          <p:nvSpPr>
            <p:cNvPr id="30" name="Rounded Rectangle 29"/>
            <p:cNvSpPr/>
            <p:nvPr/>
          </p:nvSpPr>
          <p:spPr>
            <a:xfrm>
              <a:off x="7619213" y="2061341"/>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t>OPC UA</a:t>
              </a:r>
            </a:p>
          </p:txBody>
        </p:sp>
        <p:sp>
          <p:nvSpPr>
            <p:cNvPr id="31" name="Rounded Rectangle 30"/>
            <p:cNvSpPr/>
            <p:nvPr/>
          </p:nvSpPr>
          <p:spPr>
            <a:xfrm>
              <a:off x="6259168" y="2052905"/>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TCP</a:t>
              </a:r>
            </a:p>
          </p:txBody>
        </p:sp>
        <p:sp>
          <p:nvSpPr>
            <p:cNvPr id="32" name="Rounded Rectangle 31"/>
            <p:cNvSpPr/>
            <p:nvPr/>
          </p:nvSpPr>
          <p:spPr>
            <a:xfrm>
              <a:off x="6259168" y="1701253"/>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t>Modbus</a:t>
              </a:r>
              <a:r>
                <a:rPr lang="fr-CH" sz="1050" dirty="0"/>
                <a:t> RTU</a:t>
              </a:r>
            </a:p>
          </p:txBody>
        </p:sp>
        <p:sp>
          <p:nvSpPr>
            <p:cNvPr id="33" name="Rounded Rectangle 32"/>
            <p:cNvSpPr/>
            <p:nvPr/>
          </p:nvSpPr>
          <p:spPr>
            <a:xfrm>
              <a:off x="7619213" y="1699944"/>
              <a:ext cx="1194420" cy="225522"/>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t>OPC </a:t>
              </a:r>
              <a:r>
                <a:rPr lang="fr-CH" sz="1050" dirty="0" err="1"/>
                <a:t>Classic</a:t>
              </a:r>
              <a:endParaRPr lang="fr-CH" sz="1050" dirty="0"/>
            </a:p>
          </p:txBody>
        </p:sp>
        <p:pic>
          <p:nvPicPr>
            <p:cNvPr id="34" name="Picture 3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6334" y="1736203"/>
              <a:ext cx="1822962" cy="515335"/>
            </a:xfrm>
            <a:prstGeom prst="rect">
              <a:avLst/>
            </a:prstGeom>
          </p:spPr>
        </p:pic>
        <p:grpSp>
          <p:nvGrpSpPr>
            <p:cNvPr id="2" name="Group 1"/>
            <p:cNvGrpSpPr/>
            <p:nvPr/>
          </p:nvGrpSpPr>
          <p:grpSpPr>
            <a:xfrm>
              <a:off x="3537658" y="2066598"/>
              <a:ext cx="958230" cy="613069"/>
              <a:chOff x="4077868" y="2293867"/>
              <a:chExt cx="958230" cy="613069"/>
            </a:xfrm>
          </p:grpSpPr>
          <p:sp>
            <p:nvSpPr>
              <p:cNvPr id="36" name="Rectangle 35"/>
              <p:cNvSpPr/>
              <p:nvPr/>
            </p:nvSpPr>
            <p:spPr>
              <a:xfrm>
                <a:off x="4365150" y="2309427"/>
                <a:ext cx="447328" cy="491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39"/>
              <p:cNvSpPr txBox="1">
                <a:spLocks noChangeArrowheads="1"/>
              </p:cNvSpPr>
              <p:nvPr/>
            </p:nvSpPr>
            <p:spPr bwMode="auto">
              <a:xfrm>
                <a:off x="4077868" y="2629937"/>
                <a:ext cx="958230"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Database</a:t>
                </a:r>
              </a:p>
            </p:txBody>
          </p:sp>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9970" y="2293867"/>
                <a:ext cx="364346" cy="364346"/>
              </a:xfrm>
              <a:prstGeom prst="rect">
                <a:avLst/>
              </a:prstGeom>
            </p:spPr>
          </p:pic>
        </p:grpSp>
        <p:sp>
          <p:nvSpPr>
            <p:cNvPr id="39" name="Text Box 39"/>
            <p:cNvSpPr txBox="1">
              <a:spLocks noChangeArrowheads="1"/>
            </p:cNvSpPr>
            <p:nvPr/>
          </p:nvSpPr>
          <p:spPr bwMode="auto">
            <a:xfrm>
              <a:off x="4178053" y="4088419"/>
              <a:ext cx="1018197" cy="461665"/>
            </a:xfrm>
            <a:prstGeom prst="rect">
              <a:avLst/>
            </a:prstGeom>
            <a:noFill/>
            <a:ln w="9525">
              <a:noFill/>
              <a:miter lim="800000"/>
              <a:headEnd/>
              <a:tailEnd/>
            </a:ln>
          </p:spPr>
          <p:txBody>
            <a:bodyPr wrap="square">
              <a:spAutoFit/>
            </a:bodyPr>
            <a:lstStyle/>
            <a:p>
              <a:pPr algn="ctr" eaLnBrk="0" hangingPunct="0"/>
              <a:r>
                <a:rPr lang="en-US" sz="1200" b="1" dirty="0">
                  <a:solidFill>
                    <a:schemeClr val="accent2"/>
                  </a:solidFill>
                </a:rPr>
                <a:t>VM600</a:t>
              </a:r>
              <a:r>
                <a:rPr lang="en-US" sz="1200" b="1" baseline="30000" dirty="0">
                  <a:solidFill>
                    <a:schemeClr val="accent2"/>
                  </a:solidFill>
                </a:rPr>
                <a:t>Mk2</a:t>
              </a:r>
              <a:r>
                <a:rPr lang="en-US" sz="1200" baseline="30000" dirty="0">
                  <a:solidFill>
                    <a:schemeClr val="accent2"/>
                  </a:solidFill>
                </a:rPr>
                <a:t> </a:t>
              </a:r>
              <a:r>
                <a:rPr lang="en-US" sz="1200" dirty="0">
                  <a:solidFill>
                    <a:schemeClr val="accent2"/>
                  </a:solidFill>
                </a:rPr>
                <a:t>system</a:t>
              </a:r>
              <a:endParaRPr lang="en-US" sz="1200" baseline="30000" dirty="0">
                <a:solidFill>
                  <a:schemeClr val="accent2"/>
                </a:solidFill>
              </a:endParaRPr>
            </a:p>
          </p:txBody>
        </p:sp>
        <p:sp>
          <p:nvSpPr>
            <p:cNvPr id="40" name="Text Box 39"/>
            <p:cNvSpPr txBox="1">
              <a:spLocks noChangeArrowheads="1"/>
            </p:cNvSpPr>
            <p:nvPr/>
          </p:nvSpPr>
          <p:spPr bwMode="auto">
            <a:xfrm>
              <a:off x="5439379" y="4097575"/>
              <a:ext cx="1624728" cy="461665"/>
            </a:xfrm>
            <a:prstGeom prst="rect">
              <a:avLst/>
            </a:prstGeom>
            <a:noFill/>
            <a:ln w="9525">
              <a:noFill/>
              <a:miter lim="800000"/>
              <a:headEnd/>
              <a:tailEnd/>
            </a:ln>
          </p:spPr>
          <p:txBody>
            <a:bodyPr wrap="square">
              <a:spAutoFit/>
            </a:bodyPr>
            <a:lstStyle/>
            <a:p>
              <a:pPr algn="ctr" eaLnBrk="0" hangingPunct="0"/>
              <a:r>
                <a:rPr lang="en-US" sz="1200" b="1" dirty="0" err="1">
                  <a:solidFill>
                    <a:schemeClr val="accent2"/>
                  </a:solidFill>
                </a:rPr>
                <a:t>VibroSmart</a:t>
              </a:r>
              <a:r>
                <a:rPr lang="en-US" sz="600" b="1" baseline="30000" dirty="0">
                  <a:solidFill>
                    <a:schemeClr val="accent2"/>
                  </a:solidFill>
                  <a:latin typeface="Calibri" panose="020F0502020204030204" pitchFamily="34" charset="0"/>
                  <a:cs typeface="Calibri" panose="020F0502020204030204" pitchFamily="34" charset="0"/>
                </a:rPr>
                <a:t> </a:t>
              </a:r>
              <a:r>
                <a:rPr lang="en-US" sz="1200" b="1" baseline="30000" dirty="0">
                  <a:solidFill>
                    <a:schemeClr val="accent2"/>
                  </a:solidFill>
                </a:rPr>
                <a:t>®</a:t>
              </a:r>
              <a:r>
                <a:rPr lang="en-US" sz="1200" b="1" dirty="0">
                  <a:solidFill>
                    <a:schemeClr val="accent2"/>
                  </a:solidFill>
                </a:rPr>
                <a:t> </a:t>
              </a:r>
            </a:p>
            <a:p>
              <a:pPr algn="ctr" eaLnBrk="0" hangingPunct="0"/>
              <a:r>
                <a:rPr lang="en-US" sz="1200" dirty="0">
                  <a:solidFill>
                    <a:schemeClr val="accent2"/>
                  </a:solidFill>
                </a:rPr>
                <a:t>system</a:t>
              </a:r>
            </a:p>
          </p:txBody>
        </p:sp>
        <p:pic>
          <p:nvPicPr>
            <p:cNvPr id="41" name="Picture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2366" y="4574746"/>
              <a:ext cx="383534" cy="383534"/>
            </a:xfrm>
            <a:prstGeom prst="rect">
              <a:avLst/>
            </a:prstGeom>
          </p:spPr>
        </p:pic>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848" y="4520250"/>
              <a:ext cx="383534" cy="383534"/>
            </a:xfrm>
            <a:prstGeom prst="rect">
              <a:avLst/>
            </a:prstGeom>
          </p:spPr>
        </p:pic>
      </p:grpSp>
      <p:sp>
        <p:nvSpPr>
          <p:cNvPr id="35" name="Title 3"/>
          <p:cNvSpPr txBox="1">
            <a:spLocks/>
          </p:cNvSpPr>
          <p:nvPr/>
        </p:nvSpPr>
        <p:spPr>
          <a:xfrm>
            <a:off x="404298" y="507064"/>
            <a:ext cx="11172576" cy="46800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Data export </a:t>
            </a:r>
            <a:r>
              <a:rPr lang="fr-CH" dirty="0" err="1"/>
              <a:t>capabilities</a:t>
            </a:r>
            <a:r>
              <a:rPr lang="fr-CH" dirty="0"/>
              <a:t> </a:t>
            </a:r>
          </a:p>
        </p:txBody>
      </p:sp>
      <p:sp>
        <p:nvSpPr>
          <p:cNvPr id="43" name="Text Placeholder 5"/>
          <p:cNvSpPr txBox="1">
            <a:spLocks/>
          </p:cNvSpPr>
          <p:nvPr/>
        </p:nvSpPr>
        <p:spPr>
          <a:xfrm>
            <a:off x="404298" y="899464"/>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chemeClr val="accent6"/>
                </a:solidFill>
              </a:rPr>
              <a:t>Communications interfaces </a:t>
            </a:r>
          </a:p>
        </p:txBody>
      </p:sp>
      <p:sp>
        <p:nvSpPr>
          <p:cNvPr id="44" name="Rectangle 43"/>
          <p:cNvSpPr/>
          <p:nvPr/>
        </p:nvSpPr>
        <p:spPr>
          <a:xfrm>
            <a:off x="9243538" y="4137459"/>
            <a:ext cx="2400300" cy="1395767"/>
          </a:xfrm>
          <a:prstGeom prst="rect">
            <a:avLst/>
          </a:prstGeom>
        </p:spPr>
        <p:txBody>
          <a:bodyPr wrap="square">
            <a:spAutoFit/>
          </a:bodyPr>
          <a:lstStyle/>
          <a:p>
            <a:pPr>
              <a:lnSpc>
                <a:spcPct val="110000"/>
              </a:lnSpc>
            </a:pPr>
            <a:r>
              <a:rPr lang="fr-CH" sz="1100" dirty="0">
                <a:solidFill>
                  <a:srgbClr val="333F48"/>
                </a:solidFill>
              </a:rPr>
              <a:t>Note: For a </a:t>
            </a:r>
            <a:r>
              <a:rPr lang="fr-CH" sz="1100" dirty="0" err="1">
                <a:solidFill>
                  <a:srgbClr val="333F48"/>
                </a:solidFill>
              </a:rPr>
              <a:t>VibroSmart</a:t>
            </a:r>
            <a:r>
              <a:rPr lang="fr-CH" sz="600" baseline="30000" dirty="0">
                <a:solidFill>
                  <a:srgbClr val="333F48"/>
                </a:solidFill>
                <a:latin typeface="Calibri" panose="020F0502020204030204" pitchFamily="34" charset="0"/>
                <a:cs typeface="Calibri" panose="020F0502020204030204" pitchFamily="34" charset="0"/>
              </a:rPr>
              <a:t> </a:t>
            </a:r>
            <a:r>
              <a:rPr lang="fr-CH" sz="1100" dirty="0">
                <a:solidFill>
                  <a:srgbClr val="333F48"/>
                </a:solidFill>
                <a:latin typeface="Calibri" panose="020F0502020204030204" pitchFamily="34" charset="0"/>
                <a:cs typeface="Calibri" panose="020F0502020204030204" pitchFamily="34" charset="0"/>
              </a:rPr>
              <a:t>®</a:t>
            </a:r>
            <a:r>
              <a:rPr lang="fr-CH" sz="1100" dirty="0">
                <a:solidFill>
                  <a:srgbClr val="333F48"/>
                </a:solidFill>
              </a:rPr>
              <a:t> system, the VSI010 module </a:t>
            </a:r>
            <a:r>
              <a:rPr lang="fr-CH" sz="1100" dirty="0" err="1">
                <a:solidFill>
                  <a:srgbClr val="333F48"/>
                </a:solidFill>
              </a:rPr>
              <a:t>can</a:t>
            </a:r>
            <a:r>
              <a:rPr lang="fr-CH" sz="1100" dirty="0">
                <a:solidFill>
                  <a:srgbClr val="333F48"/>
                </a:solidFill>
              </a:rPr>
              <a:t> </a:t>
            </a:r>
            <a:r>
              <a:rPr lang="fr-CH" sz="1100" dirty="0" err="1">
                <a:solidFill>
                  <a:srgbClr val="333F48"/>
                </a:solidFill>
              </a:rPr>
              <a:t>be</a:t>
            </a:r>
            <a:r>
              <a:rPr lang="fr-CH" sz="1100" dirty="0">
                <a:solidFill>
                  <a:srgbClr val="333F48"/>
                </a:solidFill>
              </a:rPr>
              <a:t> </a:t>
            </a:r>
            <a:r>
              <a:rPr lang="fr-CH" sz="1100" dirty="0" err="1">
                <a:solidFill>
                  <a:srgbClr val="333F48"/>
                </a:solidFill>
              </a:rPr>
              <a:t>used</a:t>
            </a:r>
            <a:r>
              <a:rPr lang="fr-CH" sz="1100" dirty="0">
                <a:solidFill>
                  <a:srgbClr val="333F48"/>
                </a:solidFill>
              </a:rPr>
              <a:t> to </a:t>
            </a:r>
            <a:r>
              <a:rPr lang="fr-CH" sz="1100" dirty="0" err="1">
                <a:solidFill>
                  <a:srgbClr val="333F48"/>
                </a:solidFill>
              </a:rPr>
              <a:t>share</a:t>
            </a:r>
            <a:r>
              <a:rPr lang="fr-CH" sz="1100" dirty="0">
                <a:solidFill>
                  <a:srgbClr val="333F48"/>
                </a:solidFill>
              </a:rPr>
              <a:t> data </a:t>
            </a:r>
            <a:r>
              <a:rPr lang="fr-CH" sz="1100" dirty="0" err="1">
                <a:solidFill>
                  <a:srgbClr val="333F48"/>
                </a:solidFill>
              </a:rPr>
              <a:t>using</a:t>
            </a:r>
            <a:r>
              <a:rPr lang="fr-CH" sz="1100" dirty="0">
                <a:solidFill>
                  <a:srgbClr val="333F48"/>
                </a:solidFill>
              </a:rPr>
              <a:t> </a:t>
            </a:r>
            <a:r>
              <a:rPr lang="fr-CH" sz="1100" dirty="0" err="1">
                <a:solidFill>
                  <a:srgbClr val="333F48"/>
                </a:solidFill>
              </a:rPr>
              <a:t>industry</a:t>
            </a:r>
            <a:r>
              <a:rPr lang="fr-CH" sz="1100" dirty="0">
                <a:solidFill>
                  <a:srgbClr val="333F48"/>
                </a:solidFill>
              </a:rPr>
              <a:t> standard communication </a:t>
            </a:r>
            <a:r>
              <a:rPr lang="fr-CH" sz="1100" dirty="0" err="1">
                <a:solidFill>
                  <a:srgbClr val="333F48"/>
                </a:solidFill>
              </a:rPr>
              <a:t>protocols</a:t>
            </a:r>
            <a:r>
              <a:rPr lang="fr-CH" sz="1100" dirty="0">
                <a:solidFill>
                  <a:srgbClr val="333F48"/>
                </a:solidFill>
              </a:rPr>
              <a:t> </a:t>
            </a:r>
            <a:r>
              <a:rPr lang="fr-CH" sz="1100" dirty="0" err="1">
                <a:solidFill>
                  <a:srgbClr val="333F48"/>
                </a:solidFill>
              </a:rPr>
              <a:t>such</a:t>
            </a:r>
            <a:r>
              <a:rPr lang="fr-CH" sz="1100" dirty="0">
                <a:solidFill>
                  <a:srgbClr val="333F48"/>
                </a:solidFill>
              </a:rPr>
              <a:t> as </a:t>
            </a:r>
            <a:r>
              <a:rPr lang="fr-CH" sz="1100" dirty="0" err="1">
                <a:solidFill>
                  <a:srgbClr val="333F48"/>
                </a:solidFill>
              </a:rPr>
              <a:t>Modbus</a:t>
            </a:r>
            <a:r>
              <a:rPr lang="fr-CH" sz="1100" dirty="0">
                <a:solidFill>
                  <a:srgbClr val="333F48"/>
                </a:solidFill>
              </a:rPr>
              <a:t> RTU, </a:t>
            </a:r>
            <a:r>
              <a:rPr lang="fr-CH" sz="1100" dirty="0" err="1">
                <a:solidFill>
                  <a:srgbClr val="333F48"/>
                </a:solidFill>
              </a:rPr>
              <a:t>Modbus</a:t>
            </a:r>
            <a:r>
              <a:rPr lang="fr-CH" sz="1100" dirty="0">
                <a:solidFill>
                  <a:srgbClr val="333F48"/>
                </a:solidFill>
              </a:rPr>
              <a:t> TCP, PROFIBUS DP and GOOSE  (IEC 61850).</a:t>
            </a:r>
          </a:p>
        </p:txBody>
      </p:sp>
      <p:sp>
        <p:nvSpPr>
          <p:cNvPr id="45" name="Rectangle 44"/>
          <p:cNvSpPr/>
          <p:nvPr/>
        </p:nvSpPr>
        <p:spPr>
          <a:xfrm>
            <a:off x="570895" y="4137459"/>
            <a:ext cx="2400300" cy="1380506"/>
          </a:xfrm>
          <a:prstGeom prst="rect">
            <a:avLst/>
          </a:prstGeom>
        </p:spPr>
        <p:txBody>
          <a:bodyPr wrap="square">
            <a:spAutoFit/>
          </a:bodyPr>
          <a:lstStyle/>
          <a:p>
            <a:pPr>
              <a:lnSpc>
                <a:spcPct val="110000"/>
              </a:lnSpc>
            </a:pPr>
            <a:r>
              <a:rPr lang="fr-CH" sz="1100" dirty="0">
                <a:solidFill>
                  <a:srgbClr val="333F48"/>
                </a:solidFill>
              </a:rPr>
              <a:t>Note: For a VM600</a:t>
            </a:r>
            <a:r>
              <a:rPr lang="fr-CH" sz="1100" baseline="30000" dirty="0">
                <a:solidFill>
                  <a:srgbClr val="333F48"/>
                </a:solidFill>
              </a:rPr>
              <a:t>Mk2</a:t>
            </a:r>
            <a:r>
              <a:rPr lang="fr-CH" sz="1100" dirty="0">
                <a:solidFill>
                  <a:srgbClr val="333F48"/>
                </a:solidFill>
              </a:rPr>
              <a:t>/</a:t>
            </a:r>
            <a:r>
              <a:rPr lang="fr-CH" sz="600" dirty="0">
                <a:solidFill>
                  <a:srgbClr val="333F48"/>
                </a:solidFill>
                <a:latin typeface="Calibri" panose="020F0502020204030204" pitchFamily="34" charset="0"/>
                <a:cs typeface="Calibri" panose="020F0502020204030204" pitchFamily="34" charset="0"/>
              </a:rPr>
              <a:t> </a:t>
            </a:r>
            <a:r>
              <a:rPr lang="fr-CH" sz="1100" dirty="0">
                <a:solidFill>
                  <a:srgbClr val="333F48"/>
                </a:solidFill>
              </a:rPr>
              <a:t>VM600 system, the CPUM</a:t>
            </a:r>
            <a:r>
              <a:rPr lang="fr-CH" sz="1100" baseline="30000" dirty="0">
                <a:solidFill>
                  <a:srgbClr val="333F48"/>
                </a:solidFill>
              </a:rPr>
              <a:t>Mk2</a:t>
            </a:r>
            <a:r>
              <a:rPr lang="fr-CH" sz="1100" dirty="0">
                <a:solidFill>
                  <a:srgbClr val="333F48"/>
                </a:solidFill>
              </a:rPr>
              <a:t> module </a:t>
            </a:r>
            <a:r>
              <a:rPr lang="fr-CH" sz="1100" dirty="0" err="1">
                <a:solidFill>
                  <a:srgbClr val="333F48"/>
                </a:solidFill>
              </a:rPr>
              <a:t>can</a:t>
            </a:r>
            <a:r>
              <a:rPr lang="fr-CH" sz="1100" dirty="0">
                <a:solidFill>
                  <a:srgbClr val="333F48"/>
                </a:solidFill>
              </a:rPr>
              <a:t> </a:t>
            </a:r>
            <a:r>
              <a:rPr lang="fr-CH" sz="1100" dirty="0" err="1">
                <a:solidFill>
                  <a:srgbClr val="333F48"/>
                </a:solidFill>
              </a:rPr>
              <a:t>be</a:t>
            </a:r>
            <a:r>
              <a:rPr lang="fr-CH" sz="1100" dirty="0">
                <a:solidFill>
                  <a:srgbClr val="333F48"/>
                </a:solidFill>
              </a:rPr>
              <a:t> </a:t>
            </a:r>
            <a:r>
              <a:rPr lang="fr-CH" sz="1100" dirty="0" err="1">
                <a:solidFill>
                  <a:srgbClr val="333F48"/>
                </a:solidFill>
              </a:rPr>
              <a:t>used</a:t>
            </a:r>
            <a:r>
              <a:rPr lang="fr-CH" sz="1100" dirty="0">
                <a:solidFill>
                  <a:srgbClr val="333F48"/>
                </a:solidFill>
              </a:rPr>
              <a:t> to </a:t>
            </a:r>
            <a:r>
              <a:rPr lang="fr-CH" sz="1100" dirty="0" err="1">
                <a:solidFill>
                  <a:srgbClr val="333F48"/>
                </a:solidFill>
              </a:rPr>
              <a:t>share</a:t>
            </a:r>
            <a:r>
              <a:rPr lang="fr-CH" sz="1100" dirty="0">
                <a:solidFill>
                  <a:srgbClr val="333F48"/>
                </a:solidFill>
              </a:rPr>
              <a:t> data </a:t>
            </a:r>
            <a:r>
              <a:rPr lang="fr-CH" sz="1100" dirty="0" err="1">
                <a:solidFill>
                  <a:srgbClr val="333F48"/>
                </a:solidFill>
              </a:rPr>
              <a:t>using</a:t>
            </a:r>
            <a:r>
              <a:rPr lang="fr-CH" sz="1100" dirty="0">
                <a:solidFill>
                  <a:srgbClr val="333F48"/>
                </a:solidFill>
              </a:rPr>
              <a:t> </a:t>
            </a:r>
            <a:r>
              <a:rPr lang="fr-CH" sz="1100" dirty="0" err="1">
                <a:solidFill>
                  <a:srgbClr val="333F48"/>
                </a:solidFill>
              </a:rPr>
              <a:t>industry</a:t>
            </a:r>
            <a:r>
              <a:rPr lang="fr-CH" sz="1100" dirty="0">
                <a:solidFill>
                  <a:srgbClr val="333F48"/>
                </a:solidFill>
              </a:rPr>
              <a:t> standard communication </a:t>
            </a:r>
            <a:r>
              <a:rPr lang="fr-CH" sz="1100" dirty="0" err="1">
                <a:solidFill>
                  <a:srgbClr val="333F48"/>
                </a:solidFill>
              </a:rPr>
              <a:t>protocols</a:t>
            </a:r>
            <a:r>
              <a:rPr lang="fr-CH" sz="1100" dirty="0">
                <a:solidFill>
                  <a:srgbClr val="333F48"/>
                </a:solidFill>
              </a:rPr>
              <a:t> </a:t>
            </a:r>
            <a:r>
              <a:rPr lang="fr-CH" sz="1100" dirty="0" err="1">
                <a:solidFill>
                  <a:srgbClr val="333F48"/>
                </a:solidFill>
              </a:rPr>
              <a:t>such</a:t>
            </a:r>
            <a:r>
              <a:rPr lang="fr-CH" sz="1100" dirty="0">
                <a:solidFill>
                  <a:srgbClr val="333F48"/>
                </a:solidFill>
              </a:rPr>
              <a:t> as </a:t>
            </a:r>
            <a:r>
              <a:rPr lang="fr-CH" sz="1100" dirty="0" err="1">
                <a:solidFill>
                  <a:srgbClr val="333F48"/>
                </a:solidFill>
              </a:rPr>
              <a:t>Modbus</a:t>
            </a:r>
            <a:r>
              <a:rPr lang="fr-CH" sz="1100" dirty="0">
                <a:solidFill>
                  <a:srgbClr val="333F48"/>
                </a:solidFill>
              </a:rPr>
              <a:t> TCP and PROFIBUS DP.</a:t>
            </a:r>
          </a:p>
        </p:txBody>
      </p:sp>
    </p:spTree>
    <p:extLst>
      <p:ext uri="{BB962C8B-B14F-4D97-AF65-F5344CB8AC3E}">
        <p14:creationId xmlns:p14="http://schemas.microsoft.com/office/powerpoint/2010/main" val="23006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EF4330-ECC0-4B8D-8E22-914BE3F41308}"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26</a:t>
            </a:fld>
            <a:endParaRPr lang="en-GB"/>
          </a:p>
        </p:txBody>
      </p:sp>
      <p:sp>
        <p:nvSpPr>
          <p:cNvPr id="19" name="Title 3"/>
          <p:cNvSpPr txBox="1">
            <a:spLocks/>
          </p:cNvSpPr>
          <p:nvPr/>
        </p:nvSpPr>
        <p:spPr>
          <a:xfrm>
            <a:off x="404298" y="507064"/>
            <a:ext cx="11172576" cy="468000"/>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Data import </a:t>
            </a:r>
            <a:r>
              <a:rPr lang="fr-CH" dirty="0" err="1"/>
              <a:t>capabilities</a:t>
            </a:r>
            <a:r>
              <a:rPr lang="fr-CH" dirty="0"/>
              <a:t> </a:t>
            </a:r>
          </a:p>
        </p:txBody>
      </p:sp>
      <p:sp>
        <p:nvSpPr>
          <p:cNvPr id="20" name="Text Placeholder 5"/>
          <p:cNvSpPr txBox="1">
            <a:spLocks/>
          </p:cNvSpPr>
          <p:nvPr/>
        </p:nvSpPr>
        <p:spPr>
          <a:xfrm>
            <a:off x="404298" y="899464"/>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chemeClr val="accent6"/>
                </a:solidFill>
              </a:rPr>
              <a:t>Communications interfaces </a:t>
            </a:r>
          </a:p>
        </p:txBody>
      </p:sp>
      <p:grpSp>
        <p:nvGrpSpPr>
          <p:cNvPr id="2" name="Group 1"/>
          <p:cNvGrpSpPr/>
          <p:nvPr/>
        </p:nvGrpSpPr>
        <p:grpSpPr>
          <a:xfrm>
            <a:off x="3272212" y="1747872"/>
            <a:ext cx="7416813" cy="3963102"/>
            <a:chOff x="3272212" y="1747872"/>
            <a:chExt cx="7416813" cy="3963102"/>
          </a:xfrm>
        </p:grpSpPr>
        <p:pic>
          <p:nvPicPr>
            <p:cNvPr id="30" name="Pictur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4793" y="2679440"/>
              <a:ext cx="1398400" cy="359060"/>
            </a:xfrm>
            <a:prstGeom prst="rect">
              <a:avLst/>
            </a:prstGeom>
          </p:spPr>
        </p:pic>
        <p:sp>
          <p:nvSpPr>
            <p:cNvPr id="8" name="Text Box 12"/>
            <p:cNvSpPr txBox="1">
              <a:spLocks noChangeArrowheads="1"/>
            </p:cNvSpPr>
            <p:nvPr/>
          </p:nvSpPr>
          <p:spPr bwMode="auto">
            <a:xfrm>
              <a:off x="3272212" y="3847134"/>
              <a:ext cx="4968482" cy="307777"/>
            </a:xfrm>
            <a:prstGeom prst="rect">
              <a:avLst/>
            </a:prstGeom>
            <a:solidFill>
              <a:schemeClr val="bg2"/>
            </a:solidFill>
            <a:ln w="12700">
              <a:solidFill>
                <a:schemeClr val="bg1"/>
              </a:solidFill>
              <a:miter lim="800000"/>
              <a:headEnd/>
              <a:tailEnd/>
            </a:ln>
          </p:spPr>
          <p:txBody>
            <a:bodyPr wrap="square">
              <a:spAutoFit/>
            </a:bodyPr>
            <a:lstStyle/>
            <a:p>
              <a:pPr algn="ctr" eaLnBrk="0" hangingPunct="0"/>
              <a:r>
                <a:rPr lang="en-US" sz="1400" dirty="0">
                  <a:solidFill>
                    <a:schemeClr val="accent2"/>
                  </a:solidFill>
                </a:rPr>
                <a:t>Plant data highway (Ethernet)</a:t>
              </a:r>
            </a:p>
          </p:txBody>
        </p:sp>
        <p:sp>
          <p:nvSpPr>
            <p:cNvPr id="9" name="Line 13"/>
            <p:cNvSpPr>
              <a:spLocks noChangeShapeType="1"/>
            </p:cNvSpPr>
            <p:nvPr/>
          </p:nvSpPr>
          <p:spPr bwMode="auto">
            <a:xfrm flipV="1">
              <a:off x="5073953" y="4172635"/>
              <a:ext cx="0" cy="575940"/>
            </a:xfrm>
            <a:prstGeom prst="line">
              <a:avLst/>
            </a:prstGeom>
            <a:noFill/>
            <a:ln w="12700">
              <a:solidFill>
                <a:schemeClr val="accent2"/>
              </a:solidFill>
              <a:round/>
              <a:headEnd type="triangle" w="med" len="med"/>
              <a:tailEnd type="triangle" w="med" len="med"/>
            </a:ln>
          </p:spPr>
          <p:txBody>
            <a:bodyPr/>
            <a:lstStyle/>
            <a:p>
              <a:endParaRPr lang="en-GB"/>
            </a:p>
          </p:txBody>
        </p:sp>
        <p:sp>
          <p:nvSpPr>
            <p:cNvPr id="11" name="Line 17"/>
            <p:cNvSpPr>
              <a:spLocks noChangeShapeType="1"/>
            </p:cNvSpPr>
            <p:nvPr/>
          </p:nvSpPr>
          <p:spPr bwMode="auto">
            <a:xfrm flipV="1">
              <a:off x="5433993" y="3123298"/>
              <a:ext cx="0" cy="704850"/>
            </a:xfrm>
            <a:prstGeom prst="line">
              <a:avLst/>
            </a:prstGeom>
            <a:noFill/>
            <a:ln w="12700">
              <a:solidFill>
                <a:schemeClr val="accent2"/>
              </a:solidFill>
              <a:round/>
              <a:headEnd type="triangle" w="med" len="med"/>
              <a:tailEnd type="triangle" w="med" len="med"/>
            </a:ln>
          </p:spPr>
          <p:txBody>
            <a:bodyPr/>
            <a:lstStyle/>
            <a:p>
              <a:endParaRPr lang="en-GB"/>
            </a:p>
          </p:txBody>
        </p:sp>
        <p:sp>
          <p:nvSpPr>
            <p:cNvPr id="17" name="Line 13"/>
            <p:cNvSpPr>
              <a:spLocks noChangeShapeType="1"/>
            </p:cNvSpPr>
            <p:nvPr/>
          </p:nvSpPr>
          <p:spPr bwMode="auto">
            <a:xfrm flipH="1" flipV="1">
              <a:off x="6653887" y="4172511"/>
              <a:ext cx="2605" cy="576064"/>
            </a:xfrm>
            <a:prstGeom prst="line">
              <a:avLst/>
            </a:prstGeom>
            <a:noFill/>
            <a:ln w="12700">
              <a:solidFill>
                <a:schemeClr val="accent2"/>
              </a:solidFill>
              <a:round/>
              <a:headEnd type="triangle" w="med" len="med"/>
              <a:tailEnd type="triangle" w="med" len="med"/>
            </a:ln>
          </p:spPr>
          <p:txBody>
            <a:bodyPr/>
            <a:lstStyle/>
            <a:p>
              <a:endParaRPr lang="en-GB"/>
            </a:p>
          </p:txBody>
        </p:sp>
        <p:sp>
          <p:nvSpPr>
            <p:cNvPr id="21" name="Rounded Rectangle 20"/>
            <p:cNvSpPr/>
            <p:nvPr/>
          </p:nvSpPr>
          <p:spPr>
            <a:xfrm>
              <a:off x="6632294" y="2817059"/>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solidFill>
                    <a:schemeClr val="bg1"/>
                  </a:solidFill>
                </a:rPr>
                <a:t>Modbus</a:t>
              </a:r>
              <a:r>
                <a:rPr lang="fr-CH" sz="1050" dirty="0">
                  <a:solidFill>
                    <a:schemeClr val="bg1"/>
                  </a:solidFill>
                </a:rPr>
                <a:t> TCP</a:t>
              </a:r>
            </a:p>
          </p:txBody>
        </p:sp>
        <p:sp>
          <p:nvSpPr>
            <p:cNvPr id="22" name="Rounded Rectangle 21"/>
            <p:cNvSpPr/>
            <p:nvPr/>
          </p:nvSpPr>
          <p:spPr>
            <a:xfrm>
              <a:off x="6632294" y="2465407"/>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err="1">
                  <a:solidFill>
                    <a:schemeClr val="bg1"/>
                  </a:solidFill>
                </a:rPr>
                <a:t>Modbus</a:t>
              </a:r>
              <a:r>
                <a:rPr lang="fr-CH" sz="1050" dirty="0">
                  <a:solidFill>
                    <a:schemeClr val="bg1"/>
                  </a:solidFill>
                </a:rPr>
                <a:t> RTU</a:t>
              </a:r>
            </a:p>
          </p:txBody>
        </p:sp>
        <p:sp>
          <p:nvSpPr>
            <p:cNvPr id="24" name="Rounded Rectangle 23"/>
            <p:cNvSpPr/>
            <p:nvPr/>
          </p:nvSpPr>
          <p:spPr>
            <a:xfrm>
              <a:off x="8072328" y="2463940"/>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solidFill>
                </a:rPr>
                <a:t>OPC </a:t>
              </a:r>
              <a:r>
                <a:rPr lang="fr-CH" sz="1050" dirty="0" err="1">
                  <a:solidFill>
                    <a:schemeClr val="bg1"/>
                  </a:solidFill>
                </a:rPr>
                <a:t>Classic</a:t>
              </a:r>
              <a:endParaRPr lang="fr-CH" sz="1050" dirty="0">
                <a:solidFill>
                  <a:schemeClr val="bg1"/>
                </a:solidFill>
              </a:endParaRPr>
            </a:p>
          </p:txBody>
        </p:sp>
        <p:sp>
          <p:nvSpPr>
            <p:cNvPr id="26" name="Rectangle 25"/>
            <p:cNvSpPr/>
            <p:nvPr/>
          </p:nvSpPr>
          <p:spPr>
            <a:xfrm>
              <a:off x="4421679" y="2976222"/>
              <a:ext cx="447328" cy="491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39"/>
            <p:cNvSpPr txBox="1">
              <a:spLocks noChangeArrowheads="1"/>
            </p:cNvSpPr>
            <p:nvPr/>
          </p:nvSpPr>
          <p:spPr bwMode="auto">
            <a:xfrm>
              <a:off x="4134397" y="3296732"/>
              <a:ext cx="958230"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Database</a:t>
              </a: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499" y="2960662"/>
              <a:ext cx="364346" cy="364346"/>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6807" y="1747872"/>
              <a:ext cx="754372" cy="754372"/>
            </a:xfrm>
            <a:prstGeom prst="rect">
              <a:avLst/>
            </a:prstGeom>
          </p:spPr>
        </p:pic>
        <p:sp>
          <p:nvSpPr>
            <p:cNvPr id="31" name="Text Box 39"/>
            <p:cNvSpPr txBox="1">
              <a:spLocks noChangeArrowheads="1"/>
            </p:cNvSpPr>
            <p:nvPr/>
          </p:nvSpPr>
          <p:spPr bwMode="auto">
            <a:xfrm>
              <a:off x="4575478" y="4841113"/>
              <a:ext cx="1018197" cy="461665"/>
            </a:xfrm>
            <a:prstGeom prst="rect">
              <a:avLst/>
            </a:prstGeom>
            <a:noFill/>
            <a:ln w="9525">
              <a:noFill/>
              <a:miter lim="800000"/>
              <a:headEnd/>
              <a:tailEnd/>
            </a:ln>
          </p:spPr>
          <p:txBody>
            <a:bodyPr wrap="square">
              <a:spAutoFit/>
            </a:bodyPr>
            <a:lstStyle/>
            <a:p>
              <a:pPr algn="ctr" eaLnBrk="0" hangingPunct="0"/>
              <a:r>
                <a:rPr lang="en-US" sz="1200" b="1" dirty="0">
                  <a:solidFill>
                    <a:schemeClr val="accent2"/>
                  </a:solidFill>
                </a:rPr>
                <a:t>VM600</a:t>
              </a:r>
              <a:r>
                <a:rPr lang="en-US" sz="1200" b="1" baseline="30000" dirty="0">
                  <a:solidFill>
                    <a:schemeClr val="accent2"/>
                  </a:solidFill>
                </a:rPr>
                <a:t>Mk2</a:t>
              </a:r>
              <a:r>
                <a:rPr lang="en-US" sz="1200" baseline="30000" dirty="0">
                  <a:solidFill>
                    <a:schemeClr val="accent2"/>
                  </a:solidFill>
                </a:rPr>
                <a:t> </a:t>
              </a:r>
              <a:r>
                <a:rPr lang="en-US" sz="1200" dirty="0">
                  <a:solidFill>
                    <a:schemeClr val="accent2"/>
                  </a:solidFill>
                </a:rPr>
                <a:t>system</a:t>
              </a:r>
              <a:endParaRPr lang="en-US" sz="1200" baseline="30000" dirty="0">
                <a:solidFill>
                  <a:schemeClr val="accent2"/>
                </a:solidFill>
              </a:endParaRPr>
            </a:p>
          </p:txBody>
        </p:sp>
        <p:sp>
          <p:nvSpPr>
            <p:cNvPr id="32" name="Text Box 39"/>
            <p:cNvSpPr txBox="1">
              <a:spLocks noChangeArrowheads="1"/>
            </p:cNvSpPr>
            <p:nvPr/>
          </p:nvSpPr>
          <p:spPr bwMode="auto">
            <a:xfrm>
              <a:off x="5836804" y="4850269"/>
              <a:ext cx="1624728" cy="461665"/>
            </a:xfrm>
            <a:prstGeom prst="rect">
              <a:avLst/>
            </a:prstGeom>
            <a:noFill/>
            <a:ln w="9525">
              <a:noFill/>
              <a:miter lim="800000"/>
              <a:headEnd/>
              <a:tailEnd/>
            </a:ln>
          </p:spPr>
          <p:txBody>
            <a:bodyPr wrap="square">
              <a:spAutoFit/>
            </a:bodyPr>
            <a:lstStyle/>
            <a:p>
              <a:pPr algn="ctr" eaLnBrk="0" hangingPunct="0"/>
              <a:r>
                <a:rPr lang="en-US" sz="1200" b="1" dirty="0" err="1">
                  <a:solidFill>
                    <a:schemeClr val="accent2"/>
                  </a:solidFill>
                </a:rPr>
                <a:t>VibroSmart</a:t>
              </a:r>
              <a:r>
                <a:rPr lang="en-US" sz="600" b="1" baseline="30000" dirty="0">
                  <a:solidFill>
                    <a:schemeClr val="accent2"/>
                  </a:solidFill>
                  <a:latin typeface="Calibri" panose="020F0502020204030204" pitchFamily="34" charset="0"/>
                  <a:cs typeface="Calibri" panose="020F0502020204030204" pitchFamily="34" charset="0"/>
                </a:rPr>
                <a:t> </a:t>
              </a:r>
              <a:r>
                <a:rPr lang="en-US" sz="1200" b="1" baseline="30000" dirty="0">
                  <a:solidFill>
                    <a:schemeClr val="accent2"/>
                  </a:solidFill>
                </a:rPr>
                <a:t>®</a:t>
              </a:r>
              <a:r>
                <a:rPr lang="en-US" sz="1200" b="1" dirty="0">
                  <a:solidFill>
                    <a:schemeClr val="accent2"/>
                  </a:solidFill>
                </a:rPr>
                <a:t> </a:t>
              </a:r>
            </a:p>
            <a:p>
              <a:pPr algn="ctr" eaLnBrk="0" hangingPunct="0"/>
              <a:r>
                <a:rPr lang="en-US" sz="1200" dirty="0">
                  <a:solidFill>
                    <a:schemeClr val="accent2"/>
                  </a:solidFill>
                </a:rPr>
                <a:t>system</a:t>
              </a:r>
            </a:p>
          </p:txBody>
        </p:sp>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9791" y="5327440"/>
              <a:ext cx="383534" cy="383534"/>
            </a:xfrm>
            <a:prstGeom prst="rect">
              <a:avLst/>
            </a:prstGeom>
          </p:spPr>
        </p:pic>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3273" y="5272944"/>
              <a:ext cx="383534" cy="383534"/>
            </a:xfrm>
            <a:prstGeom prst="rect">
              <a:avLst/>
            </a:prstGeom>
          </p:spPr>
        </p:pic>
        <p:sp>
          <p:nvSpPr>
            <p:cNvPr id="35" name="Rounded Rectangle 34"/>
            <p:cNvSpPr/>
            <p:nvPr/>
          </p:nvSpPr>
          <p:spPr>
            <a:xfrm>
              <a:off x="9491553" y="2463940"/>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solidFill>
                </a:rPr>
                <a:t>CSV files</a:t>
              </a:r>
            </a:p>
          </p:txBody>
        </p:sp>
        <p:sp>
          <p:nvSpPr>
            <p:cNvPr id="36" name="Rounded Rectangle 35"/>
            <p:cNvSpPr/>
            <p:nvPr/>
          </p:nvSpPr>
          <p:spPr>
            <a:xfrm>
              <a:off x="9491553" y="2816995"/>
              <a:ext cx="1197472" cy="20070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a:solidFill>
                    <a:schemeClr val="bg1"/>
                  </a:solidFill>
                </a:rPr>
                <a:t>VSHDA files</a:t>
              </a:r>
            </a:p>
          </p:txBody>
        </p:sp>
      </p:grpSp>
      <p:sp>
        <p:nvSpPr>
          <p:cNvPr id="38" name="Rectangle 37"/>
          <p:cNvSpPr/>
          <p:nvPr/>
        </p:nvSpPr>
        <p:spPr>
          <a:xfrm>
            <a:off x="9363075" y="3296732"/>
            <a:ext cx="2400300" cy="1954381"/>
          </a:xfrm>
          <a:prstGeom prst="rect">
            <a:avLst/>
          </a:prstGeom>
        </p:spPr>
        <p:txBody>
          <a:bodyPr wrap="square">
            <a:spAutoFit/>
          </a:bodyPr>
          <a:lstStyle/>
          <a:p>
            <a:pPr>
              <a:lnSpc>
                <a:spcPct val="110000"/>
              </a:lnSpc>
            </a:pPr>
            <a:r>
              <a:rPr lang="fr-CH" sz="1100" dirty="0">
                <a:solidFill>
                  <a:srgbClr val="333F48"/>
                </a:solidFill>
              </a:rPr>
              <a:t>Note: </a:t>
            </a:r>
            <a:r>
              <a:rPr lang="fr-CH" sz="1100" dirty="0" err="1">
                <a:solidFill>
                  <a:srgbClr val="333F48"/>
                </a:solidFill>
              </a:rPr>
              <a:t>VibroSight’s</a:t>
            </a:r>
            <a:r>
              <a:rPr lang="fr-CH" sz="1100" dirty="0">
                <a:solidFill>
                  <a:srgbClr val="333F48"/>
                </a:solidFill>
              </a:rPr>
              <a:t> </a:t>
            </a:r>
            <a:r>
              <a:rPr lang="en-US" sz="1100" dirty="0"/>
              <a:t>“</a:t>
            </a:r>
            <a:r>
              <a:rPr lang="fr-CH" sz="1100" dirty="0" err="1">
                <a:solidFill>
                  <a:srgbClr val="333F48"/>
                </a:solidFill>
              </a:rPr>
              <a:t>External</a:t>
            </a:r>
            <a:r>
              <a:rPr lang="fr-CH" sz="1100" dirty="0">
                <a:solidFill>
                  <a:srgbClr val="333F48"/>
                </a:solidFill>
              </a:rPr>
              <a:t> data file import (</a:t>
            </a:r>
            <a:r>
              <a:rPr lang="fr-CH" sz="1100" dirty="0" err="1">
                <a:solidFill>
                  <a:srgbClr val="333F48"/>
                </a:solidFill>
              </a:rPr>
              <a:t>database</a:t>
            </a:r>
            <a:r>
              <a:rPr lang="fr-CH" sz="1100" dirty="0">
                <a:solidFill>
                  <a:srgbClr val="333F48"/>
                </a:solidFill>
              </a:rPr>
              <a:t> </a:t>
            </a:r>
            <a:r>
              <a:rPr lang="fr-CH" sz="1100" dirty="0" err="1">
                <a:solidFill>
                  <a:srgbClr val="333F48"/>
                </a:solidFill>
              </a:rPr>
              <a:t>mirroring</a:t>
            </a:r>
            <a:r>
              <a:rPr lang="fr-CH" sz="1100" dirty="0">
                <a:solidFill>
                  <a:srgbClr val="333F48"/>
                </a:solidFill>
              </a:rPr>
              <a:t>)</a:t>
            </a:r>
            <a:r>
              <a:rPr lang="en-US" sz="1100" dirty="0"/>
              <a:t>”</a:t>
            </a:r>
            <a:r>
              <a:rPr lang="fr-CH" sz="1100" dirty="0">
                <a:solidFill>
                  <a:srgbClr val="333F48"/>
                </a:solidFill>
              </a:rPr>
              <a:t> application </a:t>
            </a:r>
            <a:r>
              <a:rPr lang="fr-CH" sz="1100" dirty="0" err="1">
                <a:solidFill>
                  <a:srgbClr val="333F48"/>
                </a:solidFill>
              </a:rPr>
              <a:t>specific</a:t>
            </a:r>
            <a:r>
              <a:rPr lang="fr-CH" sz="1100" dirty="0">
                <a:solidFill>
                  <a:srgbClr val="333F48"/>
                </a:solidFill>
              </a:rPr>
              <a:t> package uses CSV and/or VSHDA (</a:t>
            </a:r>
            <a:r>
              <a:rPr lang="fr-CH" sz="1100" dirty="0" err="1">
                <a:solidFill>
                  <a:srgbClr val="333F48"/>
                </a:solidFill>
              </a:rPr>
              <a:t>VibroSight</a:t>
            </a:r>
            <a:r>
              <a:rPr lang="fr-CH" sz="1100" dirty="0">
                <a:solidFill>
                  <a:srgbClr val="333F48"/>
                </a:solidFill>
              </a:rPr>
              <a:t> </a:t>
            </a:r>
            <a:r>
              <a:rPr lang="fr-CH" sz="1100" dirty="0" err="1">
                <a:solidFill>
                  <a:srgbClr val="333F48"/>
                </a:solidFill>
              </a:rPr>
              <a:t>historical</a:t>
            </a:r>
            <a:r>
              <a:rPr lang="fr-CH" sz="1100" dirty="0">
                <a:solidFill>
                  <a:srgbClr val="333F48"/>
                </a:solidFill>
              </a:rPr>
              <a:t> data archive) files to import </a:t>
            </a:r>
            <a:r>
              <a:rPr lang="fr-CH" sz="1100" dirty="0" err="1">
                <a:solidFill>
                  <a:srgbClr val="333F48"/>
                </a:solidFill>
              </a:rPr>
              <a:t>external</a:t>
            </a:r>
            <a:r>
              <a:rPr lang="fr-CH" sz="1100" dirty="0">
                <a:solidFill>
                  <a:srgbClr val="333F48"/>
                </a:solidFill>
              </a:rPr>
              <a:t> data </a:t>
            </a:r>
            <a:r>
              <a:rPr lang="fr-CH" sz="1100" dirty="0" err="1">
                <a:solidFill>
                  <a:srgbClr val="333F48"/>
                </a:solidFill>
              </a:rPr>
              <a:t>into</a:t>
            </a:r>
            <a:r>
              <a:rPr lang="fr-CH" sz="1100" dirty="0">
                <a:solidFill>
                  <a:srgbClr val="333F48"/>
                </a:solidFill>
              </a:rPr>
              <a:t> an </a:t>
            </a:r>
            <a:r>
              <a:rPr lang="fr-CH" sz="1100" dirty="0" err="1">
                <a:solidFill>
                  <a:srgbClr val="333F48"/>
                </a:solidFill>
              </a:rPr>
              <a:t>VibroSight</a:t>
            </a:r>
            <a:r>
              <a:rPr lang="fr-CH" sz="1100" dirty="0">
                <a:solidFill>
                  <a:srgbClr val="333F48"/>
                </a:solidFill>
              </a:rPr>
              <a:t> Server.</a:t>
            </a:r>
          </a:p>
          <a:p>
            <a:pPr>
              <a:lnSpc>
                <a:spcPct val="110000"/>
              </a:lnSpc>
            </a:pPr>
            <a:r>
              <a:rPr lang="fr-CH" sz="1100" dirty="0">
                <a:solidFill>
                  <a:srgbClr val="333F48"/>
                </a:solidFill>
              </a:rPr>
              <a:t>For </a:t>
            </a:r>
            <a:r>
              <a:rPr lang="fr-CH" sz="1100" dirty="0" err="1">
                <a:solidFill>
                  <a:srgbClr val="333F48"/>
                </a:solidFill>
              </a:rPr>
              <a:t>example</a:t>
            </a:r>
            <a:r>
              <a:rPr lang="fr-CH" sz="1100" dirty="0">
                <a:solidFill>
                  <a:srgbClr val="333F48"/>
                </a:solidFill>
              </a:rPr>
              <a:t>, </a:t>
            </a:r>
            <a:r>
              <a:rPr lang="fr-CH" sz="1100" dirty="0" err="1">
                <a:solidFill>
                  <a:srgbClr val="333F48"/>
                </a:solidFill>
              </a:rPr>
              <a:t>this</a:t>
            </a:r>
            <a:r>
              <a:rPr lang="fr-CH" sz="1100" dirty="0">
                <a:solidFill>
                  <a:srgbClr val="333F48"/>
                </a:solidFill>
              </a:rPr>
              <a:t> supports </a:t>
            </a:r>
            <a:r>
              <a:rPr lang="fr-CH" sz="1100" dirty="0" err="1">
                <a:solidFill>
                  <a:srgbClr val="333F48"/>
                </a:solidFill>
              </a:rPr>
              <a:t>cybersecure</a:t>
            </a:r>
            <a:r>
              <a:rPr lang="fr-CH" sz="1100" dirty="0">
                <a:solidFill>
                  <a:srgbClr val="333F48"/>
                </a:solidFill>
              </a:rPr>
              <a:t> </a:t>
            </a:r>
            <a:r>
              <a:rPr lang="fr-CH" sz="1100" dirty="0" err="1">
                <a:solidFill>
                  <a:srgbClr val="333F48"/>
                </a:solidFill>
              </a:rPr>
              <a:t>remote</a:t>
            </a:r>
            <a:r>
              <a:rPr lang="fr-CH" sz="1100" dirty="0">
                <a:solidFill>
                  <a:srgbClr val="333F48"/>
                </a:solidFill>
              </a:rPr>
              <a:t> monitoring and diagnostics.</a:t>
            </a:r>
          </a:p>
        </p:txBody>
      </p:sp>
    </p:spTree>
    <p:extLst>
      <p:ext uri="{BB962C8B-B14F-4D97-AF65-F5344CB8AC3E}">
        <p14:creationId xmlns:p14="http://schemas.microsoft.com/office/powerpoint/2010/main" val="14224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D3278F1A-33D5-48F9-AFD1-3B643BCB814A}" type="datetime1">
              <a:rPr lang="en-US" smtClean="0"/>
              <a:t>3/18/2022</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27</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normAutofit/>
          </a:bodyPr>
          <a:lstStyle/>
          <a:p>
            <a:r>
              <a:rPr lang="en-GB" sz="1400" b="0" dirty="0"/>
              <a:t>Business legal entity, Business address</a:t>
            </a:r>
          </a:p>
          <a:p>
            <a:r>
              <a:rPr lang="en-GB" sz="1400" b="0" dirty="0"/>
              <a:t>Legal entity registration information as appropriate</a:t>
            </a:r>
          </a:p>
          <a:p>
            <a:endParaRPr lang="en-GB" sz="1400" b="0" dirty="0"/>
          </a:p>
          <a:p>
            <a:r>
              <a:rPr lang="en-GB" sz="1400"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sz="1400" b="0" dirty="0"/>
              <a:t>Each recipient of this document is responsible for ensuring that transfer or use of any information contained herein complies with all relevant Export Control Regulations.</a:t>
            </a:r>
          </a:p>
          <a:p>
            <a:r>
              <a:rPr lang="en-GB" sz="1400" b="0" dirty="0"/>
              <a:t>Copyright</a:t>
            </a:r>
            <a:r>
              <a:rPr lang="en-GB" sz="1400" b="0" dirty="0">
                <a:latin typeface="Calibri" panose="020F0502020204030204" pitchFamily="34" charset="0"/>
                <a:cs typeface="Calibri" panose="020F0502020204030204" pitchFamily="34" charset="0"/>
              </a:rPr>
              <a:t> </a:t>
            </a:r>
            <a:r>
              <a:rPr lang="en-GB" sz="1400" b="0" dirty="0"/>
              <a:t>© 2022 </a:t>
            </a:r>
            <a:r>
              <a:rPr lang="en-GB" sz="1400" b="0" dirty="0" err="1"/>
              <a:t>Meggitt</a:t>
            </a:r>
            <a:r>
              <a:rPr lang="en-GB" sz="1400" b="0" dirty="0"/>
              <a:t> SA.  All rights reserved.</a:t>
            </a:r>
          </a:p>
          <a:p>
            <a:endParaRPr lang="en-GB" sz="1400" dirty="0"/>
          </a:p>
        </p:txBody>
      </p:sp>
      <p:sp>
        <p:nvSpPr>
          <p:cNvPr id="16" name="Text Placeholder 15"/>
          <p:cNvSpPr>
            <a:spLocks noGrp="1"/>
          </p:cNvSpPr>
          <p:nvPr>
            <p:ph type="body" sz="half" idx="2"/>
          </p:nvPr>
        </p:nvSpPr>
        <p:spPr/>
        <p:txBody>
          <a:bodyPr/>
          <a:lstStyle/>
          <a:p>
            <a:endParaRPr lang="en-US"/>
          </a:p>
        </p:txBody>
      </p:sp>
      <p:sp>
        <p:nvSpPr>
          <p:cNvPr id="6" name="Date Placeholder 5">
            <a:extLst>
              <a:ext uri="{FF2B5EF4-FFF2-40B4-BE49-F238E27FC236}">
                <a16:creationId xmlns:a16="http://schemas.microsoft.com/office/drawing/2014/main" id="{DD404AC4-7018-47DA-A24F-4CF6F9E6089B}"/>
              </a:ext>
            </a:extLst>
          </p:cNvPr>
          <p:cNvSpPr>
            <a:spLocks noGrp="1"/>
          </p:cNvSpPr>
          <p:nvPr>
            <p:ph type="dt" sz="half" idx="10"/>
          </p:nvPr>
        </p:nvSpPr>
        <p:spPr/>
        <p:txBody>
          <a:bodyPr/>
          <a:lstStyle/>
          <a:p>
            <a:fld id="{152CF254-425D-4B27-9451-5E7BF4547D07}" type="datetime1">
              <a:rPr lang="en-US" smtClean="0"/>
              <a:t>3/18/2022</a:t>
            </a:fld>
            <a:endParaRPr lang="en-GB" dirty="0"/>
          </a:p>
        </p:txBody>
      </p:sp>
      <p:sp>
        <p:nvSpPr>
          <p:cNvPr id="4" name="Footer Placeholder 3">
            <a:extLst>
              <a:ext uri="{FF2B5EF4-FFF2-40B4-BE49-F238E27FC236}">
                <a16:creationId xmlns:a16="http://schemas.microsoft.com/office/drawing/2014/main" id="{75947697-0A02-42BA-B100-6B46AECBAC38}"/>
              </a:ext>
            </a:extLst>
          </p:cNvPr>
          <p:cNvSpPr>
            <a:spLocks noGrp="1"/>
          </p:cNvSpPr>
          <p:nvPr>
            <p:ph type="ftr" sz="quarter" idx="11"/>
          </p:nvPr>
        </p:nvSpPr>
        <p:spPr/>
        <p:txBody>
          <a:bodyPr/>
          <a:lstStyle/>
          <a:p>
            <a:r>
              <a:rPr lang="en-GB">
                <a:solidFill>
                  <a:srgbClr val="333F48"/>
                </a:solidFill>
              </a:rPr>
              <a:t>Meggitt vibro-meter vibrosight product line presentation</a:t>
            </a:r>
            <a:endParaRPr lang="en-GB" dirty="0">
              <a:solidFill>
                <a:srgbClr val="333F48"/>
              </a:solidFill>
            </a:endParaRPr>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r>
              <a:rPr lang="en-GB" dirty="0"/>
              <a:t> - </a:t>
            </a:r>
            <a:fld id="{240553F3-40B0-4BFA-8684-D942AF6EAA45}" type="slidenum">
              <a:rPr lang="en-GB" smtClean="0"/>
              <a:t>28</a:t>
            </a:fld>
            <a:r>
              <a:rPr lang="en-GB" dirty="0"/>
              <a:t> -</a:t>
            </a:r>
          </a:p>
        </p:txBody>
      </p:sp>
    </p:spTree>
    <p:extLst>
      <p:ext uri="{BB962C8B-B14F-4D97-AF65-F5344CB8AC3E}">
        <p14:creationId xmlns:p14="http://schemas.microsoft.com/office/powerpoint/2010/main" val="3983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ECBF9-7BDE-4991-8BBE-B27590D1DAC2}"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vibro-meter vibrosight product line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3</a:t>
            </a:fld>
            <a:endParaRPr lang="en-GB"/>
          </a:p>
        </p:txBody>
      </p:sp>
      <p:pic>
        <p:nvPicPr>
          <p:cNvPr id="15" name="Content Placeholder 6"/>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41925" y="488026"/>
            <a:ext cx="1973263" cy="377825"/>
          </a:xfrm>
        </p:spPr>
      </p:pic>
      <p:sp>
        <p:nvSpPr>
          <p:cNvPr id="10" name="TextBox 9"/>
          <p:cNvSpPr txBox="1"/>
          <p:nvPr/>
        </p:nvSpPr>
        <p:spPr>
          <a:xfrm>
            <a:off x="341925" y="946150"/>
            <a:ext cx="3889445" cy="369332"/>
          </a:xfrm>
          <a:prstGeom prst="rect">
            <a:avLst/>
          </a:prstGeom>
          <a:noFill/>
        </p:spPr>
        <p:txBody>
          <a:bodyPr wrap="square" rtlCol="0">
            <a:spAutoFit/>
          </a:bodyPr>
          <a:lstStyle/>
          <a:p>
            <a:r>
              <a:rPr lang="en-US" b="1" dirty="0">
                <a:solidFill>
                  <a:schemeClr val="accent6"/>
                </a:solidFill>
              </a:rPr>
              <a:t>Portfolio overview </a:t>
            </a:r>
          </a:p>
        </p:txBody>
      </p:sp>
      <p:pic>
        <p:nvPicPr>
          <p:cNvPr id="14" name="Picture 13" descr="Graphical user interface, website&#10;&#10;Description automatically generated">
            <a:extLst>
              <a:ext uri="{FF2B5EF4-FFF2-40B4-BE49-F238E27FC236}">
                <a16:creationId xmlns:a16="http://schemas.microsoft.com/office/drawing/2014/main" id="{AC75010E-A46A-498C-BF25-683EC130AB62}"/>
              </a:ext>
            </a:extLst>
          </p:cNvPr>
          <p:cNvPicPr>
            <a:picLocks noChangeAspect="1"/>
          </p:cNvPicPr>
          <p:nvPr/>
        </p:nvPicPr>
        <p:blipFill>
          <a:blip r:embed="rId3"/>
          <a:stretch>
            <a:fillRect/>
          </a:stretch>
        </p:blipFill>
        <p:spPr>
          <a:xfrm>
            <a:off x="2688319" y="371574"/>
            <a:ext cx="8848005" cy="5829290"/>
          </a:xfrm>
          <a:prstGeom prst="rect">
            <a:avLst/>
          </a:prstGeom>
        </p:spPr>
      </p:pic>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812245-543A-4910-9FEE-57E6C0BE3D2E}"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12"/>
          </p:nvPr>
        </p:nvSpPr>
        <p:spPr/>
        <p:txBody>
          <a:bodyPr/>
          <a:lstStyle/>
          <a:p>
            <a:fld id="{240553F3-40B0-4BFA-8684-D942AF6EAA45}" type="slidenum">
              <a:rPr lang="en-GB" smtClean="0"/>
              <a:t>4</a:t>
            </a:fld>
            <a:endParaRPr lang="en-GB"/>
          </a:p>
        </p:txBody>
      </p:sp>
      <p:sp>
        <p:nvSpPr>
          <p:cNvPr id="51" name="Title 1"/>
          <p:cNvSpPr txBox="1">
            <a:spLocks/>
          </p:cNvSpPr>
          <p:nvPr/>
        </p:nvSpPr>
        <p:spPr>
          <a:xfrm>
            <a:off x="431926" y="546130"/>
            <a:ext cx="11172575" cy="448474"/>
          </a:xfrm>
          <a:prstGeom prst="rect">
            <a:avLst/>
          </a:prstGeom>
        </p:spPr>
        <p:txBody>
          <a:bodyPr>
            <a:normAutofit fontScale="97500"/>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GB" dirty="0"/>
              <a:t>System Architecture </a:t>
            </a:r>
            <a:endParaRPr lang="fr-CH" dirty="0"/>
          </a:p>
        </p:txBody>
      </p:sp>
      <p:grpSp>
        <p:nvGrpSpPr>
          <p:cNvPr id="73" name="Group 72"/>
          <p:cNvGrpSpPr/>
          <p:nvPr/>
        </p:nvGrpSpPr>
        <p:grpSpPr>
          <a:xfrm>
            <a:off x="1352778" y="1046318"/>
            <a:ext cx="9184201" cy="4860737"/>
            <a:chOff x="1161795" y="1245737"/>
            <a:chExt cx="9184201" cy="4860737"/>
          </a:xfrm>
        </p:grpSpPr>
        <p:sp>
          <p:nvSpPr>
            <p:cNvPr id="37" name="Line 42"/>
            <p:cNvSpPr>
              <a:spLocks noChangeShapeType="1"/>
            </p:cNvSpPr>
            <p:nvPr/>
          </p:nvSpPr>
          <p:spPr bwMode="auto">
            <a:xfrm>
              <a:off x="3362256" y="2026791"/>
              <a:ext cx="734656" cy="0"/>
            </a:xfrm>
            <a:prstGeom prst="line">
              <a:avLst/>
            </a:prstGeom>
            <a:ln>
              <a:solidFill>
                <a:schemeClr val="accent2"/>
              </a:solidFill>
              <a:headEnd type="triangle" w="med" len="med"/>
              <a:tailEnd/>
            </a:ln>
          </p:spPr>
          <p:style>
            <a:lnRef idx="1">
              <a:schemeClr val="dk1"/>
            </a:lnRef>
            <a:fillRef idx="0">
              <a:schemeClr val="dk1"/>
            </a:fillRef>
            <a:effectRef idx="0">
              <a:schemeClr val="dk1"/>
            </a:effectRef>
            <a:fontRef idx="minor">
              <a:schemeClr val="tx1"/>
            </a:fontRef>
          </p:style>
          <p:txBody>
            <a:bodyPr/>
            <a:lstStyle/>
            <a:p>
              <a:endParaRPr lang="en-GB"/>
            </a:p>
          </p:txBody>
        </p:sp>
        <p:pic>
          <p:nvPicPr>
            <p:cNvPr id="50" name="Picture 49"/>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4590092" y="1689905"/>
              <a:ext cx="1822962" cy="491558"/>
            </a:xfrm>
            <a:prstGeom prst="rect">
              <a:avLst/>
            </a:prstGeom>
          </p:spPr>
        </p:pic>
        <p:sp>
          <p:nvSpPr>
            <p:cNvPr id="72" name="Rectangle 71"/>
            <p:cNvSpPr/>
            <p:nvPr/>
          </p:nvSpPr>
          <p:spPr>
            <a:xfrm>
              <a:off x="4138403" y="1760390"/>
              <a:ext cx="447328" cy="491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6"/>
            <p:cNvSpPr txBox="1">
              <a:spLocks noChangeArrowheads="1"/>
            </p:cNvSpPr>
            <p:nvPr/>
          </p:nvSpPr>
          <p:spPr bwMode="auto">
            <a:xfrm>
              <a:off x="1161795" y="5829475"/>
              <a:ext cx="3752850" cy="276999"/>
            </a:xfrm>
            <a:prstGeom prst="rect">
              <a:avLst/>
            </a:prstGeom>
            <a:noFill/>
            <a:ln w="9525">
              <a:noFill/>
              <a:miter lim="800000"/>
              <a:headEnd/>
              <a:tailEnd/>
            </a:ln>
          </p:spPr>
          <p:txBody>
            <a:bodyPr>
              <a:spAutoFit/>
            </a:bodyPr>
            <a:lstStyle/>
            <a:p>
              <a:pPr algn="ctr" eaLnBrk="0" hangingPunct="0"/>
              <a:r>
                <a:rPr lang="en-US" sz="1200" dirty="0">
                  <a:solidFill>
                    <a:schemeClr val="accent2"/>
                  </a:solidFill>
                </a:rPr>
                <a:t>Vibration, speed, pressure, temperature, etc.</a:t>
              </a:r>
            </a:p>
          </p:txBody>
        </p:sp>
        <p:sp>
          <p:nvSpPr>
            <p:cNvPr id="10" name="Text Box 11"/>
            <p:cNvSpPr txBox="1">
              <a:spLocks noChangeArrowheads="1"/>
            </p:cNvSpPr>
            <p:nvPr/>
          </p:nvSpPr>
          <p:spPr bwMode="auto">
            <a:xfrm>
              <a:off x="2066113" y="3581351"/>
              <a:ext cx="1556221" cy="461665"/>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Configuration and local data display</a:t>
              </a:r>
            </a:p>
          </p:txBody>
        </p:sp>
        <p:sp>
          <p:nvSpPr>
            <p:cNvPr id="11" name="Text Box 12"/>
            <p:cNvSpPr txBox="1">
              <a:spLocks noChangeArrowheads="1"/>
            </p:cNvSpPr>
            <p:nvPr/>
          </p:nvSpPr>
          <p:spPr bwMode="auto">
            <a:xfrm>
              <a:off x="2534052" y="2978573"/>
              <a:ext cx="7327900" cy="307777"/>
            </a:xfrm>
            <a:prstGeom prst="rect">
              <a:avLst/>
            </a:prstGeom>
            <a:solidFill>
              <a:schemeClr val="bg2"/>
            </a:solidFill>
            <a:ln w="12700">
              <a:noFill/>
              <a:miter lim="800000"/>
              <a:headEnd/>
              <a:tailEnd/>
            </a:ln>
          </p:spPr>
          <p:txBody>
            <a:bodyPr>
              <a:spAutoFit/>
            </a:bodyPr>
            <a:lstStyle/>
            <a:p>
              <a:pPr algn="ctr" eaLnBrk="0" hangingPunct="0"/>
              <a:r>
                <a:rPr lang="en-US" sz="1400" dirty="0">
                  <a:solidFill>
                    <a:schemeClr val="accent2"/>
                  </a:solidFill>
                </a:rPr>
                <a:t>Plant data highway (Ethernet)</a:t>
              </a:r>
            </a:p>
          </p:txBody>
        </p:sp>
        <p:sp>
          <p:nvSpPr>
            <p:cNvPr id="12" name="Line 13"/>
            <p:cNvSpPr>
              <a:spLocks noChangeShapeType="1"/>
            </p:cNvSpPr>
            <p:nvPr/>
          </p:nvSpPr>
          <p:spPr bwMode="auto">
            <a:xfrm flipV="1">
              <a:off x="4660037" y="3323057"/>
              <a:ext cx="0" cy="597575"/>
            </a:xfrm>
            <a:prstGeom prst="line">
              <a:avLst/>
            </a:prstGeom>
            <a:noFill/>
            <a:ln w="12700">
              <a:solidFill>
                <a:schemeClr val="accent2"/>
              </a:solidFill>
              <a:round/>
              <a:headEnd type="triangle" w="med" len="med"/>
              <a:tailEnd type="triangle" w="med" len="med"/>
            </a:ln>
          </p:spPr>
          <p:txBody>
            <a:bodyPr/>
            <a:lstStyle/>
            <a:p>
              <a:endParaRPr lang="en-GB"/>
            </a:p>
          </p:txBody>
        </p:sp>
        <p:sp>
          <p:nvSpPr>
            <p:cNvPr id="15" name="Line 17"/>
            <p:cNvSpPr>
              <a:spLocks noChangeShapeType="1"/>
            </p:cNvSpPr>
            <p:nvPr/>
          </p:nvSpPr>
          <p:spPr bwMode="auto">
            <a:xfrm flipV="1">
              <a:off x="5020077" y="2273722"/>
              <a:ext cx="0" cy="704850"/>
            </a:xfrm>
            <a:prstGeom prst="line">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pic>
          <p:nvPicPr>
            <p:cNvPr id="17" name="Picture 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1190" y="4742187"/>
              <a:ext cx="2695575" cy="1355725"/>
            </a:xfrm>
            <a:prstGeom prst="rect">
              <a:avLst/>
            </a:prstGeom>
            <a:noFill/>
            <a:ln w="9525">
              <a:noFill/>
              <a:miter lim="800000"/>
              <a:headEnd/>
              <a:tailEnd/>
            </a:ln>
          </p:spPr>
        </p:pic>
        <p:sp>
          <p:nvSpPr>
            <p:cNvPr id="18" name="Text Box 25"/>
            <p:cNvSpPr txBox="1">
              <a:spLocks noChangeArrowheads="1"/>
            </p:cNvSpPr>
            <p:nvPr/>
          </p:nvSpPr>
          <p:spPr bwMode="auto">
            <a:xfrm>
              <a:off x="8987096" y="4874770"/>
              <a:ext cx="1358900" cy="461962"/>
            </a:xfrm>
            <a:prstGeom prst="rect">
              <a:avLst/>
            </a:prstGeom>
            <a:noFill/>
            <a:ln w="9525">
              <a:noFill/>
              <a:miter lim="800000"/>
              <a:headEnd/>
              <a:tailEnd/>
            </a:ln>
          </p:spPr>
          <p:txBody>
            <a:bodyPr>
              <a:spAutoFit/>
            </a:bodyPr>
            <a:lstStyle/>
            <a:p>
              <a:pPr algn="ctr" eaLnBrk="0" hangingPunct="0"/>
              <a:r>
                <a:rPr lang="en-US" sz="1200" dirty="0">
                  <a:solidFill>
                    <a:schemeClr val="tx2"/>
                  </a:solidFill>
                </a:rPr>
                <a:t>Process parameters</a:t>
              </a:r>
            </a:p>
          </p:txBody>
        </p:sp>
        <p:grpSp>
          <p:nvGrpSpPr>
            <p:cNvPr id="19" name="Group 18"/>
            <p:cNvGrpSpPr/>
            <p:nvPr/>
          </p:nvGrpSpPr>
          <p:grpSpPr>
            <a:xfrm>
              <a:off x="7754744" y="3696123"/>
              <a:ext cx="1415058" cy="1076325"/>
              <a:chOff x="5883275" y="3586163"/>
              <a:chExt cx="1831975" cy="1076325"/>
            </a:xfrm>
          </p:grpSpPr>
          <p:sp>
            <p:nvSpPr>
              <p:cNvPr id="20" name="Rectangle 27"/>
              <p:cNvSpPr>
                <a:spLocks noChangeArrowheads="1"/>
              </p:cNvSpPr>
              <p:nvPr/>
            </p:nvSpPr>
            <p:spPr bwMode="auto">
              <a:xfrm>
                <a:off x="5883275" y="3586163"/>
                <a:ext cx="1831975" cy="768350"/>
              </a:xfrm>
              <a:prstGeom prst="rect">
                <a:avLst/>
              </a:prstGeom>
              <a:noFill/>
              <a:ln w="38100">
                <a:solidFill>
                  <a:schemeClr val="accent2"/>
                </a:solidFill>
                <a:miter lim="800000"/>
                <a:headEnd/>
                <a:tailEnd/>
              </a:ln>
            </p:spPr>
            <p:txBody>
              <a:bodyPr wrap="none" anchor="ctr"/>
              <a:lstStyle/>
              <a:p>
                <a:pPr algn="ctr" eaLnBrk="0" hangingPunct="0"/>
                <a:endParaRPr lang="en-US"/>
              </a:p>
            </p:txBody>
          </p:sp>
          <p:sp>
            <p:nvSpPr>
              <p:cNvPr id="21" name="Text Box 28"/>
              <p:cNvSpPr txBox="1">
                <a:spLocks noChangeArrowheads="1"/>
              </p:cNvSpPr>
              <p:nvPr/>
            </p:nvSpPr>
            <p:spPr bwMode="auto">
              <a:xfrm>
                <a:off x="5883275" y="3744407"/>
                <a:ext cx="1799546" cy="461665"/>
              </a:xfrm>
              <a:prstGeom prst="rect">
                <a:avLst/>
              </a:prstGeom>
              <a:solidFill>
                <a:schemeClr val="accent2"/>
              </a:solidFill>
              <a:ln w="9525">
                <a:solidFill>
                  <a:schemeClr val="accent2"/>
                </a:solidFill>
                <a:miter lim="800000"/>
                <a:headEnd/>
                <a:tailEnd/>
              </a:ln>
            </p:spPr>
            <p:txBody>
              <a:bodyPr wrap="square">
                <a:spAutoFit/>
              </a:bodyPr>
              <a:lstStyle/>
              <a:p>
                <a:pPr algn="ctr" eaLnBrk="0" hangingPunct="0"/>
                <a:r>
                  <a:rPr lang="en-US" sz="1200" dirty="0">
                    <a:solidFill>
                      <a:schemeClr val="accent1"/>
                    </a:solidFill>
                  </a:rPr>
                  <a:t>Digital control system</a:t>
                </a:r>
              </a:p>
            </p:txBody>
          </p:sp>
          <p:sp>
            <p:nvSpPr>
              <p:cNvPr id="22" name="Line 29"/>
              <p:cNvSpPr>
                <a:spLocks noChangeShapeType="1"/>
              </p:cNvSpPr>
              <p:nvPr/>
            </p:nvSpPr>
            <p:spPr bwMode="auto">
              <a:xfrm flipV="1">
                <a:off x="6105525" y="4341813"/>
                <a:ext cx="0" cy="320675"/>
              </a:xfrm>
              <a:prstGeom prst="line">
                <a:avLst/>
              </a:prstGeom>
              <a:noFill/>
              <a:ln w="9525">
                <a:solidFill>
                  <a:schemeClr val="accent2"/>
                </a:solidFill>
                <a:round/>
                <a:headEnd/>
                <a:tailEnd type="triangle" w="med" len="med"/>
              </a:ln>
            </p:spPr>
            <p:txBody>
              <a:bodyPr/>
              <a:lstStyle/>
              <a:p>
                <a:endParaRPr lang="en-GB"/>
              </a:p>
            </p:txBody>
          </p:sp>
          <p:sp>
            <p:nvSpPr>
              <p:cNvPr id="23" name="Line 30"/>
              <p:cNvSpPr>
                <a:spLocks noChangeShapeType="1"/>
              </p:cNvSpPr>
              <p:nvPr/>
            </p:nvSpPr>
            <p:spPr bwMode="auto">
              <a:xfrm flipV="1">
                <a:off x="6302375" y="4341813"/>
                <a:ext cx="0" cy="320675"/>
              </a:xfrm>
              <a:prstGeom prst="line">
                <a:avLst/>
              </a:prstGeom>
              <a:noFill/>
              <a:ln w="9525">
                <a:solidFill>
                  <a:schemeClr val="accent2"/>
                </a:solidFill>
                <a:round/>
                <a:headEnd/>
                <a:tailEnd type="triangle" w="med" len="med"/>
              </a:ln>
            </p:spPr>
            <p:txBody>
              <a:bodyPr/>
              <a:lstStyle/>
              <a:p>
                <a:endParaRPr lang="en-GB"/>
              </a:p>
            </p:txBody>
          </p:sp>
          <p:sp>
            <p:nvSpPr>
              <p:cNvPr id="24" name="Line 31"/>
              <p:cNvSpPr>
                <a:spLocks noChangeShapeType="1"/>
              </p:cNvSpPr>
              <p:nvPr/>
            </p:nvSpPr>
            <p:spPr bwMode="auto">
              <a:xfrm flipV="1">
                <a:off x="6497638" y="4341813"/>
                <a:ext cx="0" cy="320675"/>
              </a:xfrm>
              <a:prstGeom prst="line">
                <a:avLst/>
              </a:prstGeom>
              <a:noFill/>
              <a:ln w="9525">
                <a:solidFill>
                  <a:schemeClr val="accent2"/>
                </a:solidFill>
                <a:round/>
                <a:headEnd/>
                <a:tailEnd type="triangle" w="med" len="med"/>
              </a:ln>
            </p:spPr>
            <p:txBody>
              <a:bodyPr/>
              <a:lstStyle/>
              <a:p>
                <a:endParaRPr lang="en-GB"/>
              </a:p>
            </p:txBody>
          </p:sp>
          <p:sp>
            <p:nvSpPr>
              <p:cNvPr id="25" name="Line 32"/>
              <p:cNvSpPr>
                <a:spLocks noChangeShapeType="1"/>
              </p:cNvSpPr>
              <p:nvPr/>
            </p:nvSpPr>
            <p:spPr bwMode="auto">
              <a:xfrm flipV="1">
                <a:off x="6694488" y="4341813"/>
                <a:ext cx="0" cy="320675"/>
              </a:xfrm>
              <a:prstGeom prst="line">
                <a:avLst/>
              </a:prstGeom>
              <a:noFill/>
              <a:ln w="9525">
                <a:solidFill>
                  <a:schemeClr val="accent2"/>
                </a:solidFill>
                <a:round/>
                <a:headEnd/>
                <a:tailEnd type="triangle" w="med" len="med"/>
              </a:ln>
            </p:spPr>
            <p:txBody>
              <a:bodyPr/>
              <a:lstStyle/>
              <a:p>
                <a:endParaRPr lang="en-GB"/>
              </a:p>
            </p:txBody>
          </p:sp>
          <p:sp>
            <p:nvSpPr>
              <p:cNvPr id="26" name="Line 33"/>
              <p:cNvSpPr>
                <a:spLocks noChangeShapeType="1"/>
              </p:cNvSpPr>
              <p:nvPr/>
            </p:nvSpPr>
            <p:spPr bwMode="auto">
              <a:xfrm flipV="1">
                <a:off x="6889750" y="4341813"/>
                <a:ext cx="0" cy="320675"/>
              </a:xfrm>
              <a:prstGeom prst="line">
                <a:avLst/>
              </a:prstGeom>
              <a:noFill/>
              <a:ln w="9525">
                <a:solidFill>
                  <a:schemeClr val="accent2"/>
                </a:solidFill>
                <a:round/>
                <a:headEnd/>
                <a:tailEnd type="triangle" w="med" len="med"/>
              </a:ln>
            </p:spPr>
            <p:txBody>
              <a:bodyPr/>
              <a:lstStyle/>
              <a:p>
                <a:endParaRPr lang="en-GB"/>
              </a:p>
            </p:txBody>
          </p:sp>
          <p:sp>
            <p:nvSpPr>
              <p:cNvPr id="27" name="Line 34"/>
              <p:cNvSpPr>
                <a:spLocks noChangeShapeType="1"/>
              </p:cNvSpPr>
              <p:nvPr/>
            </p:nvSpPr>
            <p:spPr bwMode="auto">
              <a:xfrm flipV="1">
                <a:off x="7086600" y="4341813"/>
                <a:ext cx="0" cy="320675"/>
              </a:xfrm>
              <a:prstGeom prst="line">
                <a:avLst/>
              </a:prstGeom>
              <a:noFill/>
              <a:ln w="9525">
                <a:solidFill>
                  <a:schemeClr val="accent2"/>
                </a:solidFill>
                <a:round/>
                <a:headEnd/>
                <a:tailEnd type="triangle" w="med" len="med"/>
              </a:ln>
            </p:spPr>
            <p:txBody>
              <a:bodyPr/>
              <a:lstStyle/>
              <a:p>
                <a:endParaRPr lang="en-GB"/>
              </a:p>
            </p:txBody>
          </p:sp>
          <p:sp>
            <p:nvSpPr>
              <p:cNvPr id="28" name="Line 35"/>
              <p:cNvSpPr>
                <a:spLocks noChangeShapeType="1"/>
              </p:cNvSpPr>
              <p:nvPr/>
            </p:nvSpPr>
            <p:spPr bwMode="auto">
              <a:xfrm flipV="1">
                <a:off x="7283450" y="4341813"/>
                <a:ext cx="0" cy="320675"/>
              </a:xfrm>
              <a:prstGeom prst="line">
                <a:avLst/>
              </a:prstGeom>
              <a:noFill/>
              <a:ln w="9525">
                <a:solidFill>
                  <a:schemeClr val="accent2"/>
                </a:solidFill>
                <a:round/>
                <a:headEnd/>
                <a:tailEnd type="triangle" w="med" len="med"/>
              </a:ln>
            </p:spPr>
            <p:txBody>
              <a:bodyPr/>
              <a:lstStyle/>
              <a:p>
                <a:endParaRPr lang="en-GB"/>
              </a:p>
            </p:txBody>
          </p:sp>
          <p:sp>
            <p:nvSpPr>
              <p:cNvPr id="29" name="Line 36"/>
              <p:cNvSpPr>
                <a:spLocks noChangeShapeType="1"/>
              </p:cNvSpPr>
              <p:nvPr/>
            </p:nvSpPr>
            <p:spPr bwMode="auto">
              <a:xfrm flipV="1">
                <a:off x="7478713" y="4341813"/>
                <a:ext cx="0" cy="320675"/>
              </a:xfrm>
              <a:prstGeom prst="line">
                <a:avLst/>
              </a:prstGeom>
              <a:noFill/>
              <a:ln w="9525">
                <a:solidFill>
                  <a:schemeClr val="accent2"/>
                </a:solidFill>
                <a:round/>
                <a:headEnd/>
                <a:tailEnd type="triangle" w="med" len="med"/>
              </a:ln>
            </p:spPr>
            <p:txBody>
              <a:bodyPr/>
              <a:lstStyle/>
              <a:p>
                <a:endParaRPr lang="en-GB"/>
              </a:p>
            </p:txBody>
          </p:sp>
        </p:grpSp>
        <p:sp>
          <p:nvSpPr>
            <p:cNvPr id="31" name="Line 38"/>
            <p:cNvSpPr>
              <a:spLocks noChangeShapeType="1"/>
            </p:cNvSpPr>
            <p:nvPr/>
          </p:nvSpPr>
          <p:spPr bwMode="auto">
            <a:xfrm flipV="1">
              <a:off x="8459098" y="3305597"/>
              <a:ext cx="6350" cy="368300"/>
            </a:xfrm>
            <a:prstGeom prst="line">
              <a:avLst/>
            </a:prstGeom>
            <a:noFill/>
            <a:ln w="12700">
              <a:solidFill>
                <a:schemeClr val="accent2"/>
              </a:solidFill>
              <a:round/>
              <a:headEnd type="triangle" w="med" len="med"/>
              <a:tailEnd type="triangle" w="med" len="med"/>
            </a:ln>
          </p:spPr>
          <p:txBody>
            <a:bodyPr/>
            <a:lstStyle/>
            <a:p>
              <a:endParaRPr lang="en-GB"/>
            </a:p>
          </p:txBody>
        </p:sp>
        <p:sp>
          <p:nvSpPr>
            <p:cNvPr id="32" name="Text Box 39"/>
            <p:cNvSpPr txBox="1">
              <a:spLocks noChangeArrowheads="1"/>
            </p:cNvSpPr>
            <p:nvPr/>
          </p:nvSpPr>
          <p:spPr bwMode="auto">
            <a:xfrm>
              <a:off x="4152670" y="3907862"/>
              <a:ext cx="1018197" cy="461665"/>
            </a:xfrm>
            <a:prstGeom prst="rect">
              <a:avLst/>
            </a:prstGeom>
            <a:noFill/>
            <a:ln w="9525">
              <a:noFill/>
              <a:miter lim="800000"/>
              <a:headEnd/>
              <a:tailEnd/>
            </a:ln>
          </p:spPr>
          <p:txBody>
            <a:bodyPr wrap="square">
              <a:spAutoFit/>
            </a:bodyPr>
            <a:lstStyle/>
            <a:p>
              <a:pPr algn="ctr" eaLnBrk="0" hangingPunct="0"/>
              <a:r>
                <a:rPr lang="en-US" sz="1200" b="1" dirty="0">
                  <a:solidFill>
                    <a:schemeClr val="accent2"/>
                  </a:solidFill>
                </a:rPr>
                <a:t>VM600</a:t>
              </a:r>
              <a:r>
                <a:rPr lang="en-US" sz="1200" b="1" baseline="30000" dirty="0">
                  <a:solidFill>
                    <a:schemeClr val="accent2"/>
                  </a:solidFill>
                </a:rPr>
                <a:t>Mk2</a:t>
              </a:r>
              <a:r>
                <a:rPr lang="en-US" sz="1200" baseline="30000" dirty="0">
                  <a:solidFill>
                    <a:schemeClr val="accent2"/>
                  </a:solidFill>
                </a:rPr>
                <a:t> </a:t>
              </a:r>
              <a:r>
                <a:rPr lang="en-US" sz="1200" dirty="0">
                  <a:solidFill>
                    <a:schemeClr val="accent2"/>
                  </a:solidFill>
                </a:rPr>
                <a:t>system</a:t>
              </a:r>
              <a:endParaRPr lang="en-US" sz="1200" baseline="30000" dirty="0">
                <a:solidFill>
                  <a:schemeClr val="accent2"/>
                </a:solidFill>
              </a:endParaRPr>
            </a:p>
          </p:txBody>
        </p:sp>
        <p:sp>
          <p:nvSpPr>
            <p:cNvPr id="33" name="Text Box 45"/>
            <p:cNvSpPr txBox="1">
              <a:spLocks noChangeArrowheads="1"/>
            </p:cNvSpPr>
            <p:nvPr/>
          </p:nvSpPr>
          <p:spPr bwMode="auto">
            <a:xfrm>
              <a:off x="7178680" y="1245737"/>
              <a:ext cx="2088232"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 display workstations</a:t>
              </a:r>
            </a:p>
          </p:txBody>
        </p:sp>
        <p:sp>
          <p:nvSpPr>
            <p:cNvPr id="36" name="Text Box 39"/>
            <p:cNvSpPr txBox="1">
              <a:spLocks noChangeArrowheads="1"/>
            </p:cNvSpPr>
            <p:nvPr/>
          </p:nvSpPr>
          <p:spPr bwMode="auto">
            <a:xfrm>
              <a:off x="2402374" y="2253084"/>
              <a:ext cx="1368152"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Offline analysis</a:t>
              </a:r>
            </a:p>
          </p:txBody>
        </p:sp>
        <p:sp>
          <p:nvSpPr>
            <p:cNvPr id="39" name="Text Box 39"/>
            <p:cNvSpPr txBox="1">
              <a:spLocks noChangeArrowheads="1"/>
            </p:cNvSpPr>
            <p:nvPr/>
          </p:nvSpPr>
          <p:spPr bwMode="auto">
            <a:xfrm>
              <a:off x="3859653" y="2185472"/>
              <a:ext cx="1002314" cy="276999"/>
            </a:xfrm>
            <a:prstGeom prst="rect">
              <a:avLst/>
            </a:prstGeom>
            <a:noFill/>
            <a:ln w="9525">
              <a:noFill/>
              <a:miter lim="800000"/>
              <a:headEnd/>
              <a:tailEnd/>
            </a:ln>
          </p:spPr>
          <p:txBody>
            <a:bodyPr wrap="square">
              <a:spAutoFit/>
            </a:bodyPr>
            <a:lstStyle/>
            <a:p>
              <a:pPr algn="ctr" eaLnBrk="0" hangingPunct="0"/>
              <a:r>
                <a:rPr lang="en-US" sz="1200" dirty="0">
                  <a:solidFill>
                    <a:schemeClr val="accent2"/>
                  </a:solidFill>
                </a:rPr>
                <a:t>Database</a:t>
              </a:r>
            </a:p>
          </p:txBody>
        </p:sp>
        <p:cxnSp>
          <p:nvCxnSpPr>
            <p:cNvPr id="40" name="Elbow Connector 39"/>
            <p:cNvCxnSpPr/>
            <p:nvPr/>
          </p:nvCxnSpPr>
          <p:spPr>
            <a:xfrm rot="5400000">
              <a:off x="7058912" y="523020"/>
              <a:ext cx="12700" cy="3447431"/>
            </a:xfrm>
            <a:prstGeom prst="bentConnector3">
              <a:avLst>
                <a:gd name="adj1" fmla="val 180000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Elbow Connector 40"/>
            <p:cNvCxnSpPr/>
            <p:nvPr/>
          </p:nvCxnSpPr>
          <p:spPr>
            <a:xfrm rot="5400000">
              <a:off x="6449931" y="1131999"/>
              <a:ext cx="12700" cy="2229470"/>
            </a:xfrm>
            <a:prstGeom prst="bentConnector3">
              <a:avLst>
                <a:gd name="adj1" fmla="val 1800000"/>
              </a:avLst>
            </a:prstGeom>
            <a:ln>
              <a:solidFill>
                <a:schemeClr val="accent2"/>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3290248" y="4331047"/>
              <a:ext cx="847871" cy="0"/>
            </a:xfrm>
            <a:prstGeom prst="straightConnector1">
              <a:avLst/>
            </a:prstGeom>
            <a:noFill/>
            <a:ln w="12700">
              <a:solidFill>
                <a:schemeClr val="accent2"/>
              </a:solidFill>
              <a:round/>
              <a:headEnd type="triangle" w="med" len="med"/>
              <a:tailEnd type="triangle" w="med" len="med"/>
            </a:ln>
          </p:spPr>
        </p:cxnSp>
        <p:graphicFrame>
          <p:nvGraphicFramePr>
            <p:cNvPr id="45" name="Object 2"/>
            <p:cNvGraphicFramePr>
              <a:graphicFrameLocks noChangeAspect="1"/>
            </p:cNvGraphicFramePr>
            <p:nvPr>
              <p:extLst>
                <p:ext uri="{D42A27DB-BD31-4B8C-83A1-F6EECF244321}">
                  <p14:modId xmlns:p14="http://schemas.microsoft.com/office/powerpoint/2010/main" val="1872153830"/>
                </p:ext>
              </p:extLst>
            </p:nvPr>
          </p:nvGraphicFramePr>
          <p:xfrm>
            <a:off x="1370837" y="5175287"/>
            <a:ext cx="2883389" cy="629526"/>
          </p:xfrm>
          <a:graphic>
            <a:graphicData uri="http://schemas.openxmlformats.org/presentationml/2006/ole">
              <mc:AlternateContent xmlns:mc="http://schemas.openxmlformats.org/markup-compatibility/2006">
                <mc:Choice xmlns:v="urn:schemas-microsoft-com:vml" Requires="v">
                  <p:oleObj spid="_x0000_s1087" name="Image" r:id="rId5" imgW="9149312" imgH="2033180" progId="">
                    <p:embed/>
                  </p:oleObj>
                </mc:Choice>
                <mc:Fallback>
                  <p:oleObj name="Image" r:id="rId5" imgW="9149312" imgH="20331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837" y="5175287"/>
                          <a:ext cx="2883389" cy="629526"/>
                        </a:xfrm>
                        <a:prstGeom prst="rect">
                          <a:avLst/>
                        </a:prstGeom>
                        <a:noFill/>
                        <a:ln>
                          <a:noFill/>
                        </a:ln>
                        <a:effectLst/>
                      </p:spPr>
                    </p:pic>
                  </p:oleObj>
                </mc:Fallback>
              </mc:AlternateContent>
            </a:graphicData>
          </a:graphic>
        </p:graphicFrame>
        <p:sp>
          <p:nvSpPr>
            <p:cNvPr id="47" name="Line 13"/>
            <p:cNvSpPr>
              <a:spLocks noChangeShapeType="1"/>
            </p:cNvSpPr>
            <p:nvPr/>
          </p:nvSpPr>
          <p:spPr bwMode="auto">
            <a:xfrm flipH="1" flipV="1">
              <a:off x="6239971" y="3322935"/>
              <a:ext cx="0" cy="531432"/>
            </a:xfrm>
            <a:prstGeom prst="line">
              <a:avLst/>
            </a:prstGeom>
            <a:noFill/>
            <a:ln w="12700">
              <a:solidFill>
                <a:schemeClr val="accent2"/>
              </a:solidFill>
              <a:round/>
              <a:headEnd type="triangle" w="med" len="med"/>
              <a:tailEnd type="triangle" w="med" len="med"/>
            </a:ln>
          </p:spPr>
          <p:txBody>
            <a:bodyPr/>
            <a:lstStyle/>
            <a:p>
              <a:endParaRPr lang="en-GB"/>
            </a:p>
          </p:txBody>
        </p:sp>
        <p:sp>
          <p:nvSpPr>
            <p:cNvPr id="48" name="Text Box 39"/>
            <p:cNvSpPr txBox="1">
              <a:spLocks noChangeArrowheads="1"/>
            </p:cNvSpPr>
            <p:nvPr/>
          </p:nvSpPr>
          <p:spPr bwMode="auto">
            <a:xfrm>
              <a:off x="5430417" y="3915615"/>
              <a:ext cx="1624728" cy="461665"/>
            </a:xfrm>
            <a:prstGeom prst="rect">
              <a:avLst/>
            </a:prstGeom>
            <a:noFill/>
            <a:ln w="9525">
              <a:noFill/>
              <a:miter lim="800000"/>
              <a:headEnd/>
              <a:tailEnd/>
            </a:ln>
          </p:spPr>
          <p:txBody>
            <a:bodyPr wrap="square">
              <a:spAutoFit/>
            </a:bodyPr>
            <a:lstStyle/>
            <a:p>
              <a:pPr algn="ctr" eaLnBrk="0" hangingPunct="0"/>
              <a:r>
                <a:rPr lang="en-US" sz="1200" b="1" dirty="0" err="1">
                  <a:solidFill>
                    <a:schemeClr val="accent2"/>
                  </a:solidFill>
                </a:rPr>
                <a:t>VibroSmart</a:t>
              </a:r>
              <a:r>
                <a:rPr lang="en-US" sz="600" b="1" baseline="30000" dirty="0">
                  <a:solidFill>
                    <a:schemeClr val="accent2"/>
                  </a:solidFill>
                  <a:latin typeface="Calibri" panose="020F0502020204030204" pitchFamily="34" charset="0"/>
                  <a:cs typeface="Calibri" panose="020F0502020204030204" pitchFamily="34" charset="0"/>
                </a:rPr>
                <a:t> </a:t>
              </a:r>
              <a:r>
                <a:rPr lang="en-US" sz="1200" b="1" baseline="30000" dirty="0">
                  <a:solidFill>
                    <a:schemeClr val="accent2"/>
                  </a:solidFill>
                </a:rPr>
                <a:t>®</a:t>
              </a:r>
              <a:r>
                <a:rPr lang="en-US" sz="1200" b="1" dirty="0">
                  <a:solidFill>
                    <a:schemeClr val="accent2"/>
                  </a:solidFill>
                </a:rPr>
                <a:t> </a:t>
              </a:r>
            </a:p>
            <a:p>
              <a:pPr algn="ctr" eaLnBrk="0" hangingPunct="0"/>
              <a:r>
                <a:rPr lang="en-US" sz="1200" dirty="0">
                  <a:solidFill>
                    <a:schemeClr val="accent2"/>
                  </a:solidFill>
                </a:rPr>
                <a:t>system </a:t>
              </a: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79894" y="1824179"/>
              <a:ext cx="364346" cy="364346"/>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5829" y="1581815"/>
              <a:ext cx="590374" cy="590374"/>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5448" y="1577894"/>
              <a:ext cx="590374" cy="590374"/>
            </a:xfrm>
            <a:prstGeom prst="rect">
              <a:avLst/>
            </a:prstGeom>
          </p:spPr>
        </p:pic>
        <p:pic>
          <p:nvPicPr>
            <p:cNvPr id="54" name="Picture 5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V="1">
              <a:off x="2931784" y="1922306"/>
              <a:ext cx="309332" cy="309332"/>
            </a:xfrm>
            <a:prstGeom prst="rect">
              <a:avLst/>
            </a:prstGeom>
          </p:spPr>
        </p:pic>
        <p:pic>
          <p:nvPicPr>
            <p:cNvPr id="55" name="Picture 5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71848" y="4137012"/>
              <a:ext cx="441823" cy="441823"/>
            </a:xfrm>
            <a:prstGeom prst="rect">
              <a:avLst/>
            </a:prstGeom>
          </p:spPr>
        </p:pic>
        <p:cxnSp>
          <p:nvCxnSpPr>
            <p:cNvPr id="63" name="Straight Connector 62"/>
            <p:cNvCxnSpPr/>
            <p:nvPr/>
          </p:nvCxnSpPr>
          <p:spPr>
            <a:xfrm>
              <a:off x="4370304" y="5523921"/>
              <a:ext cx="1869667"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60037" y="4772448"/>
              <a:ext cx="0" cy="751474"/>
            </a:xfrm>
            <a:prstGeom prst="straightConnector1">
              <a:avLst/>
            </a:prstGeom>
            <a:noFill/>
            <a:ln w="9525">
              <a:solidFill>
                <a:schemeClr val="accent2"/>
              </a:solidFill>
              <a:round/>
              <a:headEnd/>
              <a:tailEnd type="triangle" w="med" len="med"/>
            </a:ln>
          </p:spPr>
        </p:cxnSp>
        <p:cxnSp>
          <p:nvCxnSpPr>
            <p:cNvPr id="69" name="Straight Arrow Connector 68"/>
            <p:cNvCxnSpPr/>
            <p:nvPr/>
          </p:nvCxnSpPr>
          <p:spPr>
            <a:xfrm flipV="1">
              <a:off x="6239971" y="4772448"/>
              <a:ext cx="0" cy="751473"/>
            </a:xfrm>
            <a:prstGeom prst="straightConnector1">
              <a:avLst/>
            </a:prstGeom>
            <a:noFill/>
            <a:ln w="9525">
              <a:solidFill>
                <a:schemeClr val="accent2"/>
              </a:solidFill>
              <a:round/>
              <a:headEnd/>
              <a:tailEnd type="triangle" w="med" len="med"/>
            </a:ln>
          </p:spPr>
        </p:cxnSp>
      </p:grpSp>
      <p:sp>
        <p:nvSpPr>
          <p:cNvPr id="81" name="Text Placeholder 5"/>
          <p:cNvSpPr txBox="1">
            <a:spLocks/>
          </p:cNvSpPr>
          <p:nvPr/>
        </p:nvSpPr>
        <p:spPr>
          <a:xfrm>
            <a:off x="431925" y="945893"/>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chemeClr val="accent6"/>
                </a:solidFill>
              </a:rPr>
              <a:t>Example </a:t>
            </a:r>
            <a:r>
              <a:rPr lang="fr-CH" dirty="0" err="1">
                <a:solidFill>
                  <a:schemeClr val="accent6"/>
                </a:solidFill>
              </a:rPr>
              <a:t>VibroSight</a:t>
            </a:r>
            <a:r>
              <a:rPr lang="fr-CH" dirty="0">
                <a:solidFill>
                  <a:schemeClr val="accent6"/>
                </a:solidFill>
              </a:rPr>
              <a:t> System</a:t>
            </a:r>
          </a:p>
        </p:txBody>
      </p:sp>
      <p:pic>
        <p:nvPicPr>
          <p:cNvPr id="1062" name="Picture 38" descr="VM600Mk2">
            <a:extLst>
              <a:ext uri="{FF2B5EF4-FFF2-40B4-BE49-F238E27FC236}">
                <a16:creationId xmlns:a16="http://schemas.microsoft.com/office/drawing/2014/main" id="{E40B0CE7-040F-421D-962E-A8518BAFCE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0954" y="4022439"/>
            <a:ext cx="928704" cy="65628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Distributed vibration &amp; combustion monitoring system">
            <a:extLst>
              <a:ext uri="{FF2B5EF4-FFF2-40B4-BE49-F238E27FC236}">
                <a16:creationId xmlns:a16="http://schemas.microsoft.com/office/drawing/2014/main" id="{464BAF7A-63F2-4551-ACDB-B4CB2F2B27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3091" y="4088661"/>
            <a:ext cx="473733" cy="47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2DD1AC-EAF7-4E1C-9F30-56EDC2CB4FC4}" type="datetime1">
              <a:rPr lang="en-US" smtClean="0"/>
              <a:t>3/18/2022</a:t>
            </a:fld>
            <a:endParaRPr lang="en-GB"/>
          </a:p>
        </p:txBody>
      </p:sp>
      <p:sp>
        <p:nvSpPr>
          <p:cNvPr id="4" name="Footer Placeholder 3"/>
          <p:cNvSpPr>
            <a:spLocks noGrp="1"/>
          </p:cNvSpPr>
          <p:nvPr>
            <p:ph type="ftr" sz="quarter" idx="11"/>
          </p:nvPr>
        </p:nvSpPr>
        <p:spPr/>
        <p:txBody>
          <a:bodyPr/>
          <a:lstStyle/>
          <a:p>
            <a:r>
              <a:rPr lang="en-GB" dirty="0"/>
              <a:t>Meggitt vibro-meter </a:t>
            </a:r>
            <a:r>
              <a:rPr lang="en-GB" dirty="0" err="1"/>
              <a:t>vibrosight</a:t>
            </a:r>
            <a:r>
              <a:rPr lang="en-GB" dirty="0"/>
              <a:t> product line presentation</a:t>
            </a:r>
          </a:p>
        </p:txBody>
      </p:sp>
      <p:sp>
        <p:nvSpPr>
          <p:cNvPr id="5" name="Slide Number Placeholder 4"/>
          <p:cNvSpPr>
            <a:spLocks noGrp="1"/>
          </p:cNvSpPr>
          <p:nvPr>
            <p:ph type="sldNum" sz="quarter" idx="12"/>
          </p:nvPr>
        </p:nvSpPr>
        <p:spPr/>
        <p:txBody>
          <a:bodyPr/>
          <a:lstStyle/>
          <a:p>
            <a:fld id="{240553F3-40B0-4BFA-8684-D942AF6EAA45}" type="slidenum">
              <a:rPr lang="en-GB" smtClean="0"/>
              <a:t>5</a:t>
            </a:fld>
            <a:endParaRPr lang="en-GB" dirty="0"/>
          </a:p>
        </p:txBody>
      </p:sp>
      <p:sp>
        <p:nvSpPr>
          <p:cNvPr id="7" name="Title 1"/>
          <p:cNvSpPr txBox="1">
            <a:spLocks/>
          </p:cNvSpPr>
          <p:nvPr/>
        </p:nvSpPr>
        <p:spPr>
          <a:xfrm>
            <a:off x="540000" y="436646"/>
            <a:ext cx="11172575" cy="39522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GB" dirty="0"/>
              <a:t>System architecture </a:t>
            </a:r>
            <a:endParaRPr lang="fr-CH" dirty="0"/>
          </a:p>
        </p:txBody>
      </p:sp>
      <p:grpSp>
        <p:nvGrpSpPr>
          <p:cNvPr id="47" name="Group 46"/>
          <p:cNvGrpSpPr/>
          <p:nvPr/>
        </p:nvGrpSpPr>
        <p:grpSpPr>
          <a:xfrm>
            <a:off x="1620000" y="1744934"/>
            <a:ext cx="8955958" cy="3909782"/>
            <a:chOff x="2385321" y="1889618"/>
            <a:chExt cx="8955958" cy="3909782"/>
          </a:xfrm>
        </p:grpSpPr>
        <p:grpSp>
          <p:nvGrpSpPr>
            <p:cNvPr id="43" name="Group 42"/>
            <p:cNvGrpSpPr/>
            <p:nvPr/>
          </p:nvGrpSpPr>
          <p:grpSpPr>
            <a:xfrm>
              <a:off x="2385321" y="1889618"/>
              <a:ext cx="8955958" cy="3909782"/>
              <a:chOff x="2611543" y="2410728"/>
              <a:chExt cx="8955958" cy="3909782"/>
            </a:xfrm>
          </p:grpSpPr>
          <p:sp>
            <p:nvSpPr>
              <p:cNvPr id="10" name="Can 9"/>
              <p:cNvSpPr/>
              <p:nvPr/>
            </p:nvSpPr>
            <p:spPr>
              <a:xfrm>
                <a:off x="6076220" y="3543425"/>
                <a:ext cx="1080120" cy="576064"/>
              </a:xfrm>
              <a:prstGeom prst="can">
                <a:avLst/>
              </a:prstGeom>
              <a:solidFill>
                <a:schemeClr val="accent6"/>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CH" sz="1200" b="1" dirty="0" err="1">
                    <a:latin typeface="+mj-lt"/>
                  </a:rPr>
                  <a:t>Database</a:t>
                </a:r>
                <a:endParaRPr lang="fr-CH" sz="1000" b="1" dirty="0">
                  <a:latin typeface="+mj-lt"/>
                </a:endParaRPr>
              </a:p>
            </p:txBody>
          </p:sp>
          <p:cxnSp>
            <p:nvCxnSpPr>
              <p:cNvPr id="12" name="Straight Arrow Connector 11"/>
              <p:cNvCxnSpPr/>
              <p:nvPr/>
            </p:nvCxnSpPr>
            <p:spPr>
              <a:xfrm flipV="1">
                <a:off x="6616280" y="3058817"/>
                <a:ext cx="0" cy="39612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hape 17"/>
              <p:cNvCxnSpPr>
                <a:endCxn id="20" idx="0"/>
              </p:cNvCxnSpPr>
              <p:nvPr/>
            </p:nvCxnSpPr>
            <p:spPr>
              <a:xfrm>
                <a:off x="7679944" y="2616202"/>
                <a:ext cx="1905219" cy="234064"/>
              </a:xfrm>
              <a:prstGeom prst="bentConnector2">
                <a:avLst/>
              </a:prstGeom>
              <a:ln>
                <a:headEnd type="arrow"/>
                <a:tailEnd type="arrow"/>
              </a:ln>
            </p:spPr>
            <p:style>
              <a:lnRef idx="1">
                <a:schemeClr val="dk1"/>
              </a:lnRef>
              <a:fillRef idx="0">
                <a:schemeClr val="dk1"/>
              </a:fillRef>
              <a:effectRef idx="0">
                <a:schemeClr val="dk1"/>
              </a:effectRef>
              <a:fontRef idx="minor">
                <a:schemeClr val="tx1"/>
              </a:fontRef>
            </p:style>
          </p:cxnSp>
          <p:graphicFrame>
            <p:nvGraphicFramePr>
              <p:cNvPr id="15" name="Object 3"/>
              <p:cNvGraphicFramePr>
                <a:graphicFrameLocks noChangeAspect="1"/>
              </p:cNvGraphicFramePr>
              <p:nvPr>
                <p:extLst>
                  <p:ext uri="{D42A27DB-BD31-4B8C-83A1-F6EECF244321}">
                    <p14:modId xmlns:p14="http://schemas.microsoft.com/office/powerpoint/2010/main" val="1907352223"/>
                  </p:ext>
                </p:extLst>
              </p:nvPr>
            </p:nvGraphicFramePr>
            <p:xfrm>
              <a:off x="7446558" y="5420486"/>
              <a:ext cx="4120943" cy="900024"/>
            </p:xfrm>
            <a:graphic>
              <a:graphicData uri="http://schemas.openxmlformats.org/presentationml/2006/ole">
                <mc:AlternateContent xmlns:mc="http://schemas.openxmlformats.org/markup-compatibility/2006">
                  <mc:Choice xmlns:v="urn:schemas-microsoft-com:vml" Requires="v">
                    <p:oleObj spid="_x0000_s2106" name="Image" r:id="rId3" imgW="9149312" imgH="2033180" progId="">
                      <p:embed/>
                    </p:oleObj>
                  </mc:Choice>
                  <mc:Fallback>
                    <p:oleObj name="Image" r:id="rId3" imgW="9149312" imgH="20331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6558" y="5420486"/>
                            <a:ext cx="4120943" cy="90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8533046" y="4944884"/>
                <a:ext cx="1947969" cy="276999"/>
              </a:xfrm>
              <a:prstGeom prst="rect">
                <a:avLst/>
              </a:prstGeom>
              <a:noFill/>
            </p:spPr>
            <p:txBody>
              <a:bodyPr wrap="none" rtlCol="0">
                <a:spAutoFit/>
              </a:bodyPr>
              <a:lstStyle/>
              <a:p>
                <a:r>
                  <a:rPr lang="fr-CH" sz="1200" b="1" dirty="0">
                    <a:solidFill>
                      <a:schemeClr val="accent2"/>
                    </a:solidFill>
                    <a:latin typeface="+mj-lt"/>
                  </a:rPr>
                  <a:t>INDUSTRIAL MACHINERY</a:t>
                </a:r>
              </a:p>
            </p:txBody>
          </p:sp>
          <p:cxnSp>
            <p:nvCxnSpPr>
              <p:cNvPr id="19" name="Straight Arrow Connector 18"/>
              <p:cNvCxnSpPr>
                <a:stCxn id="16" idx="0"/>
                <a:endCxn id="46" idx="2"/>
              </p:cNvCxnSpPr>
              <p:nvPr/>
            </p:nvCxnSpPr>
            <p:spPr>
              <a:xfrm flipV="1">
                <a:off x="9507031" y="4353519"/>
                <a:ext cx="1" cy="59136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264128" y="2850266"/>
                <a:ext cx="2642070" cy="276999"/>
              </a:xfrm>
              <a:prstGeom prst="rect">
                <a:avLst/>
              </a:prstGeom>
              <a:noFill/>
            </p:spPr>
            <p:txBody>
              <a:bodyPr wrap="none" rtlCol="0">
                <a:spAutoFit/>
              </a:bodyPr>
              <a:lstStyle/>
              <a:p>
                <a:r>
                  <a:rPr lang="fr-CH" sz="1200" b="1" dirty="0">
                    <a:solidFill>
                      <a:schemeClr val="accent2"/>
                    </a:solidFill>
                    <a:latin typeface="+mj-lt"/>
                  </a:rPr>
                  <a:t>MONITORING SYSTEM HARDWARE</a:t>
                </a:r>
              </a:p>
            </p:txBody>
          </p:sp>
          <p:cxnSp>
            <p:nvCxnSpPr>
              <p:cNvPr id="33" name="Elbow Connector 32"/>
              <p:cNvCxnSpPr/>
              <p:nvPr/>
            </p:nvCxnSpPr>
            <p:spPr>
              <a:xfrm>
                <a:off x="4511824" y="2652213"/>
                <a:ext cx="1080120" cy="2739"/>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38" name="Picture 3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7905" y="2410728"/>
                <a:ext cx="1818967" cy="521109"/>
              </a:xfrm>
              <a:prstGeom prst="rect">
                <a:avLst/>
              </a:prstGeom>
            </p:spPr>
          </p:pic>
          <p:pic>
            <p:nvPicPr>
              <p:cNvPr id="39" name="Picture 3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31706" y="2970396"/>
                <a:ext cx="1792605" cy="535307"/>
              </a:xfrm>
              <a:prstGeom prst="rect">
                <a:avLst/>
              </a:prstGeom>
            </p:spPr>
          </p:pic>
          <p:pic>
            <p:nvPicPr>
              <p:cNvPr id="40" name="Picture 3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43442" y="3545774"/>
                <a:ext cx="1818967" cy="542004"/>
              </a:xfrm>
              <a:prstGeom prst="rect">
                <a:avLst/>
              </a:prstGeom>
            </p:spPr>
          </p:pic>
          <p:pic>
            <p:nvPicPr>
              <p:cNvPr id="41" name="Picture 4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11543" y="4129328"/>
                <a:ext cx="1806677" cy="540849"/>
              </a:xfrm>
              <a:prstGeom prst="rect">
                <a:avLst/>
              </a:prstGeom>
            </p:spPr>
          </p:pic>
          <p:pic>
            <p:nvPicPr>
              <p:cNvPr id="42" name="Picture 4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724463" y="2413571"/>
                <a:ext cx="1822962" cy="514076"/>
              </a:xfrm>
              <a:prstGeom prst="rect">
                <a:avLst/>
              </a:prstGeom>
            </p:spPr>
          </p:pic>
        </p:grpSp>
        <p:pic>
          <p:nvPicPr>
            <p:cNvPr id="46" name="Picture 4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92115" y="2716629"/>
              <a:ext cx="1577389" cy="1115780"/>
            </a:xfrm>
            <a:prstGeom prst="rect">
              <a:avLst/>
            </a:prstGeom>
          </p:spPr>
        </p:pic>
      </p:grpSp>
      <p:sp>
        <p:nvSpPr>
          <p:cNvPr id="52" name="Text Placeholder 5"/>
          <p:cNvSpPr txBox="1">
            <a:spLocks/>
          </p:cNvSpPr>
          <p:nvPr/>
        </p:nvSpPr>
        <p:spPr>
          <a:xfrm>
            <a:off x="540000" y="834607"/>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err="1">
                <a:solidFill>
                  <a:schemeClr val="accent6"/>
                </a:solidFill>
              </a:rPr>
              <a:t>VibroSight</a:t>
            </a:r>
            <a:r>
              <a:rPr lang="fr-CH" dirty="0">
                <a:solidFill>
                  <a:schemeClr val="accent6"/>
                </a:solidFill>
              </a:rPr>
              <a:t> software architecture</a:t>
            </a:r>
          </a:p>
        </p:txBody>
      </p:sp>
      <p:pic>
        <p:nvPicPr>
          <p:cNvPr id="6" name="Picture 5">
            <a:extLst>
              <a:ext uri="{FF2B5EF4-FFF2-40B4-BE49-F238E27FC236}">
                <a16:creationId xmlns:a16="http://schemas.microsoft.com/office/drawing/2014/main" id="{5D8739A3-808A-4B6E-917F-F570A3D19D30}"/>
              </a:ext>
            </a:extLst>
          </p:cNvPr>
          <p:cNvPicPr>
            <a:picLocks noChangeAspect="1"/>
          </p:cNvPicPr>
          <p:nvPr/>
        </p:nvPicPr>
        <p:blipFill>
          <a:blip r:embed="rId11"/>
          <a:stretch>
            <a:fillRect/>
          </a:stretch>
        </p:blipFill>
        <p:spPr>
          <a:xfrm>
            <a:off x="1603752" y="4050523"/>
            <a:ext cx="1818967" cy="503506"/>
          </a:xfrm>
          <a:prstGeom prst="rect">
            <a:avLst/>
          </a:prstGeom>
        </p:spPr>
      </p:pic>
      <p:pic>
        <p:nvPicPr>
          <p:cNvPr id="9" name="Picture 8">
            <a:extLst>
              <a:ext uri="{FF2B5EF4-FFF2-40B4-BE49-F238E27FC236}">
                <a16:creationId xmlns:a16="http://schemas.microsoft.com/office/drawing/2014/main" id="{976223B8-8AD2-4931-BA10-3EEE7CAA7B2B}"/>
              </a:ext>
            </a:extLst>
          </p:cNvPr>
          <p:cNvPicPr>
            <a:picLocks noChangeAspect="1"/>
          </p:cNvPicPr>
          <p:nvPr/>
        </p:nvPicPr>
        <p:blipFill>
          <a:blip r:embed="rId12"/>
          <a:stretch>
            <a:fillRect/>
          </a:stretch>
        </p:blipFill>
        <p:spPr>
          <a:xfrm>
            <a:off x="1603752" y="4600547"/>
            <a:ext cx="1818967" cy="506095"/>
          </a:xfrm>
          <a:prstGeom prst="rect">
            <a:avLst/>
          </a:prstGeom>
        </p:spPr>
      </p:pic>
      <p:pic>
        <p:nvPicPr>
          <p:cNvPr id="14" name="Picture 13">
            <a:extLst>
              <a:ext uri="{FF2B5EF4-FFF2-40B4-BE49-F238E27FC236}">
                <a16:creationId xmlns:a16="http://schemas.microsoft.com/office/drawing/2014/main" id="{E804F564-F645-4B99-A03E-F818E902F104}"/>
              </a:ext>
            </a:extLst>
          </p:cNvPr>
          <p:cNvPicPr>
            <a:picLocks noChangeAspect="1"/>
          </p:cNvPicPr>
          <p:nvPr/>
        </p:nvPicPr>
        <p:blipFill>
          <a:blip r:embed="rId13"/>
          <a:stretch>
            <a:fillRect/>
          </a:stretch>
        </p:blipFill>
        <p:spPr>
          <a:xfrm>
            <a:off x="1616042" y="5156117"/>
            <a:ext cx="1806677" cy="458031"/>
          </a:xfrm>
          <a:prstGeom prst="rect">
            <a:avLst/>
          </a:prstGeom>
        </p:spPr>
      </p:pic>
      <p:pic>
        <p:nvPicPr>
          <p:cNvPr id="18" name="Picture 17">
            <a:extLst>
              <a:ext uri="{FF2B5EF4-FFF2-40B4-BE49-F238E27FC236}">
                <a16:creationId xmlns:a16="http://schemas.microsoft.com/office/drawing/2014/main" id="{03779CEC-2AC1-4228-9736-D649953FADAE}"/>
              </a:ext>
            </a:extLst>
          </p:cNvPr>
          <p:cNvPicPr>
            <a:picLocks noChangeAspect="1"/>
          </p:cNvPicPr>
          <p:nvPr/>
        </p:nvPicPr>
        <p:blipFill>
          <a:blip r:embed="rId14"/>
          <a:stretch>
            <a:fillRect/>
          </a:stretch>
        </p:blipFill>
        <p:spPr>
          <a:xfrm>
            <a:off x="1611252" y="5660628"/>
            <a:ext cx="1779568" cy="479559"/>
          </a:xfrm>
          <a:prstGeom prst="rect">
            <a:avLst/>
          </a:prstGeom>
        </p:spPr>
      </p:pic>
      <p:cxnSp>
        <p:nvCxnSpPr>
          <p:cNvPr id="36" name="Straight Arrow Connector 35">
            <a:extLst>
              <a:ext uri="{FF2B5EF4-FFF2-40B4-BE49-F238E27FC236}">
                <a16:creationId xmlns:a16="http://schemas.microsoft.com/office/drawing/2014/main" id="{C0290812-C238-42F5-9C2C-25367AE730B5}"/>
              </a:ext>
            </a:extLst>
          </p:cNvPr>
          <p:cNvCxnSpPr>
            <a:cxnSpLocks/>
            <a:endCxn id="18" idx="3"/>
          </p:cNvCxnSpPr>
          <p:nvPr/>
        </p:nvCxnSpPr>
        <p:spPr>
          <a:xfrm flipH="1">
            <a:off x="3390820" y="5885548"/>
            <a:ext cx="669521" cy="14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66CE417-81CC-4942-848C-C86C8994F375}"/>
              </a:ext>
            </a:extLst>
          </p:cNvPr>
          <p:cNvCxnSpPr>
            <a:cxnSpLocks/>
          </p:cNvCxnSpPr>
          <p:nvPr/>
        </p:nvCxnSpPr>
        <p:spPr>
          <a:xfrm flipH="1">
            <a:off x="3432768" y="5407783"/>
            <a:ext cx="6175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EF0A94-53A1-44E2-8E9C-26B8F6FF3263}"/>
              </a:ext>
            </a:extLst>
          </p:cNvPr>
          <p:cNvCxnSpPr>
            <a:cxnSpLocks/>
          </p:cNvCxnSpPr>
          <p:nvPr/>
        </p:nvCxnSpPr>
        <p:spPr>
          <a:xfrm flipH="1">
            <a:off x="3437200" y="4896162"/>
            <a:ext cx="6231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17BDC26-E8D8-4C81-909E-451C88628929}"/>
              </a:ext>
            </a:extLst>
          </p:cNvPr>
          <p:cNvCxnSpPr>
            <a:cxnSpLocks/>
            <a:endCxn id="6" idx="3"/>
          </p:cNvCxnSpPr>
          <p:nvPr/>
        </p:nvCxnSpPr>
        <p:spPr>
          <a:xfrm flipH="1">
            <a:off x="3422719" y="4302276"/>
            <a:ext cx="6336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2A3DE50-32E3-40CA-ABDF-A219EEE1E55D}"/>
              </a:ext>
            </a:extLst>
          </p:cNvPr>
          <p:cNvCxnSpPr>
            <a:cxnSpLocks/>
          </p:cNvCxnSpPr>
          <p:nvPr/>
        </p:nvCxnSpPr>
        <p:spPr>
          <a:xfrm flipH="1" flipV="1">
            <a:off x="3425984" y="3765168"/>
            <a:ext cx="638315" cy="13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A871747-2E5C-4928-8994-5B6418E054E5}"/>
              </a:ext>
            </a:extLst>
          </p:cNvPr>
          <p:cNvCxnSpPr>
            <a:cxnSpLocks/>
          </p:cNvCxnSpPr>
          <p:nvPr/>
        </p:nvCxnSpPr>
        <p:spPr>
          <a:xfrm flipH="1">
            <a:off x="3479730" y="3159481"/>
            <a:ext cx="5806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A30CF3C-5367-4B55-8A51-A8A7C0B861F6}"/>
              </a:ext>
            </a:extLst>
          </p:cNvPr>
          <p:cNvCxnSpPr>
            <a:cxnSpLocks/>
          </p:cNvCxnSpPr>
          <p:nvPr/>
        </p:nvCxnSpPr>
        <p:spPr>
          <a:xfrm flipH="1">
            <a:off x="3498990" y="2621530"/>
            <a:ext cx="5513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8CD19EB-810E-4EFA-832C-1F0CAD8F4318}"/>
              </a:ext>
            </a:extLst>
          </p:cNvPr>
          <p:cNvCxnSpPr>
            <a:cxnSpLocks/>
          </p:cNvCxnSpPr>
          <p:nvPr/>
        </p:nvCxnSpPr>
        <p:spPr>
          <a:xfrm>
            <a:off x="4060341" y="1993009"/>
            <a:ext cx="0" cy="3907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1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836739"/>
            <a:ext cx="11172575" cy="2071430"/>
          </a:xfrm>
        </p:spPr>
        <p:txBody>
          <a:bodyPr>
            <a:normAutofit/>
          </a:bodyPr>
          <a:lstStyle/>
          <a:p>
            <a:r>
              <a:rPr lang="en-US" sz="6600" dirty="0" err="1"/>
              <a:t>VibroSight</a:t>
            </a:r>
            <a:r>
              <a:rPr lang="en-US" sz="6600" dirty="0"/>
              <a:t> demo </a:t>
            </a:r>
          </a:p>
        </p:txBody>
      </p:sp>
      <p:sp>
        <p:nvSpPr>
          <p:cNvPr id="3" name="Date Placeholder 2"/>
          <p:cNvSpPr>
            <a:spLocks noGrp="1"/>
          </p:cNvSpPr>
          <p:nvPr>
            <p:ph type="dt" sz="half" idx="4294967295"/>
          </p:nvPr>
        </p:nvSpPr>
        <p:spPr>
          <a:xfrm>
            <a:off x="180181" y="6547876"/>
            <a:ext cx="1079500" cy="122237"/>
          </a:xfrm>
        </p:spPr>
        <p:txBody>
          <a:bodyPr/>
          <a:lstStyle/>
          <a:p>
            <a:fld id="{8B4DFD7D-BF90-4AD5-94F7-F2D50209BC02}" type="datetime1">
              <a:rPr lang="en-US" smtClean="0"/>
              <a:t>3/18/2022</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6</a:t>
            </a:fld>
            <a:endParaRPr lang="en-GB"/>
          </a:p>
        </p:txBody>
      </p:sp>
    </p:spTree>
    <p:extLst>
      <p:ext uri="{BB962C8B-B14F-4D97-AF65-F5344CB8AC3E}">
        <p14:creationId xmlns:p14="http://schemas.microsoft.com/office/powerpoint/2010/main" val="2497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VibroSight demo </a:t>
            </a:r>
          </a:p>
        </p:txBody>
      </p:sp>
      <p:sp>
        <p:nvSpPr>
          <p:cNvPr id="5" name="Content Placeholder 4"/>
          <p:cNvSpPr>
            <a:spLocks noGrp="1"/>
          </p:cNvSpPr>
          <p:nvPr>
            <p:ph idx="1"/>
          </p:nvPr>
        </p:nvSpPr>
        <p:spPr/>
        <p:txBody>
          <a:bodyPr/>
          <a:lstStyle/>
          <a:p>
            <a:r>
              <a:rPr lang="en-US" dirty="0"/>
              <a:t>Creation of a new protection configuration</a:t>
            </a:r>
          </a:p>
          <a:p>
            <a:r>
              <a:rPr lang="en-US" dirty="0"/>
              <a:t>Adding cards to the VM600 rack</a:t>
            </a:r>
          </a:p>
          <a:p>
            <a:r>
              <a:rPr lang="en-US" dirty="0"/>
              <a:t>Input channel configuration including </a:t>
            </a:r>
          </a:p>
          <a:p>
            <a:pPr lvl="1"/>
            <a:r>
              <a:rPr lang="en-US" dirty="0"/>
              <a:t>Processing functions</a:t>
            </a:r>
          </a:p>
          <a:p>
            <a:pPr lvl="1"/>
            <a:r>
              <a:rPr lang="en-US" dirty="0"/>
              <a:t>Measurement outputs</a:t>
            </a:r>
          </a:p>
          <a:p>
            <a:pPr lvl="1"/>
            <a:r>
              <a:rPr lang="en-US" dirty="0"/>
              <a:t>Alarms limits</a:t>
            </a:r>
          </a:p>
          <a:p>
            <a:r>
              <a:rPr lang="en-US" dirty="0"/>
              <a:t>Logical functions configuration</a:t>
            </a:r>
          </a:p>
          <a:p>
            <a:r>
              <a:rPr lang="en-US" dirty="0"/>
              <a:t>Relays configuration</a:t>
            </a:r>
          </a:p>
          <a:p>
            <a:r>
              <a:rPr lang="en-US" dirty="0"/>
              <a:t>Analog outputs configuration</a:t>
            </a:r>
          </a:p>
          <a:p>
            <a:r>
              <a:rPr lang="en-US" dirty="0"/>
              <a:t>Upload on the configuration to the VM600 rack</a:t>
            </a:r>
          </a:p>
          <a:p>
            <a:endParaRPr lang="en-US" dirty="0"/>
          </a:p>
        </p:txBody>
      </p:sp>
      <p:sp>
        <p:nvSpPr>
          <p:cNvPr id="6" name="Text Placeholder 5"/>
          <p:cNvSpPr>
            <a:spLocks noGrp="1"/>
          </p:cNvSpPr>
          <p:nvPr>
            <p:ph type="body" sz="half" idx="2"/>
          </p:nvPr>
        </p:nvSpPr>
        <p:spPr/>
        <p:txBody>
          <a:bodyPr/>
          <a:lstStyle/>
          <a:p>
            <a:r>
              <a:rPr lang="en-US" dirty="0"/>
              <a:t>Machinery protection system configuration using Protect</a:t>
            </a:r>
          </a:p>
        </p:txBody>
      </p:sp>
      <p:pic>
        <p:nvPicPr>
          <p:cNvPr id="7" name="Picture 6"/>
          <p:cNvPicPr>
            <a:picLocks noChangeAspect="1"/>
          </p:cNvPicPr>
          <p:nvPr/>
        </p:nvPicPr>
        <p:blipFill>
          <a:blip r:embed="rId2"/>
          <a:stretch>
            <a:fillRect/>
          </a:stretch>
        </p:blipFill>
        <p:spPr>
          <a:xfrm>
            <a:off x="6743699" y="1831315"/>
            <a:ext cx="4803599" cy="2599886"/>
          </a:xfrm>
          <a:prstGeom prst="rect">
            <a:avLst/>
          </a:prstGeom>
        </p:spPr>
      </p:pic>
      <p:sp>
        <p:nvSpPr>
          <p:cNvPr id="2" name="Date Placeholder 1">
            <a:extLst>
              <a:ext uri="{FF2B5EF4-FFF2-40B4-BE49-F238E27FC236}">
                <a16:creationId xmlns:a16="http://schemas.microsoft.com/office/drawing/2014/main" id="{E1D8B8BD-B561-4045-BEBE-90AE599C50FA}"/>
              </a:ext>
            </a:extLst>
          </p:cNvPr>
          <p:cNvSpPr>
            <a:spLocks noGrp="1"/>
          </p:cNvSpPr>
          <p:nvPr>
            <p:ph type="dt" sz="half" idx="10"/>
          </p:nvPr>
        </p:nvSpPr>
        <p:spPr/>
        <p:txBody>
          <a:bodyPr/>
          <a:lstStyle/>
          <a:p>
            <a:fld id="{D0F470FC-4352-4065-9988-BA8CECD916FD}" type="datetime1">
              <a:rPr lang="en-US" smtClean="0"/>
              <a:t>3/18/2022</a:t>
            </a:fld>
            <a:endParaRPr lang="en-GB"/>
          </a:p>
        </p:txBody>
      </p:sp>
      <p:sp>
        <p:nvSpPr>
          <p:cNvPr id="3" name="Footer Placeholder 2">
            <a:extLst>
              <a:ext uri="{FF2B5EF4-FFF2-40B4-BE49-F238E27FC236}">
                <a16:creationId xmlns:a16="http://schemas.microsoft.com/office/drawing/2014/main" id="{4C060418-D939-4220-8BA9-E4C034CA8BAD}"/>
              </a:ext>
            </a:extLst>
          </p:cNvPr>
          <p:cNvSpPr>
            <a:spLocks noGrp="1"/>
          </p:cNvSpPr>
          <p:nvPr>
            <p:ph type="ftr" sz="quarter" idx="11"/>
          </p:nvPr>
        </p:nvSpPr>
        <p:spPr/>
        <p:txBody>
          <a:bodyPr/>
          <a:lstStyle/>
          <a:p>
            <a:r>
              <a:rPr lang="en-GB"/>
              <a:t>Meggitt vibro-meter vibrosight product line presentation</a:t>
            </a:r>
          </a:p>
        </p:txBody>
      </p:sp>
      <p:sp>
        <p:nvSpPr>
          <p:cNvPr id="8" name="Slide Number Placeholder 7">
            <a:extLst>
              <a:ext uri="{FF2B5EF4-FFF2-40B4-BE49-F238E27FC236}">
                <a16:creationId xmlns:a16="http://schemas.microsoft.com/office/drawing/2014/main" id="{881B3425-053B-418B-BFBB-F67F1EFFEACD}"/>
              </a:ext>
            </a:extLst>
          </p:cNvPr>
          <p:cNvSpPr>
            <a:spLocks noGrp="1"/>
          </p:cNvSpPr>
          <p:nvPr>
            <p:ph type="sldNum" sz="quarter" idx="12"/>
          </p:nvPr>
        </p:nvSpPr>
        <p:spPr/>
        <p:txBody>
          <a:bodyPr/>
          <a:lstStyle/>
          <a:p>
            <a:fld id="{240553F3-40B0-4BFA-8684-D942AF6EAA45}" type="slidenum">
              <a:rPr lang="en-GB" smtClean="0"/>
              <a:t>7</a:t>
            </a:fld>
            <a:endParaRPr lang="en-GB"/>
          </a:p>
        </p:txBody>
      </p:sp>
    </p:spTree>
    <p:extLst>
      <p:ext uri="{BB962C8B-B14F-4D97-AF65-F5344CB8AC3E}">
        <p14:creationId xmlns:p14="http://schemas.microsoft.com/office/powerpoint/2010/main" val="200793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VibroSight demo </a:t>
            </a:r>
          </a:p>
        </p:txBody>
      </p:sp>
      <p:sp>
        <p:nvSpPr>
          <p:cNvPr id="5" name="Content Placeholder 4"/>
          <p:cNvSpPr>
            <a:spLocks noGrp="1"/>
          </p:cNvSpPr>
          <p:nvPr>
            <p:ph idx="1"/>
          </p:nvPr>
        </p:nvSpPr>
        <p:spPr/>
        <p:txBody>
          <a:bodyPr/>
          <a:lstStyle/>
          <a:p>
            <a:r>
              <a:rPr lang="en-US" dirty="0"/>
              <a:t>Creation of a new monitoring configuration</a:t>
            </a:r>
          </a:p>
          <a:p>
            <a:r>
              <a:rPr lang="en-US" dirty="0"/>
              <a:t>Creation machine trains</a:t>
            </a:r>
          </a:p>
          <a:p>
            <a:r>
              <a:rPr lang="en-US" dirty="0"/>
              <a:t>Import of machinery protection racks configuration</a:t>
            </a:r>
          </a:p>
          <a:p>
            <a:r>
              <a:rPr lang="en-US" dirty="0"/>
              <a:t>Connection of sensors to machine train components</a:t>
            </a:r>
          </a:p>
          <a:p>
            <a:r>
              <a:rPr lang="en-US" dirty="0"/>
              <a:t>Fine tuning of condition monitoring processing outputs</a:t>
            </a:r>
          </a:p>
          <a:p>
            <a:r>
              <a:rPr lang="en-US" dirty="0"/>
              <a:t>Machine states configuration</a:t>
            </a:r>
          </a:p>
          <a:p>
            <a:r>
              <a:rPr lang="en-US" dirty="0"/>
              <a:t>Logging rules configuration</a:t>
            </a:r>
          </a:p>
          <a:p>
            <a:r>
              <a:rPr lang="en-US" dirty="0"/>
              <a:t>Database management configuration</a:t>
            </a:r>
          </a:p>
          <a:p>
            <a:pPr lvl="1"/>
            <a:r>
              <a:rPr lang="en-US" dirty="0"/>
              <a:t>Database backup</a:t>
            </a:r>
          </a:p>
          <a:p>
            <a:pPr lvl="1"/>
            <a:r>
              <a:rPr lang="en-US" dirty="0"/>
              <a:t>Database purge</a:t>
            </a:r>
          </a:p>
          <a:p>
            <a:pPr lvl="1"/>
            <a:r>
              <a:rPr lang="en-US" dirty="0"/>
              <a:t>Offline data repository</a:t>
            </a:r>
          </a:p>
          <a:p>
            <a:r>
              <a:rPr lang="en-US" dirty="0"/>
              <a:t>Data export to other systems</a:t>
            </a:r>
          </a:p>
          <a:p>
            <a:endParaRPr lang="en-US" dirty="0"/>
          </a:p>
          <a:p>
            <a:endParaRPr lang="en-US" dirty="0"/>
          </a:p>
        </p:txBody>
      </p:sp>
      <p:sp>
        <p:nvSpPr>
          <p:cNvPr id="6" name="Text Placeholder 5"/>
          <p:cNvSpPr>
            <a:spLocks noGrp="1"/>
          </p:cNvSpPr>
          <p:nvPr>
            <p:ph type="body" sz="half" idx="2"/>
          </p:nvPr>
        </p:nvSpPr>
        <p:spPr/>
        <p:txBody>
          <a:bodyPr/>
          <a:lstStyle/>
          <a:p>
            <a:r>
              <a:rPr lang="en-US" dirty="0"/>
              <a:t>Condition monitoring system configuration using Capture</a:t>
            </a:r>
          </a:p>
        </p:txBody>
      </p:sp>
      <p:pic>
        <p:nvPicPr>
          <p:cNvPr id="8" name="Picture 7"/>
          <p:cNvPicPr>
            <a:picLocks noChangeAspect="1"/>
          </p:cNvPicPr>
          <p:nvPr/>
        </p:nvPicPr>
        <p:blipFill>
          <a:blip r:embed="rId2"/>
          <a:stretch>
            <a:fillRect/>
          </a:stretch>
        </p:blipFill>
        <p:spPr>
          <a:xfrm>
            <a:off x="6762749" y="2076608"/>
            <a:ext cx="4860749" cy="2630818"/>
          </a:xfrm>
          <a:prstGeom prst="rect">
            <a:avLst/>
          </a:prstGeom>
        </p:spPr>
      </p:pic>
      <p:sp>
        <p:nvSpPr>
          <p:cNvPr id="2" name="Date Placeholder 1">
            <a:extLst>
              <a:ext uri="{FF2B5EF4-FFF2-40B4-BE49-F238E27FC236}">
                <a16:creationId xmlns:a16="http://schemas.microsoft.com/office/drawing/2014/main" id="{B8783EEA-D5BA-4DA8-86C9-39406A8B883B}"/>
              </a:ext>
            </a:extLst>
          </p:cNvPr>
          <p:cNvSpPr>
            <a:spLocks noGrp="1"/>
          </p:cNvSpPr>
          <p:nvPr>
            <p:ph type="dt" sz="half" idx="10"/>
          </p:nvPr>
        </p:nvSpPr>
        <p:spPr/>
        <p:txBody>
          <a:bodyPr/>
          <a:lstStyle/>
          <a:p>
            <a:fld id="{4A8D7BC2-7B09-4428-901E-F19380E0CA19}" type="datetime1">
              <a:rPr lang="en-US" smtClean="0"/>
              <a:t>3/18/2022</a:t>
            </a:fld>
            <a:endParaRPr lang="en-GB"/>
          </a:p>
        </p:txBody>
      </p:sp>
      <p:sp>
        <p:nvSpPr>
          <p:cNvPr id="3" name="Footer Placeholder 2">
            <a:extLst>
              <a:ext uri="{FF2B5EF4-FFF2-40B4-BE49-F238E27FC236}">
                <a16:creationId xmlns:a16="http://schemas.microsoft.com/office/drawing/2014/main" id="{3BA5CFFF-FCBB-473B-A071-1912E6924D9F}"/>
              </a:ext>
            </a:extLst>
          </p:cNvPr>
          <p:cNvSpPr>
            <a:spLocks noGrp="1"/>
          </p:cNvSpPr>
          <p:nvPr>
            <p:ph type="ftr" sz="quarter" idx="11"/>
          </p:nvPr>
        </p:nvSpPr>
        <p:spPr/>
        <p:txBody>
          <a:bodyPr/>
          <a:lstStyle/>
          <a:p>
            <a:r>
              <a:rPr lang="en-GB"/>
              <a:t>Meggitt vibro-meter vibrosight product line presentation</a:t>
            </a:r>
          </a:p>
        </p:txBody>
      </p:sp>
      <p:sp>
        <p:nvSpPr>
          <p:cNvPr id="7" name="Slide Number Placeholder 6">
            <a:extLst>
              <a:ext uri="{FF2B5EF4-FFF2-40B4-BE49-F238E27FC236}">
                <a16:creationId xmlns:a16="http://schemas.microsoft.com/office/drawing/2014/main" id="{71A4BAC8-D967-4DC6-A794-B8181351AF30}"/>
              </a:ext>
            </a:extLst>
          </p:cNvPr>
          <p:cNvSpPr>
            <a:spLocks noGrp="1"/>
          </p:cNvSpPr>
          <p:nvPr>
            <p:ph type="sldNum" sz="quarter" idx="12"/>
          </p:nvPr>
        </p:nvSpPr>
        <p:spPr/>
        <p:txBody>
          <a:bodyPr/>
          <a:lstStyle/>
          <a:p>
            <a:fld id="{240553F3-40B0-4BFA-8684-D942AF6EAA45}" type="slidenum">
              <a:rPr lang="en-GB" smtClean="0"/>
              <a:t>8</a:t>
            </a:fld>
            <a:endParaRPr lang="en-GB"/>
          </a:p>
        </p:txBody>
      </p:sp>
    </p:spTree>
    <p:extLst>
      <p:ext uri="{BB962C8B-B14F-4D97-AF65-F5344CB8AC3E}">
        <p14:creationId xmlns:p14="http://schemas.microsoft.com/office/powerpoint/2010/main" val="32079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709739"/>
            <a:ext cx="11172575" cy="1195589"/>
          </a:xfrm>
        </p:spPr>
        <p:txBody>
          <a:bodyPr>
            <a:normAutofit/>
          </a:bodyPr>
          <a:lstStyle/>
          <a:p>
            <a:r>
              <a:rPr lang="en-US" sz="6600" dirty="0"/>
              <a:t>Software Suite</a:t>
            </a:r>
          </a:p>
        </p:txBody>
      </p:sp>
      <p:sp>
        <p:nvSpPr>
          <p:cNvPr id="8" name="Text Placeholder 7"/>
          <p:cNvSpPr>
            <a:spLocks noGrp="1"/>
          </p:cNvSpPr>
          <p:nvPr>
            <p:ph type="body" idx="1"/>
          </p:nvPr>
        </p:nvSpPr>
        <p:spPr>
          <a:xfrm>
            <a:off x="539999" y="3216761"/>
            <a:ext cx="7120434" cy="1215280"/>
          </a:xfrm>
        </p:spPr>
        <p:txBody>
          <a:bodyPr>
            <a:normAutofit/>
          </a:bodyPr>
          <a:lstStyle/>
          <a:p>
            <a:pPr>
              <a:lnSpc>
                <a:spcPct val="150000"/>
              </a:lnSpc>
            </a:pPr>
            <a:r>
              <a:rPr lang="en-US" sz="1800" b="0" dirty="0" err="1"/>
              <a:t>VibroSight</a:t>
            </a:r>
            <a:r>
              <a:rPr lang="en-US" sz="1800" b="0" dirty="0"/>
              <a:t> has a modular client-server architecture composed of system configuration, monitoring and management software modules</a:t>
            </a:r>
            <a:endParaRPr lang="en-US" sz="1800" dirty="0"/>
          </a:p>
        </p:txBody>
      </p:sp>
      <p:sp>
        <p:nvSpPr>
          <p:cNvPr id="3" name="Date Placeholder 2"/>
          <p:cNvSpPr>
            <a:spLocks noGrp="1"/>
          </p:cNvSpPr>
          <p:nvPr>
            <p:ph type="dt" sz="half" idx="4294967295"/>
          </p:nvPr>
        </p:nvSpPr>
        <p:spPr>
          <a:xfrm>
            <a:off x="180181" y="6547876"/>
            <a:ext cx="1079500" cy="122237"/>
          </a:xfrm>
        </p:spPr>
        <p:txBody>
          <a:bodyPr/>
          <a:lstStyle/>
          <a:p>
            <a:fld id="{F91A7134-6777-4911-81D7-8F9D9264BF42}" type="datetime1">
              <a:rPr lang="en-US" smtClean="0"/>
              <a:t>3/18/2022</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a:t>Meggitt vibro-meter vibrosight product line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9</a:t>
            </a:fld>
            <a:endParaRPr lang="en-GB"/>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86750" y="1593850"/>
            <a:ext cx="3644790" cy="3130550"/>
          </a:xfrm>
          <a:prstGeom prst="rect">
            <a:avLst/>
          </a:prstGeom>
        </p:spPr>
      </p:pic>
    </p:spTree>
    <p:extLst>
      <p:ext uri="{BB962C8B-B14F-4D97-AF65-F5344CB8AC3E}">
        <p14:creationId xmlns:p14="http://schemas.microsoft.com/office/powerpoint/2010/main" val="20095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F18C8F-6F7F-4DC5-B5A5-35BC2B3A9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B0C329-921C-4569-ABFE-5B6BF963D7C7}">
  <ds:schemaRefs>
    <ds:schemaRef ds:uri="http://schemas.microsoft.com/sharepoint/v3/contenttype/forms"/>
  </ds:schemaRefs>
</ds:datastoreItem>
</file>

<file path=customXml/itemProps3.xml><?xml version="1.0" encoding="utf-8"?>
<ds:datastoreItem xmlns:ds="http://schemas.openxmlformats.org/officeDocument/2006/customXml" ds:itemID="{5F03A3AB-AA98-49BB-A391-54D790EDA5D9}">
  <ds:schemaRefs>
    <ds:schemaRef ds:uri="49744797-43f9-41b7-9a76-01f0626552b4"/>
    <ds:schemaRef ds:uri="http://purl.org/dc/terms/"/>
    <ds:schemaRef ds:uri="7c6b3982-07f9-4cd7-9eb6-775d566d6b36"/>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3473</TotalTime>
  <Words>1715</Words>
  <Application>Microsoft Office PowerPoint</Application>
  <PresentationFormat>Widescreen</PresentationFormat>
  <Paragraphs>248</Paragraphs>
  <Slides>28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Century Gothic</vt:lpstr>
      <vt:lpstr>Century Gothic (Body)</vt:lpstr>
      <vt:lpstr>Wingdings 2</vt:lpstr>
      <vt:lpstr>Meggitt presentation template v2</vt:lpstr>
      <vt:lpstr>Image</vt:lpstr>
      <vt:lpstr>VIBROSIGHT</vt:lpstr>
      <vt:lpstr>PowerPoint Presentation</vt:lpstr>
      <vt:lpstr>PowerPoint Presentation</vt:lpstr>
      <vt:lpstr>PowerPoint Presentation</vt:lpstr>
      <vt:lpstr>PowerPoint Presentation</vt:lpstr>
      <vt:lpstr>VibroSight demo </vt:lpstr>
      <vt:lpstr>VibroSight demo </vt:lpstr>
      <vt:lpstr>VibroSight demo </vt:lpstr>
      <vt:lpstr>Software Suite</vt:lpstr>
      <vt:lpstr>PowerPoint Presentation</vt:lpstr>
      <vt:lpstr>PowerPoint Presentation</vt:lpstr>
      <vt:lpstr>PowerPoint Presentation</vt:lpstr>
      <vt:lpstr>PowerPoint Presentation</vt:lpstr>
      <vt:lpstr>Integrated database management </vt:lpstr>
      <vt:lpstr>PowerPoint Presentation</vt:lpstr>
      <vt:lpstr>PowerPoint Presentation</vt:lpstr>
      <vt:lpstr>PowerPoint Presentation</vt:lpstr>
      <vt:lpstr>Key Features and Benefits </vt:lpstr>
      <vt:lpstr>Easy to use </vt:lpstr>
      <vt:lpstr>Complete</vt:lpstr>
      <vt:lpstr>High performance </vt:lpstr>
      <vt:lpstr>Cybersecurity and IoT</vt:lpstr>
      <vt:lpstr>VibroSight current status</vt:lpstr>
      <vt:lpstr>communication interfaces </vt:lpstr>
      <vt:lpstr>PowerPoint Presentation</vt:lpstr>
      <vt:lpstr>PowerPoint Presentation</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197</cp:revision>
  <dcterms:created xsi:type="dcterms:W3CDTF">2020-08-20T15:09:07Z</dcterms:created>
  <dcterms:modified xsi:type="dcterms:W3CDTF">2022-03-18T10:49:22Z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