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sldIdLst>
    <p:sldId id="303" r:id="rId5"/>
    <p:sldId id="299" r:id="rId6"/>
    <p:sldId id="330" r:id="rId7"/>
    <p:sldId id="278" r:id="rId8"/>
    <p:sldId id="331" r:id="rId9"/>
    <p:sldId id="327" r:id="rId10"/>
    <p:sldId id="335" r:id="rId11"/>
    <p:sldId id="332" r:id="rId12"/>
    <p:sldId id="333" r:id="rId13"/>
    <p:sldId id="337" r:id="rId14"/>
    <p:sldId id="338" r:id="rId15"/>
    <p:sldId id="341" r:id="rId16"/>
    <p:sldId id="339" r:id="rId17"/>
    <p:sldId id="342" r:id="rId18"/>
    <p:sldId id="344" r:id="rId19"/>
    <p:sldId id="346" r:id="rId20"/>
    <p:sldId id="340" r:id="rId21"/>
    <p:sldId id="347" r:id="rId22"/>
    <p:sldId id="345" r:id="rId23"/>
    <p:sldId id="356" r:id="rId24"/>
    <p:sldId id="355" r:id="rId25"/>
    <p:sldId id="348" r:id="rId26"/>
    <p:sldId id="364" r:id="rId27"/>
    <p:sldId id="353" r:id="rId28"/>
    <p:sldId id="350" r:id="rId29"/>
    <p:sldId id="360" r:id="rId30"/>
    <p:sldId id="359" r:id="rId31"/>
    <p:sldId id="349" r:id="rId32"/>
    <p:sldId id="362" r:id="rId33"/>
    <p:sldId id="357" r:id="rId34"/>
    <p:sldId id="358" r:id="rId35"/>
    <p:sldId id="361" r:id="rId36"/>
    <p:sldId id="32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79" userDrawn="1">
          <p15:clr>
            <a:srgbClr val="A4A3A4"/>
          </p15:clr>
        </p15:guide>
        <p15:guide id="2" pos="2477" userDrawn="1">
          <p15:clr>
            <a:srgbClr val="A4A3A4"/>
          </p15:clr>
        </p15:guide>
        <p15:guide id="3" pos="4925" userDrawn="1">
          <p15:clr>
            <a:srgbClr val="A4A3A4"/>
          </p15:clr>
        </p15:guide>
        <p15:guide id="4" pos="5246" userDrawn="1">
          <p15:clr>
            <a:srgbClr val="A4A3A4"/>
          </p15:clr>
        </p15:guide>
        <p15:guide id="5" orient="horz" pos="25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zysztof Solinski" initials="KS" lastIdx="13" clrIdx="0">
    <p:extLst>
      <p:ext uri="{19B8F6BF-5375-455C-9EA6-DF929625EA0E}">
        <p15:presenceInfo xmlns:p15="http://schemas.microsoft.com/office/powerpoint/2012/main" userId="S-1-5-21-3000120069-850728346-3097708181-11486" providerId="AD"/>
      </p:ext>
    </p:extLst>
  </p:cmAuthor>
  <p:cmAuthor id="2" name="Vanessa Pfeiff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600"/>
    <a:srgbClr val="333F48"/>
    <a:srgbClr val="009999"/>
    <a:srgbClr val="ED7D31"/>
    <a:srgbClr val="7F7F7F"/>
    <a:srgbClr val="D9D9D9"/>
    <a:srgbClr val="FFFFFF"/>
    <a:srgbClr val="658D1B"/>
    <a:srgbClr val="658D1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0" autoAdjust="0"/>
    <p:restoredTop sz="92115" autoAdjust="0"/>
  </p:normalViewPr>
  <p:slideViewPr>
    <p:cSldViewPr snapToGrid="0">
      <p:cViewPr varScale="1">
        <p:scale>
          <a:sx n="62" d="100"/>
          <a:sy n="62" d="100"/>
        </p:scale>
        <p:origin x="752" y="56"/>
      </p:cViewPr>
      <p:guideLst>
        <p:guide pos="2779"/>
        <p:guide pos="2477"/>
        <p:guide pos="4925"/>
        <p:guide pos="5246"/>
        <p:guide orient="horz" pos="254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847F738-42EF-4CA4-855D-2BDBBE15F4EF}" type="datetimeFigureOut">
              <a:rPr lang="en-GB" smtClean="0"/>
              <a:pPr/>
              <a:t>17/08/2021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5E52F80-AF8F-4790-9FE2-2713694115E9}" type="slidenum">
              <a:rPr lang="en-GB" smtClean="0"/>
              <a:pPr/>
              <a:t>‹#›</a:t>
            </a:fld>
            <a:endParaRPr lang="en-GB" dirty="0"/>
          </a:p>
        </p:txBody>
      </p:sp>
    </p:spTree>
    <p:extLst>
      <p:ext uri="{BB962C8B-B14F-4D97-AF65-F5344CB8AC3E}">
        <p14:creationId xmlns:p14="http://schemas.microsoft.com/office/powerpoint/2010/main" val="25863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line logic </a:t>
            </a:r>
          </a:p>
          <a:p>
            <a:r>
              <a:rPr lang="en-US" dirty="0"/>
              <a:t>Add real examples of application (number of VM600 installed </a:t>
            </a:r>
            <a:r>
              <a:rPr lang="en-US" dirty="0" err="1"/>
              <a:t>etc</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2</a:t>
            </a:fld>
            <a:endParaRPr lang="en-GB" dirty="0"/>
          </a:p>
        </p:txBody>
      </p:sp>
    </p:spTree>
    <p:extLst>
      <p:ext uri="{BB962C8B-B14F-4D97-AF65-F5344CB8AC3E}">
        <p14:creationId xmlns:p14="http://schemas.microsoft.com/office/powerpoint/2010/main" val="315859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400" b="1" dirty="0">
                <a:solidFill>
                  <a:schemeClr val="tx2"/>
                </a:solidFill>
                <a:latin typeface="Century Gothic" panose="020B0502020202020204" pitchFamily="34" charset="0"/>
                <a:ea typeface="Calibri" panose="020F0502020204030204" pitchFamily="34" charset="0"/>
              </a:rPr>
              <a:t>Customer centric, small and agile, </a:t>
            </a:r>
          </a:p>
          <a:p>
            <a:pPr marL="171450" indent="-171450">
              <a:spcAft>
                <a:spcPts val="600"/>
              </a:spcAft>
              <a:buFontTx/>
              <a:buChar char="-"/>
            </a:pPr>
            <a:r>
              <a:rPr lang="en-US" sz="1200" dirty="0">
                <a:solidFill>
                  <a:schemeClr val="tx2"/>
                </a:solidFill>
                <a:latin typeface="Century Gothic" panose="020B0502020202020204" pitchFamily="34" charset="0"/>
                <a:ea typeface="Calibri" panose="020F0502020204030204" pitchFamily="34" charset="0"/>
              </a:rPr>
              <a:t>We offer tailored made and competitive products, solutions and services to our customers, </a:t>
            </a:r>
          </a:p>
          <a:p>
            <a:pPr marL="171450" indent="-171450">
              <a:spcAft>
                <a:spcPts val="600"/>
              </a:spcAft>
              <a:buFontTx/>
              <a:buChar char="-"/>
            </a:pPr>
            <a:r>
              <a:rPr lang="en-US" sz="1200" dirty="0">
                <a:solidFill>
                  <a:schemeClr val="tx2"/>
                </a:solidFill>
                <a:latin typeface="Century Gothic" panose="020B0502020202020204" pitchFamily="34" charset="0"/>
                <a:ea typeface="Calibri" panose="020F0502020204030204" pitchFamily="34" charset="0"/>
              </a:rPr>
              <a:t>We deliver differentiated protection and condition monitoring solutions with highly demanding requirements to the power generation industry and other adjacent markets</a:t>
            </a:r>
            <a:endParaRPr lang="en-US" dirty="0">
              <a:solidFill>
                <a:schemeClr val="tx2"/>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3</a:t>
            </a:fld>
            <a:endParaRPr lang="en-GB" dirty="0"/>
          </a:p>
        </p:txBody>
      </p:sp>
    </p:spTree>
    <p:extLst>
      <p:ext uri="{BB962C8B-B14F-4D97-AF65-F5344CB8AC3E}">
        <p14:creationId xmlns:p14="http://schemas.microsoft.com/office/powerpoint/2010/main" val="6922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 line logic </a:t>
            </a:r>
          </a:p>
          <a:p>
            <a:r>
              <a:rPr lang="en-US" dirty="0"/>
              <a:t>Add real examples of application (number of VM600 installed </a:t>
            </a:r>
            <a:r>
              <a:rPr lang="en-US" dirty="0" err="1"/>
              <a:t>etc</a:t>
            </a:r>
            <a:r>
              <a:rPr lang="en-US" dirty="0"/>
              <a:t>)</a:t>
            </a:r>
            <a:r>
              <a:rPr lang="en-US" baseline="0" dirty="0"/>
              <a:t> </a:t>
            </a:r>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62133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9</a:t>
            </a:fld>
            <a:endParaRPr lang="en-GB" dirty="0"/>
          </a:p>
        </p:txBody>
      </p:sp>
    </p:spTree>
    <p:extLst>
      <p:ext uri="{BB962C8B-B14F-4D97-AF65-F5344CB8AC3E}">
        <p14:creationId xmlns:p14="http://schemas.microsoft.com/office/powerpoint/2010/main" val="213752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10</a:t>
            </a:fld>
            <a:endParaRPr lang="en-GB" dirty="0"/>
          </a:p>
        </p:txBody>
      </p:sp>
    </p:spTree>
    <p:extLst>
      <p:ext uri="{BB962C8B-B14F-4D97-AF65-F5344CB8AC3E}">
        <p14:creationId xmlns:p14="http://schemas.microsoft.com/office/powerpoint/2010/main" val="103217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12</a:t>
            </a:fld>
            <a:endParaRPr lang="en-GB" dirty="0"/>
          </a:p>
        </p:txBody>
      </p:sp>
    </p:spTree>
    <p:extLst>
      <p:ext uri="{BB962C8B-B14F-4D97-AF65-F5344CB8AC3E}">
        <p14:creationId xmlns:p14="http://schemas.microsoft.com/office/powerpoint/2010/main" val="6813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14</a:t>
            </a:fld>
            <a:endParaRPr lang="en-GB" dirty="0"/>
          </a:p>
        </p:txBody>
      </p:sp>
    </p:spTree>
    <p:extLst>
      <p:ext uri="{BB962C8B-B14F-4D97-AF65-F5344CB8AC3E}">
        <p14:creationId xmlns:p14="http://schemas.microsoft.com/office/powerpoint/2010/main" val="368675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Start </a:t>
            </a:r>
            <a:r>
              <a:rPr lang="fr-CH" dirty="0" err="1"/>
              <a:t>selling</a:t>
            </a:r>
            <a:r>
              <a:rPr lang="fr-CH" dirty="0"/>
              <a:t> more of the CPUR and CPUR2 </a:t>
            </a:r>
            <a:r>
              <a:rPr lang="fr-CH" dirty="0" err="1"/>
              <a:t>cards</a:t>
            </a:r>
            <a:r>
              <a:rPr lang="fr-CH" dirty="0"/>
              <a:t> as</a:t>
            </a:r>
            <a:r>
              <a:rPr lang="fr-CH" baseline="0" dirty="0"/>
              <a:t> an alternative to CPUM</a:t>
            </a:r>
            <a:endParaRPr lang="fr-CH" dirty="0"/>
          </a:p>
        </p:txBody>
      </p:sp>
      <p:sp>
        <p:nvSpPr>
          <p:cNvPr id="4" name="Slide Number Placeholder 3"/>
          <p:cNvSpPr>
            <a:spLocks noGrp="1"/>
          </p:cNvSpPr>
          <p:nvPr>
            <p:ph type="sldNum" sz="quarter" idx="10"/>
          </p:nvPr>
        </p:nvSpPr>
        <p:spPr/>
        <p:txBody>
          <a:bodyPr/>
          <a:lstStyle/>
          <a:p>
            <a:pPr>
              <a:defRPr/>
            </a:pPr>
            <a:fld id="{1772813B-0CB8-4365-A042-B171F4D1259D}" type="slidenum">
              <a:rPr lang="en-GB" smtClean="0"/>
              <a:pPr>
                <a:defRPr/>
              </a:pPr>
              <a:t>15</a:t>
            </a:fld>
            <a:endParaRPr lang="en-GB" dirty="0"/>
          </a:p>
        </p:txBody>
      </p:sp>
    </p:spTree>
    <p:extLst>
      <p:ext uri="{BB962C8B-B14F-4D97-AF65-F5344CB8AC3E}">
        <p14:creationId xmlns:p14="http://schemas.microsoft.com/office/powerpoint/2010/main" val="190852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52F80-AF8F-4790-9FE2-2713694115E9}" type="slidenum">
              <a:rPr lang="en-GB" smtClean="0"/>
              <a:pPr/>
              <a:t>27</a:t>
            </a:fld>
            <a:endParaRPr lang="en-GB" dirty="0"/>
          </a:p>
        </p:txBody>
      </p:sp>
    </p:spTree>
    <p:extLst>
      <p:ext uri="{BB962C8B-B14F-4D97-AF65-F5344CB8AC3E}">
        <p14:creationId xmlns:p14="http://schemas.microsoft.com/office/powerpoint/2010/main" val="128112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15" name="Group 14"/>
          <p:cNvGrpSpPr/>
          <p:nvPr userDrawn="1"/>
        </p:nvGrpSpPr>
        <p:grpSpPr>
          <a:xfrm>
            <a:off x="539750" y="242888"/>
            <a:ext cx="1633538" cy="309562"/>
            <a:chOff x="539750" y="242888"/>
            <a:chExt cx="1633538" cy="309562"/>
          </a:xfrm>
          <a:solidFill>
            <a:schemeClr val="tx2"/>
          </a:solidFill>
        </p:grpSpPr>
        <p:sp>
          <p:nvSpPr>
            <p:cNvPr id="5"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9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645EB-BA28-46CD-BF77-C7C93EDB4593}"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123207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ullet Point Layout">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680400"/>
          </a:xfrm>
        </p:spPr>
        <p:txBody>
          <a:bodyPr anchor="t">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538163" y="1692000"/>
            <a:ext cx="11160000" cy="4225926"/>
          </a:xfrm>
        </p:spPr>
        <p:txBody>
          <a:bodyPr>
            <a:normAutofit/>
          </a:bodyPr>
          <a:lstStyle>
            <a:lvl1pPr marL="179388" indent="-179388">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spcBef>
                <a:spcPts val="900"/>
              </a:spcBef>
              <a:buClr>
                <a:schemeClr val="accent1"/>
              </a:buClr>
              <a:buFont typeface="Arial" panose="02000503000000020004" pitchFamily="50" charset="0"/>
              <a:buChar char="–"/>
              <a:defRPr sz="1400" b="0"/>
            </a:lvl2pPr>
            <a:lvl3pPr marL="536575" indent="-177800">
              <a:spcBef>
                <a:spcPts val="900"/>
              </a:spcBef>
              <a:buClr>
                <a:schemeClr val="accent1"/>
              </a:buClr>
              <a:defRPr sz="1400" b="0"/>
            </a:lvl3pPr>
            <a:lvl4pPr marL="715963" indent="-179388">
              <a:spcBef>
                <a:spcPts val="900"/>
              </a:spcBef>
              <a:buClr>
                <a:schemeClr val="accent1"/>
              </a:buClr>
              <a:defRPr sz="1400" b="0"/>
            </a:lvl4pPr>
            <a:lvl5pPr marL="895350" indent="-179388">
              <a:spcBef>
                <a:spcPts val="900"/>
              </a:spcBef>
              <a:buClr>
                <a:schemeClr val="accent1"/>
              </a:buClr>
              <a:defRPr sz="14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39999" y="841105"/>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BCED2-B3BD-4FE7-922D-A1949B7E7CD1}"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Tree>
    <p:extLst>
      <p:ext uri="{BB962C8B-B14F-4D97-AF65-F5344CB8AC3E}">
        <p14:creationId xmlns:p14="http://schemas.microsoft.com/office/powerpoint/2010/main" val="413991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8162" y="1671891"/>
            <a:ext cx="11160000" cy="3166809"/>
          </a:xfrm>
        </p:spPr>
        <p:txBody>
          <a:bodyPr anchor="t">
            <a:noAutofit/>
          </a:bodyPr>
          <a:lstStyle>
            <a:lvl1pPr algn="l">
              <a:lnSpc>
                <a:spcPct val="80000"/>
              </a:lnSpc>
              <a:defRPr sz="13000" cap="all" baseline="0"/>
            </a:lvl1pPr>
          </a:lstStyle>
          <a:p>
            <a:r>
              <a:rPr lang="en-US"/>
              <a:t>Click to edit Master title style</a:t>
            </a:r>
            <a:endParaRPr lang="en-GB" dirty="0"/>
          </a:p>
        </p:txBody>
      </p:sp>
      <p:sp>
        <p:nvSpPr>
          <p:cNvPr id="8" name="Text Placeholder 7"/>
          <p:cNvSpPr>
            <a:spLocks noGrp="1"/>
          </p:cNvSpPr>
          <p:nvPr>
            <p:ph type="body" sz="quarter" idx="13"/>
          </p:nvPr>
        </p:nvSpPr>
        <p:spPr>
          <a:xfrm>
            <a:off x="9089679" y="4838700"/>
            <a:ext cx="2608484" cy="1493838"/>
          </a:xfrm>
        </p:spPr>
        <p:txBody>
          <a:bodyPr anchor="t"/>
          <a:lstStyle>
            <a:lvl1pPr>
              <a:spcBef>
                <a:spcPts val="0"/>
              </a:spcBef>
              <a:defRPr sz="2000"/>
            </a:lvl1pPr>
            <a:lvl2pPr>
              <a:spcBef>
                <a:spcPts val="0"/>
              </a:spcBef>
              <a:defRPr sz="1200"/>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grpSp>
        <p:nvGrpSpPr>
          <p:cNvPr id="16" name="Group 15">
            <a:extLst>
              <a:ext uri="{FF2B5EF4-FFF2-40B4-BE49-F238E27FC236}">
                <a16:creationId xmlns:a16="http://schemas.microsoft.com/office/drawing/2014/main" id="{8C7B2703-1718-4F10-9BAC-46870CDC71AA}"/>
              </a:ext>
            </a:extLst>
          </p:cNvPr>
          <p:cNvGrpSpPr/>
          <p:nvPr userDrawn="1"/>
        </p:nvGrpSpPr>
        <p:grpSpPr>
          <a:xfrm>
            <a:off x="10540683" y="6379528"/>
            <a:ext cx="1168401" cy="220663"/>
            <a:chOff x="10552113" y="439738"/>
            <a:chExt cx="1168401" cy="220663"/>
          </a:xfrm>
          <a:solidFill>
            <a:srgbClr val="333F48"/>
          </a:solidFill>
        </p:grpSpPr>
        <p:sp>
          <p:nvSpPr>
            <p:cNvPr id="17" name="Freeform 5">
              <a:extLst>
                <a:ext uri="{FF2B5EF4-FFF2-40B4-BE49-F238E27FC236}">
                  <a16:creationId xmlns:a16="http://schemas.microsoft.com/office/drawing/2014/main" id="{DFD7FDCA-BA76-42CC-B030-318131A0CF66}"/>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330B7EF6-C0E9-4A90-A024-3C3434E81A91}"/>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C4F9F82C-F759-4092-972B-5135B19A61B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a:extLst>
                <a:ext uri="{FF2B5EF4-FFF2-40B4-BE49-F238E27FC236}">
                  <a16:creationId xmlns:a16="http://schemas.microsoft.com/office/drawing/2014/main" id="{D33D9408-7841-4AD7-B819-3085B64AF245}"/>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246EEA43-5A01-415C-8509-DD387EAC7424}"/>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0">
              <a:extLst>
                <a:ext uri="{FF2B5EF4-FFF2-40B4-BE49-F238E27FC236}">
                  <a16:creationId xmlns:a16="http://schemas.microsoft.com/office/drawing/2014/main" id="{67FDD490-FFC1-4918-8CC8-670A2E0174F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1">
              <a:extLst>
                <a:ext uri="{FF2B5EF4-FFF2-40B4-BE49-F238E27FC236}">
                  <a16:creationId xmlns:a16="http://schemas.microsoft.com/office/drawing/2014/main" id="{80579594-AEB4-4D87-B503-E529AFBA6B6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0363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56085D89-E127-4623-8CAE-66476DCEABDE}"/>
              </a:ext>
            </a:extLst>
          </p:cNvPr>
          <p:cNvGrpSpPr/>
          <p:nvPr userDrawn="1"/>
        </p:nvGrpSpPr>
        <p:grpSpPr>
          <a:xfrm>
            <a:off x="10540683" y="6379528"/>
            <a:ext cx="1168401" cy="220663"/>
            <a:chOff x="10552113" y="439738"/>
            <a:chExt cx="1168401" cy="220663"/>
          </a:xfrm>
          <a:solidFill>
            <a:srgbClr val="333F48"/>
          </a:solidFill>
        </p:grpSpPr>
        <p:sp>
          <p:nvSpPr>
            <p:cNvPr id="15" name="Freeform 5">
              <a:extLst>
                <a:ext uri="{FF2B5EF4-FFF2-40B4-BE49-F238E27FC236}">
                  <a16:creationId xmlns:a16="http://schemas.microsoft.com/office/drawing/2014/main" id="{FC236BAD-1A31-4AD6-90ED-DB6B9921916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480B0C5E-0C09-4186-8938-129F3D8A2DB8}"/>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E791348-9BC0-42B2-AD57-F49486EFF1DC}"/>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A71A0FB8-F6DC-4836-965F-EDAEA19DB6DD}"/>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60AF4268-B0A3-402B-A6EA-EDF0D83BF6D5}"/>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969CC1BA-201D-4A26-AC89-332B228A42E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99BF2FCD-6057-4D2B-9513-FCA81483F73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338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999"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9552575"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948A4427-109A-420F-88F1-DC874ACE2D0F}"/>
              </a:ext>
            </a:extLst>
          </p:cNvPr>
          <p:cNvGrpSpPr/>
          <p:nvPr userDrawn="1"/>
        </p:nvGrpSpPr>
        <p:grpSpPr>
          <a:xfrm>
            <a:off x="10540683" y="6379528"/>
            <a:ext cx="1168401" cy="220663"/>
            <a:chOff x="10552113" y="439738"/>
            <a:chExt cx="1168401" cy="220663"/>
          </a:xfrm>
          <a:solidFill>
            <a:schemeClr val="tx1"/>
          </a:solidFill>
        </p:grpSpPr>
        <p:sp>
          <p:nvSpPr>
            <p:cNvPr id="21" name="Freeform 5">
              <a:extLst>
                <a:ext uri="{FF2B5EF4-FFF2-40B4-BE49-F238E27FC236}">
                  <a16:creationId xmlns:a16="http://schemas.microsoft.com/office/drawing/2014/main" id="{30F063E9-B535-4551-BFAD-E0E3B4AF9AB0}"/>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A5259DD0-BB82-4ECF-BD86-191AE7FCADCF}"/>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63224925-9F08-436B-990A-1BFDCDCF025B}"/>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EB367349-E1F0-47C2-A12E-CE78B8F6F11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6ECDFC54-3A0F-42F5-8DC7-90975C3126D6}"/>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AA494F29-16ED-4161-AB93-CAA803C0C5F4}"/>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0F90E14A-557E-4390-AD7C-98EE1833880F}"/>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6729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Imag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40000" y="1709739"/>
            <a:ext cx="11172575" cy="2071430"/>
          </a:xfrm>
        </p:spPr>
        <p:txBody>
          <a:bodyPr anchor="b">
            <a:normAutofit/>
          </a:bodyPr>
          <a:lstStyle>
            <a:lvl1pPr>
              <a:lnSpc>
                <a:spcPct val="75000"/>
              </a:lnSpc>
              <a:defRPr sz="8800" cap="all" baseline="0"/>
            </a:lvl1pPr>
          </a:lstStyle>
          <a:p>
            <a:r>
              <a:rPr lang="en-US" dirty="0"/>
              <a:t>Click to edit</a:t>
            </a:r>
            <a:br>
              <a:rPr lang="en-US" dirty="0"/>
            </a:br>
            <a:r>
              <a:rPr lang="en-US" dirty="0"/>
              <a:t>Master title style</a:t>
            </a:r>
            <a:endParaRPr lang="en-GB" dirty="0"/>
          </a:p>
        </p:txBody>
      </p:sp>
      <p:sp>
        <p:nvSpPr>
          <p:cNvPr id="3" name="Text Placeholder 2"/>
          <p:cNvSpPr>
            <a:spLocks noGrp="1"/>
          </p:cNvSpPr>
          <p:nvPr>
            <p:ph type="body" idx="1"/>
          </p:nvPr>
        </p:nvSpPr>
        <p:spPr>
          <a:xfrm>
            <a:off x="540000" y="4102443"/>
            <a:ext cx="2160000" cy="1804645"/>
          </a:xfrm>
        </p:spPr>
        <p:txBody>
          <a:bodyPr>
            <a:normAutofit/>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8E47D09D-089E-40C9-AF5C-E79B73ED645A}"/>
              </a:ext>
            </a:extLst>
          </p:cNvPr>
          <p:cNvGrpSpPr/>
          <p:nvPr userDrawn="1"/>
        </p:nvGrpSpPr>
        <p:grpSpPr>
          <a:xfrm>
            <a:off x="10540683" y="6379528"/>
            <a:ext cx="1168401" cy="220663"/>
            <a:chOff x="10552113" y="439738"/>
            <a:chExt cx="1168401" cy="220663"/>
          </a:xfrm>
          <a:solidFill>
            <a:srgbClr val="333F48"/>
          </a:solidFill>
        </p:grpSpPr>
        <p:sp>
          <p:nvSpPr>
            <p:cNvPr id="16" name="Freeform 5">
              <a:extLst>
                <a:ext uri="{FF2B5EF4-FFF2-40B4-BE49-F238E27FC236}">
                  <a16:creationId xmlns:a16="http://schemas.microsoft.com/office/drawing/2014/main" id="{9317CE0E-76BA-4BAB-B9C3-06FBB41842AA}"/>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3DEF4932-037E-4093-8C69-5B262CC5AC7C}"/>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600557CB-F2C4-43B3-992B-5F237D256570}"/>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E8B3568F-1581-4E2A-AC8D-6E44A053A36F}"/>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DB255996-6EB2-433F-9498-8F38751E78FC}"/>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0">
              <a:extLst>
                <a:ext uri="{FF2B5EF4-FFF2-40B4-BE49-F238E27FC236}">
                  <a16:creationId xmlns:a16="http://schemas.microsoft.com/office/drawing/2014/main" id="{5A8E5BE8-E072-42BC-8433-6AD40A397DB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AD7407DA-881D-4123-A1E0-9F8AD430A06B}"/>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2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FF4283E2-6095-4F22-B8A7-949A7CCEF8EA}"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16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s 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90B1B9F-1F2C-4C66-9BBD-12014F96A499}"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lvl1pPr>
            <a:lvl2pPr>
              <a:defRPr sz="1400"/>
            </a:lvl2pPr>
            <a:lvl3pPr>
              <a:buClr>
                <a:schemeClr val="accent1"/>
              </a:buClr>
              <a:defRPr sz="1400"/>
            </a:lvl3pPr>
            <a:lvl4pPr>
              <a:buClr>
                <a:schemeClr val="accent1"/>
              </a:buClr>
              <a:defRPr sz="1400"/>
            </a:lvl4pPr>
            <a:lvl5pPr>
              <a:buClr>
                <a:schemeClr val="accent1"/>
              </a:buCl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539999" y="450000"/>
            <a:ext cx="11173191" cy="680400"/>
          </a:xfrm>
        </p:spPr>
        <p:txBody>
          <a:bodyPr anchor="t">
            <a:normAutofit/>
          </a:bodyPr>
          <a:lstStyle>
            <a:lvl1pPr>
              <a:defRPr sz="2400"/>
            </a:lvl1pPr>
          </a:lstStyle>
          <a:p>
            <a:r>
              <a:rPr lang="en-US"/>
              <a:t>Click to edit Master title style</a:t>
            </a:r>
            <a:endParaRPr lang="en-GB" dirty="0"/>
          </a:p>
        </p:txBody>
      </p:sp>
      <p:sp>
        <p:nvSpPr>
          <p:cNvPr id="11" name="Text Placeholder 3"/>
          <p:cNvSpPr>
            <a:spLocks noGrp="1"/>
          </p:cNvSpPr>
          <p:nvPr>
            <p:ph type="body" sz="half" idx="2"/>
          </p:nvPr>
        </p:nvSpPr>
        <p:spPr>
          <a:xfrm>
            <a:off x="539998" y="842400"/>
            <a:ext cx="11173191"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7061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E6536D07-8F20-473B-89DC-9D4633D56806}" type="datetime4">
              <a:rPr lang="en-GB" smtClean="0"/>
              <a:t>17 August 2021</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8" name="Content Placeholder 2"/>
          <p:cNvSpPr>
            <a:spLocks noGrp="1"/>
          </p:cNvSpPr>
          <p:nvPr>
            <p:ph idx="13"/>
          </p:nvPr>
        </p:nvSpPr>
        <p:spPr>
          <a:xfrm>
            <a:off x="4433677"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8329191" y="1692000"/>
            <a:ext cx="3384000" cy="4211312"/>
          </a:xfrm>
        </p:spPr>
        <p:txBody>
          <a:bodyPr>
            <a:normAutofit/>
          </a:bodyPr>
          <a:lstStyle>
            <a:lvl1pP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itle 1"/>
          <p:cNvSpPr>
            <a:spLocks noGrp="1"/>
          </p:cNvSpPr>
          <p:nvPr>
            <p:ph type="title"/>
          </p:nvPr>
        </p:nvSpPr>
        <p:spPr>
          <a:xfrm>
            <a:off x="539997" y="450000"/>
            <a:ext cx="11172577" cy="680400"/>
          </a:xfrm>
        </p:spPr>
        <p:txBody>
          <a:bodyPr anchor="t">
            <a:normAutofit/>
          </a:bodyPr>
          <a:lstStyle>
            <a:lvl1pPr>
              <a:defRPr sz="2400">
                <a:solidFill>
                  <a:schemeClr val="bg1"/>
                </a:solidFill>
              </a:defRPr>
            </a:lvl1pPr>
          </a:lstStyle>
          <a:p>
            <a:r>
              <a:rPr lang="en-US"/>
              <a:t>Click to edit Master title style</a:t>
            </a:r>
            <a:endParaRPr lang="en-GB" dirty="0"/>
          </a:p>
        </p:txBody>
      </p:sp>
      <p:sp>
        <p:nvSpPr>
          <p:cNvPr id="2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25" name="Straight Connector 2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224DD62-B641-40E6-B28C-E4F4A71ABA43}"/>
              </a:ext>
            </a:extLst>
          </p:cNvPr>
          <p:cNvGrpSpPr/>
          <p:nvPr userDrawn="1"/>
        </p:nvGrpSpPr>
        <p:grpSpPr>
          <a:xfrm>
            <a:off x="10540683" y="6379528"/>
            <a:ext cx="1168401" cy="220663"/>
            <a:chOff x="10552113" y="439738"/>
            <a:chExt cx="1168401" cy="220663"/>
          </a:xfrm>
          <a:solidFill>
            <a:schemeClr val="bg1"/>
          </a:solidFill>
        </p:grpSpPr>
        <p:sp>
          <p:nvSpPr>
            <p:cNvPr id="24" name="Freeform 5">
              <a:extLst>
                <a:ext uri="{FF2B5EF4-FFF2-40B4-BE49-F238E27FC236}">
                  <a16:creationId xmlns:a16="http://schemas.microsoft.com/office/drawing/2014/main" id="{8F527E09-C92B-46E8-910C-6F8E5113AC8E}"/>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6">
              <a:extLst>
                <a:ext uri="{FF2B5EF4-FFF2-40B4-BE49-F238E27FC236}">
                  <a16:creationId xmlns:a16="http://schemas.microsoft.com/office/drawing/2014/main" id="{D425C2F7-527A-4243-9188-0B53DFD31F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7">
              <a:extLst>
                <a:ext uri="{FF2B5EF4-FFF2-40B4-BE49-F238E27FC236}">
                  <a16:creationId xmlns:a16="http://schemas.microsoft.com/office/drawing/2014/main" id="{4AFA671E-6596-48E2-B00F-B7656EFEB3F5}"/>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8">
              <a:extLst>
                <a:ext uri="{FF2B5EF4-FFF2-40B4-BE49-F238E27FC236}">
                  <a16:creationId xmlns:a16="http://schemas.microsoft.com/office/drawing/2014/main" id="{B77DF1EF-CBC4-48BF-85C4-C614BE7BBA7E}"/>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9">
              <a:extLst>
                <a:ext uri="{FF2B5EF4-FFF2-40B4-BE49-F238E27FC236}">
                  <a16:creationId xmlns:a16="http://schemas.microsoft.com/office/drawing/2014/main" id="{1999903C-8D8C-496A-9EB5-0ADA65BF213E}"/>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a:extLst>
                <a:ext uri="{FF2B5EF4-FFF2-40B4-BE49-F238E27FC236}">
                  <a16:creationId xmlns:a16="http://schemas.microsoft.com/office/drawing/2014/main" id="{C5400F6C-25D2-47FD-81A9-1D75C6FBEFCB}"/>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1">
              <a:extLst>
                <a:ext uri="{FF2B5EF4-FFF2-40B4-BE49-F238E27FC236}">
                  <a16:creationId xmlns:a16="http://schemas.microsoft.com/office/drawing/2014/main" id="{25979B77-A7F7-4F7D-8AFA-B81FB05AA3AC}"/>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2" name="Footer Placeholder 4">
            <a:extLst>
              <a:ext uri="{FF2B5EF4-FFF2-40B4-BE49-F238E27FC236}">
                <a16:creationId xmlns:a16="http://schemas.microsoft.com/office/drawing/2014/main" id="{9B0A85D0-059A-4677-8936-FF7615BCD476}"/>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9364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3384000" cy="4222149"/>
          </a:xfrm>
        </p:spPr>
        <p:txBody>
          <a:bodyPr>
            <a:normAutofit/>
          </a:bodyPr>
          <a:lstStyle>
            <a:lvl1pPr>
              <a:defRPr sz="1600"/>
            </a:lvl1pPr>
            <a:lvl2pPr>
              <a:spcBef>
                <a:spcPts val="1200"/>
              </a:spcBef>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081EE6ED-0A20-4679-AA37-8A7498A1E55C}"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4433677" y="1692000"/>
            <a:ext cx="7278898" cy="4222149"/>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5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Dark 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solidFill>
                  <a:schemeClr val="bg1"/>
                </a:solidFill>
              </a:defRPr>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bg1"/>
                </a:solidFill>
              </a:defRPr>
            </a:lvl1pPr>
            <a:lvl2pPr>
              <a:spcBef>
                <a:spcPts val="0"/>
              </a:spcBef>
              <a:defRPr sz="1200">
                <a:solidFill>
                  <a:schemeClr val="bg1"/>
                </a:solidFill>
              </a:defRPr>
            </a:lvl2pPr>
            <a:lvl3pPr marL="0" indent="0">
              <a:spcBef>
                <a:spcPts val="0"/>
              </a:spcBef>
              <a:buNone/>
              <a:defRPr sz="1600" b="1">
                <a:solidFill>
                  <a:schemeClr val="accent1"/>
                </a:solidFill>
              </a:defRPr>
            </a:lvl3pPr>
          </a:lstStyle>
          <a:p>
            <a:pPr lvl="0"/>
            <a:r>
              <a:rPr lang="en-US"/>
              <a:t>Click to edit Master text styles</a:t>
            </a:r>
          </a:p>
          <a:p>
            <a:pPr lvl="1"/>
            <a:r>
              <a:rPr lang="en-US"/>
              <a:t>Second level</a:t>
            </a:r>
          </a:p>
          <a:p>
            <a:pPr lvl="2"/>
            <a:r>
              <a:rPr lang="en-US"/>
              <a:t>Third level</a:t>
            </a:r>
          </a:p>
        </p:txBody>
      </p:sp>
      <p:pic>
        <p:nvPicPr>
          <p:cNvPr id="15" name="Picture 14">
            <a:extLst>
              <a:ext uri="{FF2B5EF4-FFF2-40B4-BE49-F238E27FC236}">
                <a16:creationId xmlns:a16="http://schemas.microsoft.com/office/drawing/2014/main" id="{716332AD-06B9-4099-89D5-9DE45FF5863E}"/>
              </a:ext>
            </a:extLst>
          </p:cNvPr>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539999" y="249417"/>
            <a:ext cx="1633866" cy="302400"/>
          </a:xfrm>
          <a:prstGeom prst="rect">
            <a:avLst/>
          </a:prstGeom>
        </p:spPr>
      </p:pic>
      <p:sp>
        <p:nvSpPr>
          <p:cNvPr id="6" name="TextBox 5">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bg1"/>
                </a:solidFill>
              </a:rPr>
              <a:t>Enabling the Extraordinary</a:t>
            </a:r>
          </a:p>
          <a:p>
            <a:pPr algn="ctr"/>
            <a:r>
              <a:rPr lang="en-GB" sz="900" dirty="0">
                <a:solidFill>
                  <a:schemeClr val="bg1"/>
                </a:solidFill>
              </a:rPr>
              <a:t>To</a:t>
            </a:r>
            <a:r>
              <a:rPr lang="en-GB" sz="900" baseline="0" dirty="0">
                <a:solidFill>
                  <a:schemeClr val="bg1"/>
                </a:solidFill>
              </a:rPr>
              <a:t> Fly   To Power  To Live</a:t>
            </a:r>
            <a:endParaRPr lang="en-GB" sz="900" dirty="0">
              <a:solidFill>
                <a:schemeClr val="bg1"/>
              </a:solidFill>
            </a:endParaRPr>
          </a:p>
        </p:txBody>
      </p:sp>
    </p:spTree>
    <p:extLst>
      <p:ext uri="{BB962C8B-B14F-4D97-AF65-F5344CB8AC3E}">
        <p14:creationId xmlns:p14="http://schemas.microsoft.com/office/powerpoint/2010/main" val="2674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6000" y="1692000"/>
            <a:ext cx="3384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305888C8-3A78-4540-8717-7F82138F084B}"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538163" y="1692000"/>
            <a:ext cx="7278898" cy="4211312"/>
          </a:xfrm>
        </p:spPr>
        <p:txBody>
          <a:bodyPr>
            <a:normAutofit/>
          </a:bodyPr>
          <a:lstStyle>
            <a:lvl1pPr>
              <a:defRPr sz="1600"/>
            </a:lvl1pPr>
            <a:lvl2pPr>
              <a:spcBef>
                <a:spcPts val="1200"/>
              </a:spcBef>
              <a:defRPr sz="1400"/>
            </a:lvl2pPr>
            <a:lvl3pPr>
              <a:spcBef>
                <a:spcPts val="1200"/>
              </a:spcBef>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9" y="842400"/>
            <a:ext cx="11172576" cy="288000"/>
          </a:xfrm>
        </p:spPr>
        <p:txBody>
          <a:bodyPr>
            <a:normAutofit/>
          </a:bodyPr>
          <a:lstStyle>
            <a:lvl1pPr marL="0" indent="0">
              <a:buNone/>
              <a:defRPr sz="1800">
                <a:solidFill>
                  <a:srgbClr val="658D1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7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388100" y="0"/>
            <a:ext cx="5803900" cy="6858000"/>
          </a:xfrm>
        </p:spPr>
        <p:txBody>
          <a:bodyPr/>
          <a:lstStyle/>
          <a:p>
            <a:r>
              <a:rPr lang="en-US"/>
              <a:t>Click icon to add picture</a:t>
            </a:r>
            <a:endParaRPr lang="en-GB" dirty="0"/>
          </a:p>
        </p:txBody>
      </p:sp>
      <p:sp>
        <p:nvSpPr>
          <p:cNvPr id="3" name="Content Placeholder 2"/>
          <p:cNvSpPr>
            <a:spLocks noGrp="1"/>
          </p:cNvSpPr>
          <p:nvPr>
            <p:ph idx="1"/>
          </p:nvPr>
        </p:nvSpPr>
        <p:spPr>
          <a:xfrm>
            <a:off x="538163" y="1692000"/>
            <a:ext cx="5292000" cy="4211312"/>
          </a:xfrm>
        </p:spPr>
        <p:txBody>
          <a:bodyPr>
            <a:normAutofit/>
          </a:bodyPr>
          <a:lstStyle>
            <a:lvl1pPr>
              <a:defRPr sz="16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DD78D43B-B776-42D3-8737-17FF19C0C317}"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4" name="Title 1"/>
          <p:cNvSpPr>
            <a:spLocks noGrp="1"/>
          </p:cNvSpPr>
          <p:nvPr>
            <p:ph type="title"/>
          </p:nvPr>
        </p:nvSpPr>
        <p:spPr>
          <a:xfrm>
            <a:off x="540000" y="450000"/>
            <a:ext cx="5290163" cy="680400"/>
          </a:xfrm>
        </p:spPr>
        <p:txBody>
          <a:bodyPr anchor="t">
            <a:normAutofit/>
          </a:bodyPr>
          <a:lstStyle>
            <a:lvl1pPr>
              <a:defRPr sz="2400"/>
            </a:lvl1pPr>
          </a:lstStyle>
          <a:p>
            <a:r>
              <a:rPr lang="en-US"/>
              <a:t>Click to edit Master title style</a:t>
            </a:r>
            <a:endParaRPr lang="en-GB" dirty="0"/>
          </a:p>
        </p:txBody>
      </p:sp>
      <p:sp>
        <p:nvSpPr>
          <p:cNvPr id="15" name="Text Placeholder 3"/>
          <p:cNvSpPr>
            <a:spLocks noGrp="1"/>
          </p:cNvSpPr>
          <p:nvPr>
            <p:ph type="body" sz="half" idx="2"/>
          </p:nvPr>
        </p:nvSpPr>
        <p:spPr>
          <a:xfrm>
            <a:off x="539999" y="842400"/>
            <a:ext cx="5290163"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3" name="Straight Connector 12"/>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510ED258-00D1-4F81-8058-D5E88D1849B9}"/>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125771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85" userDrawn="1">
          <p15:clr>
            <a:srgbClr val="FBAE40"/>
          </p15:clr>
        </p15:guide>
        <p15:guide id="2" pos="402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7313587D-57FE-4486-AB17-6EFC288C6898}"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50" y="169200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51199"/>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07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w/10pt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692000"/>
            <a:ext cx="5292000" cy="1707702"/>
          </a:xfrm>
        </p:spPr>
        <p:txBody>
          <a:bodyPr>
            <a:normAutofit/>
          </a:bodyPr>
          <a:lstStyle>
            <a:lvl1pPr marL="174625" indent="-174625">
              <a:buClr>
                <a:schemeClr val="accent1"/>
              </a:buClr>
              <a:buFont typeface="Wingdings 2" panose="05020102010507070707" pitchFamily="18" charset="2"/>
              <a:buChar char=""/>
              <a:defRPr sz="1600">
                <a:solidFill>
                  <a:schemeClr val="accent6"/>
                </a:solidFill>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AB4A87B2-B1FC-4E95-8516-232721AD7D9D}"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Content Placeholder 2"/>
          <p:cNvSpPr>
            <a:spLocks noGrp="1"/>
          </p:cNvSpPr>
          <p:nvPr>
            <p:ph idx="13"/>
          </p:nvPr>
        </p:nvSpPr>
        <p:spPr>
          <a:xfrm>
            <a:off x="6404949" y="1692000"/>
            <a:ext cx="5307625"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4"/>
          </p:nvPr>
        </p:nvSpPr>
        <p:spPr>
          <a:xfrm>
            <a:off x="553788"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6420575" y="3644420"/>
            <a:ext cx="5292000" cy="1707702"/>
          </a:xfrm>
        </p:spPr>
        <p:txBody>
          <a:bodyPr>
            <a:normAutofit/>
          </a:bodyPr>
          <a:lstStyle>
            <a:lvl1pPr marL="174625" indent="-174625">
              <a:buClr>
                <a:schemeClr val="accent1"/>
              </a:buClr>
              <a:buFont typeface="Wingdings 2" panose="05020102010507070707" pitchFamily="18" charset="2"/>
              <a:buChar char=""/>
              <a:defRPr lang="en-US" sz="1600" b="1" kern="1200" dirty="0" smtClean="0">
                <a:solidFill>
                  <a:schemeClr val="accent6"/>
                </a:solidFill>
                <a:latin typeface="+mn-lt"/>
                <a:ea typeface="+mn-ea"/>
                <a:cs typeface="+mn-cs"/>
              </a:defRPr>
            </a:lvl1pPr>
            <a:lvl2pPr marL="174625" indent="0">
              <a:spcBef>
                <a:spcPts val="0"/>
              </a:spcBef>
              <a:defRPr sz="1400" b="1"/>
            </a:lvl2pPr>
            <a:lvl3pPr marL="174625" indent="0">
              <a:buNone/>
              <a:defRPr sz="1000"/>
            </a:lvl3pPr>
            <a:lvl4pPr>
              <a:defRPr sz="10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12"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70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886" y="-1"/>
            <a:ext cx="12175114" cy="6305551"/>
          </a:xfrm>
          <a:prstGeom prst="rect">
            <a:avLst/>
          </a:prstGeom>
        </p:spPr>
      </p:pic>
      <p:sp>
        <p:nvSpPr>
          <p:cNvPr id="3" name="Date Placeholder 2"/>
          <p:cNvSpPr>
            <a:spLocks noGrp="1"/>
          </p:cNvSpPr>
          <p:nvPr>
            <p:ph type="dt" sz="half" idx="10"/>
          </p:nvPr>
        </p:nvSpPr>
        <p:spPr/>
        <p:txBody>
          <a:bodyPr/>
          <a:lstStyle/>
          <a:p>
            <a:fld id="{E4F21833-EE47-45D3-9C50-C9D56ED66285}" type="datetime4">
              <a:rPr lang="en-GB" smtClean="0"/>
              <a:t>17 August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0553F3-40B0-4BFA-8684-D942AF6EAA45}" type="slidenum">
              <a:rPr lang="en-GB" smtClean="0"/>
              <a:t>‹#›</a:t>
            </a:fld>
            <a:endParaRPr lang="en-GB"/>
          </a:p>
        </p:txBody>
      </p:sp>
      <p:sp>
        <p:nvSpPr>
          <p:cNvPr id="10" name="Text Placeholder 9"/>
          <p:cNvSpPr>
            <a:spLocks noGrp="1"/>
          </p:cNvSpPr>
          <p:nvPr>
            <p:ph type="body" sz="quarter" idx="13"/>
          </p:nvPr>
        </p:nvSpPr>
        <p:spPr>
          <a:xfrm>
            <a:off x="538163" y="2663190"/>
            <a:ext cx="6319837" cy="3095308"/>
          </a:xfrm>
        </p:spPr>
        <p:txBody>
          <a:bodyPr/>
          <a:lstStyle>
            <a:lvl1pPr>
              <a:defRPr sz="3200" b="0">
                <a:solidFill>
                  <a:schemeClr val="accent6"/>
                </a:solidFill>
              </a:defRPr>
            </a:lvl1pPr>
            <a:lvl2pPr marL="122238" indent="-122238">
              <a:spcBef>
                <a:spcPts val="1800"/>
              </a:spcBef>
              <a:buFont typeface="Arial" panose="020B0604020202020204" pitchFamily="34" charset="0"/>
              <a:buChar char="‒"/>
              <a:defRPr sz="1100"/>
            </a:lvl2pPr>
          </a:lstStyle>
          <a:p>
            <a:pPr lvl="0"/>
            <a:r>
              <a:rPr lang="en-US"/>
              <a:t>Click to edit Master text styles</a:t>
            </a:r>
          </a:p>
          <a:p>
            <a:pPr lvl="1"/>
            <a:r>
              <a:rPr lang="en-US"/>
              <a:t>Second level</a:t>
            </a:r>
          </a:p>
        </p:txBody>
      </p:sp>
      <p:grpSp>
        <p:nvGrpSpPr>
          <p:cNvPr id="18" name="Group 17"/>
          <p:cNvGrpSpPr/>
          <p:nvPr userDrawn="1"/>
        </p:nvGrpSpPr>
        <p:grpSpPr>
          <a:xfrm>
            <a:off x="538163" y="2205039"/>
            <a:ext cx="376237" cy="293560"/>
            <a:chOff x="538163" y="2205038"/>
            <a:chExt cx="498476" cy="388937"/>
          </a:xfrm>
        </p:grpSpPr>
        <p:sp>
          <p:nvSpPr>
            <p:cNvPr id="16" name="Freeform 5"/>
            <p:cNvSpPr>
              <a:spLocks/>
            </p:cNvSpPr>
            <p:nvPr userDrawn="1"/>
          </p:nvSpPr>
          <p:spPr bwMode="auto">
            <a:xfrm>
              <a:off x="809626"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p:cNvSpPr>
            <p:nvPr userDrawn="1"/>
          </p:nvSpPr>
          <p:spPr bwMode="auto">
            <a:xfrm>
              <a:off x="538163" y="2205038"/>
              <a:ext cx="227013" cy="388937"/>
            </a:xfrm>
            <a:custGeom>
              <a:avLst/>
              <a:gdLst>
                <a:gd name="T0" fmla="*/ 416 w 416"/>
                <a:gd name="T1" fmla="*/ 525 h 709"/>
                <a:gd name="T2" fmla="*/ 237 w 416"/>
                <a:gd name="T3" fmla="*/ 351 h 709"/>
                <a:gd name="T4" fmla="*/ 184 w 416"/>
                <a:gd name="T5" fmla="*/ 363 h 709"/>
                <a:gd name="T6" fmla="*/ 391 w 416"/>
                <a:gd name="T7" fmla="*/ 154 h 709"/>
                <a:gd name="T8" fmla="*/ 391 w 416"/>
                <a:gd name="T9" fmla="*/ 0 h 709"/>
                <a:gd name="T10" fmla="*/ 0 w 416"/>
                <a:gd name="T11" fmla="*/ 467 h 709"/>
                <a:gd name="T12" fmla="*/ 219 w 416"/>
                <a:gd name="T13" fmla="*/ 709 h 709"/>
                <a:gd name="T14" fmla="*/ 416 w 416"/>
                <a:gd name="T15" fmla="*/ 525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709">
                  <a:moveTo>
                    <a:pt x="416" y="525"/>
                  </a:moveTo>
                  <a:cubicBezTo>
                    <a:pt x="416" y="419"/>
                    <a:pt x="351" y="351"/>
                    <a:pt x="237" y="351"/>
                  </a:cubicBezTo>
                  <a:cubicBezTo>
                    <a:pt x="214" y="351"/>
                    <a:pt x="197" y="356"/>
                    <a:pt x="184" y="363"/>
                  </a:cubicBezTo>
                  <a:cubicBezTo>
                    <a:pt x="189" y="247"/>
                    <a:pt x="295" y="169"/>
                    <a:pt x="391" y="154"/>
                  </a:cubicBezTo>
                  <a:cubicBezTo>
                    <a:pt x="391" y="0"/>
                    <a:pt x="391" y="0"/>
                    <a:pt x="391" y="0"/>
                  </a:cubicBezTo>
                  <a:cubicBezTo>
                    <a:pt x="232" y="15"/>
                    <a:pt x="0" y="129"/>
                    <a:pt x="0" y="467"/>
                  </a:cubicBezTo>
                  <a:cubicBezTo>
                    <a:pt x="0" y="601"/>
                    <a:pt x="86" y="709"/>
                    <a:pt x="219" y="709"/>
                  </a:cubicBezTo>
                  <a:cubicBezTo>
                    <a:pt x="338" y="709"/>
                    <a:pt x="416" y="623"/>
                    <a:pt x="416" y="525"/>
                  </a:cubicBezTo>
                </a:path>
              </a:pathLst>
            </a:custGeom>
            <a:solidFill>
              <a:srgbClr val="2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23B427-1173-4B1A-A3A0-C0E97A6E6070}"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Title 1"/>
          <p:cNvSpPr>
            <a:spLocks noGrp="1"/>
          </p:cNvSpPr>
          <p:nvPr>
            <p:ph type="title"/>
          </p:nvPr>
        </p:nvSpPr>
        <p:spPr>
          <a:xfrm>
            <a:off x="539999" y="450000"/>
            <a:ext cx="11172576" cy="680400"/>
          </a:xfrm>
        </p:spPr>
        <p:txBody>
          <a:bodyPr anchor="t">
            <a:normAutofit/>
          </a:bodyPr>
          <a:lstStyle>
            <a:lvl1pPr>
              <a:defRPr sz="2400"/>
            </a:lvl1pPr>
          </a:lstStyle>
          <a:p>
            <a:r>
              <a:rPr lang="en-US"/>
              <a:t>Click to edit Master title style</a:t>
            </a:r>
            <a:endParaRPr lang="en-GB" dirty="0"/>
          </a:p>
        </p:txBody>
      </p:sp>
      <p:sp>
        <p:nvSpPr>
          <p:cNvPr id="9" name="Text Placeholder 3"/>
          <p:cNvSpPr>
            <a:spLocks noGrp="1"/>
          </p:cNvSpPr>
          <p:nvPr>
            <p:ph type="body" sz="half" idx="2"/>
          </p:nvPr>
        </p:nvSpPr>
        <p:spPr>
          <a:xfrm>
            <a:off x="539999" y="842400"/>
            <a:ext cx="11172576"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52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426757-7264-45AC-A790-222A8ABB246A}" type="datetime4">
              <a:rPr lang="en-GB" smtClean="0"/>
              <a:t>17 August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8" name="Media Placeholder 7">
            <a:extLst>
              <a:ext uri="{FF2B5EF4-FFF2-40B4-BE49-F238E27FC236}">
                <a16:creationId xmlns:a16="http://schemas.microsoft.com/office/drawing/2014/main" id="{C562B830-D2AA-4D51-AF7B-244BB895AB99}"/>
              </a:ext>
            </a:extLst>
          </p:cNvPr>
          <p:cNvSpPr>
            <a:spLocks noGrp="1"/>
          </p:cNvSpPr>
          <p:nvPr>
            <p:ph type="media" sz="quarter" idx="13"/>
          </p:nvPr>
        </p:nvSpPr>
        <p:spPr>
          <a:xfrm>
            <a:off x="3278717" y="1681163"/>
            <a:ext cx="5634567" cy="4225925"/>
          </a:xfrm>
        </p:spPr>
        <p:txBody>
          <a:bodyPr/>
          <a:lstStyle/>
          <a:p>
            <a:r>
              <a:rPr lang="en-US"/>
              <a:t>Click icon to add media</a:t>
            </a:r>
            <a:endParaRPr lang="en-GB"/>
          </a:p>
        </p:txBody>
      </p:sp>
      <p:sp>
        <p:nvSpPr>
          <p:cNvPr id="9" name="Title 1"/>
          <p:cNvSpPr>
            <a:spLocks noGrp="1"/>
          </p:cNvSpPr>
          <p:nvPr>
            <p:ph type="title"/>
          </p:nvPr>
        </p:nvSpPr>
        <p:spPr>
          <a:xfrm>
            <a:off x="539999" y="450000"/>
            <a:ext cx="11172575" cy="680400"/>
          </a:xfrm>
        </p:spPr>
        <p:txBody>
          <a:bodyPr anchor="t">
            <a:normAutofit/>
          </a:bodyPr>
          <a:lstStyle>
            <a:lvl1pPr>
              <a:defRPr sz="2400"/>
            </a:lvl1pPr>
          </a:lstStyle>
          <a:p>
            <a:r>
              <a:rPr lang="en-US"/>
              <a:t>Click to edit Master title style</a:t>
            </a:r>
            <a:endParaRPr lang="en-GB" dirty="0"/>
          </a:p>
        </p:txBody>
      </p:sp>
      <p:sp>
        <p:nvSpPr>
          <p:cNvPr id="10" name="Text Placeholder 3"/>
          <p:cNvSpPr>
            <a:spLocks noGrp="1"/>
          </p:cNvSpPr>
          <p:nvPr>
            <p:ph type="body" sz="half" idx="2"/>
          </p:nvPr>
        </p:nvSpPr>
        <p:spPr>
          <a:xfrm>
            <a:off x="539997" y="842400"/>
            <a:ext cx="11172577" cy="288000"/>
          </a:xfrm>
        </p:spPr>
        <p:txBody>
          <a:bodyPr>
            <a:normAutofit/>
          </a:bodyPr>
          <a:lstStyle>
            <a:lvl1pPr marL="0" indent="0">
              <a:buNone/>
              <a:defRPr sz="18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67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1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886" y="0"/>
            <a:ext cx="12175114"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solidFill>
                  <a:schemeClr val="tx2"/>
                </a:solidFill>
              </a:defRPr>
            </a:lvl1pPr>
            <a:lvl2pPr>
              <a:spcBef>
                <a:spcPts val="0"/>
              </a:spcBef>
              <a:defRPr sz="1200">
                <a:solidFill>
                  <a:schemeClr val="tx2"/>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9" name="Group 8"/>
          <p:cNvGrpSpPr/>
          <p:nvPr userDrawn="1"/>
        </p:nvGrpSpPr>
        <p:grpSpPr>
          <a:xfrm>
            <a:off x="539750" y="242888"/>
            <a:ext cx="1633538" cy="309562"/>
            <a:chOff x="539750" y="242888"/>
            <a:chExt cx="1633538" cy="309562"/>
          </a:xfrm>
          <a:solidFill>
            <a:schemeClr val="tx2"/>
          </a:solidFill>
        </p:grpSpPr>
        <p:sp>
          <p:nvSpPr>
            <p:cNvPr id="11"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180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383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3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9832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mage4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82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mage4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89904" y="0"/>
            <a:ext cx="11002096" cy="6858000"/>
          </a:xfrm>
          <a:prstGeom prst="rect">
            <a:avLst/>
          </a:prstGeom>
        </p:spPr>
      </p:pic>
      <p:sp>
        <p:nvSpPr>
          <p:cNvPr id="2" name="Title 1"/>
          <p:cNvSpPr>
            <a:spLocks noGrp="1"/>
          </p:cNvSpPr>
          <p:nvPr>
            <p:ph type="ctrTitle" hasCustomPrompt="1"/>
          </p:nvPr>
        </p:nvSpPr>
        <p:spPr>
          <a:xfrm>
            <a:off x="538162" y="1671891"/>
            <a:ext cx="11160000" cy="3166809"/>
          </a:xfrm>
        </p:spPr>
        <p:txBody>
          <a:bodyPr anchor="ctr">
            <a:noAutofit/>
          </a:bodyPr>
          <a:lstStyle>
            <a:lvl1pPr algn="l">
              <a:lnSpc>
                <a:spcPct val="80000"/>
              </a:lnSpc>
              <a:defRPr sz="7600" cap="all" baseline="0"/>
            </a:lvl1pPr>
          </a:lstStyle>
          <a:p>
            <a:r>
              <a:rPr lang="en-US" dirty="0"/>
              <a:t>Click to edit</a:t>
            </a:r>
            <a:br>
              <a:rPr lang="en-US" dirty="0"/>
            </a:br>
            <a:r>
              <a:rPr lang="en-US" dirty="0"/>
              <a:t>Master</a:t>
            </a:r>
            <a:br>
              <a:rPr lang="en-US" dirty="0"/>
            </a:br>
            <a:r>
              <a:rPr lang="en-US" dirty="0"/>
              <a:t>title style</a:t>
            </a:r>
            <a:endParaRPr lang="en-GB" dirty="0"/>
          </a:p>
        </p:txBody>
      </p:sp>
      <p:sp>
        <p:nvSpPr>
          <p:cNvPr id="8" name="Text Placeholder 7"/>
          <p:cNvSpPr>
            <a:spLocks noGrp="1"/>
          </p:cNvSpPr>
          <p:nvPr>
            <p:ph type="body" sz="quarter" idx="13"/>
          </p:nvPr>
        </p:nvSpPr>
        <p:spPr>
          <a:xfrm>
            <a:off x="538163" y="4838700"/>
            <a:ext cx="11160000" cy="1493838"/>
          </a:xfrm>
        </p:spPr>
        <p:txBody>
          <a:bodyPr anchor="b"/>
          <a:lstStyle>
            <a:lvl1pPr>
              <a:spcBef>
                <a:spcPts val="0"/>
              </a:spcBef>
              <a:defRPr sz="2000"/>
            </a:lvl1pPr>
            <a:lvl2pPr>
              <a:spcBef>
                <a:spcPts val="0"/>
              </a:spcBef>
              <a:defRPr sz="1200">
                <a:solidFill>
                  <a:schemeClr val="tx1"/>
                </a:solidFill>
              </a:defRPr>
            </a:lvl2pPr>
            <a:lvl3pPr marL="0" indent="0">
              <a:spcBef>
                <a:spcPts val="0"/>
              </a:spcBef>
              <a:buNone/>
              <a:defRPr sz="1600" b="1">
                <a:solidFill>
                  <a:schemeClr val="accent6"/>
                </a:solidFill>
              </a:defRPr>
            </a:lvl3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8A499982-D242-42C8-999A-B95F2BE4F3CF}"/>
              </a:ext>
            </a:extLst>
          </p:cNvPr>
          <p:cNvSpPr txBox="1"/>
          <p:nvPr userDrawn="1"/>
        </p:nvSpPr>
        <p:spPr>
          <a:xfrm>
            <a:off x="9928433" y="172464"/>
            <a:ext cx="1784142" cy="307777"/>
          </a:xfrm>
          <a:prstGeom prst="rect">
            <a:avLst/>
          </a:prstGeom>
          <a:noFill/>
        </p:spPr>
        <p:txBody>
          <a:bodyPr wrap="none" lIns="0" tIns="0" rIns="0" bIns="0" rtlCol="0">
            <a:spAutoFit/>
          </a:bodyPr>
          <a:lstStyle/>
          <a:p>
            <a:pPr algn="ctr"/>
            <a:r>
              <a:rPr lang="en-GB" sz="1100" b="1" dirty="0">
                <a:solidFill>
                  <a:schemeClr val="tx2"/>
                </a:solidFill>
              </a:rPr>
              <a:t>Enabling the Extraordinary</a:t>
            </a:r>
          </a:p>
          <a:p>
            <a:pPr algn="ctr"/>
            <a:r>
              <a:rPr lang="en-GB" sz="900" dirty="0">
                <a:solidFill>
                  <a:schemeClr val="tx2"/>
                </a:solidFill>
              </a:rPr>
              <a:t>To</a:t>
            </a:r>
            <a:r>
              <a:rPr lang="en-GB" sz="900" baseline="0" dirty="0">
                <a:solidFill>
                  <a:schemeClr val="tx2"/>
                </a:solidFill>
              </a:rPr>
              <a:t> Fly   To Power  To Live</a:t>
            </a:r>
            <a:endParaRPr lang="en-GB" sz="900" dirty="0">
              <a:solidFill>
                <a:schemeClr val="tx2"/>
              </a:solidFill>
            </a:endParaRPr>
          </a:p>
        </p:txBody>
      </p:sp>
      <p:grpSp>
        <p:nvGrpSpPr>
          <p:cNvPr id="7" name="Group 6"/>
          <p:cNvGrpSpPr/>
          <p:nvPr userDrawn="1"/>
        </p:nvGrpSpPr>
        <p:grpSpPr>
          <a:xfrm>
            <a:off x="539750" y="242888"/>
            <a:ext cx="1633538" cy="309562"/>
            <a:chOff x="539750" y="242888"/>
            <a:chExt cx="1633538" cy="309562"/>
          </a:xfrm>
          <a:solidFill>
            <a:schemeClr val="tx2"/>
          </a:solidFill>
        </p:grpSpPr>
        <p:sp>
          <p:nvSpPr>
            <p:cNvPr id="10" name="Freeform 5"/>
            <p:cNvSpPr>
              <a:spLocks/>
            </p:cNvSpPr>
            <p:nvPr userDrawn="1"/>
          </p:nvSpPr>
          <p:spPr bwMode="auto">
            <a:xfrm>
              <a:off x="860425" y="250825"/>
              <a:ext cx="187325" cy="300037"/>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625600" y="334963"/>
              <a:ext cx="44450" cy="215900"/>
            </a:xfrm>
            <a:custGeom>
              <a:avLst/>
              <a:gdLst>
                <a:gd name="T0" fmla="*/ 0 w 28"/>
                <a:gd name="T1" fmla="*/ 29 h 136"/>
                <a:gd name="T2" fmla="*/ 0 w 28"/>
                <a:gd name="T3" fmla="*/ 136 h 136"/>
                <a:gd name="T4" fmla="*/ 28 w 28"/>
                <a:gd name="T5" fmla="*/ 136 h 136"/>
                <a:gd name="T6" fmla="*/ 28 w 28"/>
                <a:gd name="T7" fmla="*/ 0 h 136"/>
                <a:gd name="T8" fmla="*/ 0 w 28"/>
                <a:gd name="T9" fmla="*/ 29 h 136"/>
              </a:gdLst>
              <a:ahLst/>
              <a:cxnLst>
                <a:cxn ang="0">
                  <a:pos x="T0" y="T1"/>
                </a:cxn>
                <a:cxn ang="0">
                  <a:pos x="T2" y="T3"/>
                </a:cxn>
                <a:cxn ang="0">
                  <a:pos x="T4" y="T5"/>
                </a:cxn>
                <a:cxn ang="0">
                  <a:pos x="T6" y="T7"/>
                </a:cxn>
                <a:cxn ang="0">
                  <a:pos x="T8" y="T9"/>
                </a:cxn>
              </a:cxnLst>
              <a:rect l="0" t="0" r="r" b="b"/>
              <a:pathLst>
                <a:path w="28" h="136">
                  <a:moveTo>
                    <a:pt x="0" y="29"/>
                  </a:moveTo>
                  <a:lnTo>
                    <a:pt x="0" y="136"/>
                  </a:lnTo>
                  <a:lnTo>
                    <a:pt x="28" y="136"/>
                  </a:lnTo>
                  <a:lnTo>
                    <a:pt x="28"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625600" y="250825"/>
              <a:ext cx="80963" cy="80962"/>
            </a:xfrm>
            <a:custGeom>
              <a:avLst/>
              <a:gdLst>
                <a:gd name="T0" fmla="*/ 0 w 51"/>
                <a:gd name="T1" fmla="*/ 0 h 51"/>
                <a:gd name="T2" fmla="*/ 0 w 51"/>
                <a:gd name="T3" fmla="*/ 51 h 51"/>
                <a:gd name="T4" fmla="*/ 51 w 51"/>
                <a:gd name="T5" fmla="*/ 0 h 51"/>
                <a:gd name="T6" fmla="*/ 0 w 51"/>
                <a:gd name="T7" fmla="*/ 0 h 51"/>
              </a:gdLst>
              <a:ahLst/>
              <a:cxnLst>
                <a:cxn ang="0">
                  <a:pos x="T0" y="T1"/>
                </a:cxn>
                <a:cxn ang="0">
                  <a:pos x="T2" y="T3"/>
                </a:cxn>
                <a:cxn ang="0">
                  <a:pos x="T4" y="T5"/>
                </a:cxn>
                <a:cxn ang="0">
                  <a:pos x="T6" y="T7"/>
                </a:cxn>
              </a:cxnLst>
              <a:rect l="0" t="0" r="r" b="b"/>
              <a:pathLst>
                <a:path w="51" h="51">
                  <a:moveTo>
                    <a:pt x="0" y="0"/>
                  </a:moveTo>
                  <a:lnTo>
                    <a:pt x="0" y="51"/>
                  </a:lnTo>
                  <a:lnTo>
                    <a:pt x="5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98538" y="244476"/>
              <a:ext cx="295275" cy="307974"/>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284288" y="242888"/>
              <a:ext cx="295275" cy="309562"/>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539750" y="250825"/>
              <a:ext cx="260350" cy="300037"/>
            </a:xfrm>
            <a:custGeom>
              <a:avLst/>
              <a:gdLst>
                <a:gd name="T0" fmla="*/ 141 w 164"/>
                <a:gd name="T1" fmla="*/ 0 h 189"/>
                <a:gd name="T2" fmla="*/ 82 w 164"/>
                <a:gd name="T3" fmla="*/ 76 h 189"/>
                <a:gd name="T4" fmla="*/ 23 w 164"/>
                <a:gd name="T5" fmla="*/ 0 h 189"/>
                <a:gd name="T6" fmla="*/ 0 w 164"/>
                <a:gd name="T7" fmla="*/ 0 h 189"/>
                <a:gd name="T8" fmla="*/ 0 w 164"/>
                <a:gd name="T9" fmla="*/ 189 h 189"/>
                <a:gd name="T10" fmla="*/ 26 w 164"/>
                <a:gd name="T11" fmla="*/ 189 h 189"/>
                <a:gd name="T12" fmla="*/ 26 w 164"/>
                <a:gd name="T13" fmla="*/ 41 h 189"/>
                <a:gd name="T14" fmla="*/ 82 w 164"/>
                <a:gd name="T15" fmla="*/ 117 h 189"/>
                <a:gd name="T16" fmla="*/ 139 w 164"/>
                <a:gd name="T17" fmla="*/ 41 h 189"/>
                <a:gd name="T18" fmla="*/ 139 w 164"/>
                <a:gd name="T19" fmla="*/ 189 h 189"/>
                <a:gd name="T20" fmla="*/ 164 w 164"/>
                <a:gd name="T21" fmla="*/ 189 h 189"/>
                <a:gd name="T22" fmla="*/ 164 w 164"/>
                <a:gd name="T23" fmla="*/ 0 h 189"/>
                <a:gd name="T24" fmla="*/ 141 w 164"/>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89">
                  <a:moveTo>
                    <a:pt x="141" y="0"/>
                  </a:moveTo>
                  <a:lnTo>
                    <a:pt x="82" y="76"/>
                  </a:lnTo>
                  <a:lnTo>
                    <a:pt x="23" y="0"/>
                  </a:lnTo>
                  <a:lnTo>
                    <a:pt x="0" y="0"/>
                  </a:lnTo>
                  <a:lnTo>
                    <a:pt x="0" y="189"/>
                  </a:lnTo>
                  <a:lnTo>
                    <a:pt x="26" y="189"/>
                  </a:lnTo>
                  <a:lnTo>
                    <a:pt x="26" y="41"/>
                  </a:lnTo>
                  <a:lnTo>
                    <a:pt x="82" y="117"/>
                  </a:lnTo>
                  <a:lnTo>
                    <a:pt x="139" y="41"/>
                  </a:lnTo>
                  <a:lnTo>
                    <a:pt x="139" y="189"/>
                  </a:lnTo>
                  <a:lnTo>
                    <a:pt x="164" y="189"/>
                  </a:lnTo>
                  <a:lnTo>
                    <a:pt x="164" y="0"/>
                  </a:lnTo>
                  <a:lnTo>
                    <a:pt x="1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1709738" y="250825"/>
              <a:ext cx="463550" cy="300037"/>
            </a:xfrm>
            <a:custGeom>
              <a:avLst/>
              <a:gdLst>
                <a:gd name="T0" fmla="*/ 24 w 292"/>
                <a:gd name="T1" fmla="*/ 0 h 189"/>
                <a:gd name="T2" fmla="*/ 0 w 292"/>
                <a:gd name="T3" fmla="*/ 23 h 189"/>
                <a:gd name="T4" fmla="*/ 67 w 292"/>
                <a:gd name="T5" fmla="*/ 23 h 189"/>
                <a:gd name="T6" fmla="*/ 67 w 292"/>
                <a:gd name="T7" fmla="*/ 189 h 189"/>
                <a:gd name="T8" fmla="*/ 93 w 292"/>
                <a:gd name="T9" fmla="*/ 189 h 189"/>
                <a:gd name="T10" fmla="*/ 93 w 292"/>
                <a:gd name="T11" fmla="*/ 23 h 189"/>
                <a:gd name="T12" fmla="*/ 198 w 292"/>
                <a:gd name="T13" fmla="*/ 23 h 189"/>
                <a:gd name="T14" fmla="*/ 198 w 292"/>
                <a:gd name="T15" fmla="*/ 189 h 189"/>
                <a:gd name="T16" fmla="*/ 227 w 292"/>
                <a:gd name="T17" fmla="*/ 189 h 189"/>
                <a:gd name="T18" fmla="*/ 227 w 292"/>
                <a:gd name="T19" fmla="*/ 23 h 189"/>
                <a:gd name="T20" fmla="*/ 292 w 292"/>
                <a:gd name="T21" fmla="*/ 23 h 189"/>
                <a:gd name="T22" fmla="*/ 292 w 292"/>
                <a:gd name="T23" fmla="*/ 0 h 189"/>
                <a:gd name="T24" fmla="*/ 24 w 292"/>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89">
                  <a:moveTo>
                    <a:pt x="24" y="0"/>
                  </a:moveTo>
                  <a:lnTo>
                    <a:pt x="0" y="23"/>
                  </a:lnTo>
                  <a:lnTo>
                    <a:pt x="67" y="23"/>
                  </a:lnTo>
                  <a:lnTo>
                    <a:pt x="67" y="189"/>
                  </a:lnTo>
                  <a:lnTo>
                    <a:pt x="93" y="189"/>
                  </a:lnTo>
                  <a:lnTo>
                    <a:pt x="93" y="23"/>
                  </a:lnTo>
                  <a:lnTo>
                    <a:pt x="198" y="23"/>
                  </a:lnTo>
                  <a:lnTo>
                    <a:pt x="198" y="189"/>
                  </a:lnTo>
                  <a:lnTo>
                    <a:pt x="227" y="189"/>
                  </a:lnTo>
                  <a:lnTo>
                    <a:pt x="227" y="23"/>
                  </a:lnTo>
                  <a:lnTo>
                    <a:pt x="292" y="23"/>
                  </a:lnTo>
                  <a:lnTo>
                    <a:pt x="292"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455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Dark">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bg2"/>
                </a:solidFill>
              </a:defRPr>
            </a:lvl1pPr>
          </a:lstStyle>
          <a:p>
            <a:fld id="{977EC1E6-401F-4C17-ACD4-6DD9C558DF07}" type="datetime4">
              <a:rPr lang="en-GB" smtClean="0"/>
              <a:t>17 August 2021</a:t>
            </a:fld>
            <a:endParaRPr lang="en-GB"/>
          </a:p>
        </p:txBody>
      </p:sp>
      <p:sp>
        <p:nvSpPr>
          <p:cNvPr id="6" name="Footer Placeholder 5"/>
          <p:cNvSpPr>
            <a:spLocks noGrp="1"/>
          </p:cNvSpPr>
          <p:nvPr>
            <p:ph type="ftr" sz="quarter" idx="11"/>
          </p:nvPr>
        </p:nvSpPr>
        <p:spPr/>
        <p:txBody>
          <a:bodyPr/>
          <a:lstStyle>
            <a:lvl1pPr>
              <a:defRPr>
                <a:solidFill>
                  <a:schemeClr val="bg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553F3-40B0-4BFA-8684-D942AF6EAA45}" type="slidenum">
              <a:rPr lang="en-GB" smtClean="0"/>
              <a:pPr/>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bg1"/>
                </a:solidFill>
              </a:defRPr>
            </a:lvl1pPr>
            <a:lvl2pPr>
              <a:defRPr sz="1800">
                <a:solidFill>
                  <a:schemeClr val="accent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cxnSp>
        <p:nvCxnSpPr>
          <p:cNvPr id="27" name="Straight Connector 26"/>
          <p:cNvCxnSpPr/>
          <p:nvPr userDrawn="1"/>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67D3C17-9EE5-42DD-B31C-9193BDDCEF8D}"/>
              </a:ext>
            </a:extLst>
          </p:cNvPr>
          <p:cNvGrpSpPr/>
          <p:nvPr userDrawn="1"/>
        </p:nvGrpSpPr>
        <p:grpSpPr>
          <a:xfrm>
            <a:off x="10540683" y="6379528"/>
            <a:ext cx="1168401" cy="220663"/>
            <a:chOff x="10552113" y="439738"/>
            <a:chExt cx="1168401" cy="220663"/>
          </a:xfrm>
          <a:solidFill>
            <a:schemeClr val="bg1"/>
          </a:solidFill>
        </p:grpSpPr>
        <p:sp>
          <p:nvSpPr>
            <p:cNvPr id="20" name="Freeform 5">
              <a:extLst>
                <a:ext uri="{FF2B5EF4-FFF2-40B4-BE49-F238E27FC236}">
                  <a16:creationId xmlns:a16="http://schemas.microsoft.com/office/drawing/2014/main" id="{A174C02D-D81C-4928-8718-C910AE56FF6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F31AA1DF-8DD4-49AD-BFDC-5AA7DB125810}"/>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95502CD1-8D18-482C-9D32-08C13703EDBD}"/>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36FB06A2-95CD-411D-87BD-BA2E4F2664DB}"/>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03FCB5BD-6F59-4CF0-9183-B829ACC54F30}"/>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72AD7D93-4794-42F8-8F07-F9A14CDAECBE}"/>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8FF2D3B-9915-4E9F-B08E-E6B9F8097D70}"/>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FA3C6FA1-09C0-4054-9D8E-1654C7BE5B35}"/>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bg1"/>
                </a:solidFill>
              </a:rPr>
              <a:t>Meggitt proprietary and confidential.  No unauthorised copying or disclosure.</a:t>
            </a:r>
          </a:p>
        </p:txBody>
      </p:sp>
    </p:spTree>
    <p:extLst>
      <p:ext uri="{BB962C8B-B14F-4D97-AF65-F5344CB8AC3E}">
        <p14:creationId xmlns:p14="http://schemas.microsoft.com/office/powerpoint/2010/main" val="110728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White">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163" y="1069975"/>
            <a:ext cx="5328000" cy="4837113"/>
          </a:xfrm>
        </p:spPr>
        <p:txBody>
          <a:bodyPr>
            <a:normAutofit/>
          </a:bodyPr>
          <a:lstStyle>
            <a:lvl1pPr>
              <a:spcBef>
                <a:spcPts val="500"/>
              </a:spcBef>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chemeClr val="tx2"/>
                </a:solidFill>
              </a:defRPr>
            </a:lvl1pPr>
          </a:lstStyle>
          <a:p>
            <a:fld id="{48EB8982-94C5-4C7F-B828-7C9E4B4CEE68}" type="datetime4">
              <a:rPr lang="en-GB" smtClean="0"/>
              <a:t>17 August 2021</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a:t>
            </a:fld>
            <a:endParaRPr lang="en-GB"/>
          </a:p>
        </p:txBody>
      </p:sp>
      <p:sp>
        <p:nvSpPr>
          <p:cNvPr id="17" name="Content Placeholder 2"/>
          <p:cNvSpPr>
            <a:spLocks noGrp="1"/>
          </p:cNvSpPr>
          <p:nvPr>
            <p:ph idx="13"/>
          </p:nvPr>
        </p:nvSpPr>
        <p:spPr>
          <a:xfrm>
            <a:off x="6384575" y="1069975"/>
            <a:ext cx="5328000" cy="4837113"/>
          </a:xfrm>
        </p:spPr>
        <p:txBody>
          <a:bodyPr>
            <a:normAutofit/>
          </a:bodyPr>
          <a:lstStyle>
            <a:lvl1pPr>
              <a:defRPr sz="2400">
                <a:solidFill>
                  <a:schemeClr val="tx2"/>
                </a:solidFill>
              </a:defRPr>
            </a:lvl1pPr>
            <a:lvl2pPr>
              <a:defRPr sz="1800">
                <a:solidFill>
                  <a:schemeClr val="accent6"/>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9052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43982"/>
            <a:ext cx="11172574" cy="68040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540000" y="1692000"/>
            <a:ext cx="11160000" cy="4213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0000" y="6541428"/>
            <a:ext cx="1080000" cy="123111"/>
          </a:xfrm>
          <a:prstGeom prst="rect">
            <a:avLst/>
          </a:prstGeom>
        </p:spPr>
        <p:txBody>
          <a:bodyPr vert="horz" lIns="0" tIns="0" rIns="0" bIns="0" rtlCol="0" anchor="ctr">
            <a:spAutoFit/>
          </a:bodyPr>
          <a:lstStyle>
            <a:lvl1pPr algn="l">
              <a:defRPr sz="800">
                <a:solidFill>
                  <a:schemeClr val="tx2"/>
                </a:solidFill>
              </a:defRPr>
            </a:lvl1pPr>
          </a:lstStyle>
          <a:p>
            <a:fld id="{72AC90EE-F27E-42D8-ACC6-44467F2654F4}" type="datetime4">
              <a:rPr lang="en-GB" smtClean="0"/>
              <a:t>17 August 2021</a:t>
            </a:fld>
            <a:endParaRPr lang="en-GB" dirty="0"/>
          </a:p>
        </p:txBody>
      </p:sp>
      <p:sp>
        <p:nvSpPr>
          <p:cNvPr id="5" name="Footer Placeholder 4"/>
          <p:cNvSpPr>
            <a:spLocks noGrp="1"/>
          </p:cNvSpPr>
          <p:nvPr>
            <p:ph type="ftr" sz="quarter" idx="3"/>
          </p:nvPr>
        </p:nvSpPr>
        <p:spPr>
          <a:xfrm>
            <a:off x="540000" y="6363315"/>
            <a:ext cx="4311400" cy="123111"/>
          </a:xfrm>
          <a:prstGeom prst="rect">
            <a:avLst/>
          </a:prstGeom>
        </p:spPr>
        <p:txBody>
          <a:bodyPr vert="horz" wrap="square" lIns="0" tIns="0" rIns="0" bIns="0" rtlCol="0" anchor="ctr">
            <a:spAutoFit/>
          </a:bodyPr>
          <a:lstStyle>
            <a:lvl1pPr algn="l">
              <a:defRPr sz="800" b="1">
                <a:solidFill>
                  <a:schemeClr val="tx2"/>
                </a:solidFill>
              </a:defRPr>
            </a:lvl1pPr>
          </a:lstStyle>
          <a:p>
            <a:endParaRPr lang="en-GB" dirty="0"/>
          </a:p>
        </p:txBody>
      </p:sp>
      <p:sp>
        <p:nvSpPr>
          <p:cNvPr id="6" name="Slide Number Placeholder 5"/>
          <p:cNvSpPr>
            <a:spLocks noGrp="1"/>
          </p:cNvSpPr>
          <p:nvPr>
            <p:ph type="sldNum" sz="quarter" idx="4"/>
          </p:nvPr>
        </p:nvSpPr>
        <p:spPr>
          <a:xfrm>
            <a:off x="71925" y="6363316"/>
            <a:ext cx="360000" cy="123111"/>
          </a:xfrm>
          <a:prstGeom prst="rect">
            <a:avLst/>
          </a:prstGeom>
        </p:spPr>
        <p:txBody>
          <a:bodyPr vert="horz" lIns="0" tIns="0" rIns="0" bIns="0" rtlCol="0" anchor="ctr">
            <a:spAutoFit/>
          </a:bodyPr>
          <a:lstStyle>
            <a:lvl1pPr algn="r">
              <a:defRPr sz="800" b="1">
                <a:solidFill>
                  <a:schemeClr val="tx2"/>
                </a:solidFill>
              </a:defRPr>
            </a:lvl1pPr>
          </a:lstStyle>
          <a:p>
            <a:fld id="{240553F3-40B0-4BFA-8684-D942AF6EAA45}" type="slidenum">
              <a:rPr lang="en-GB" smtClean="0"/>
              <a:pPr/>
              <a:t>‹#›</a:t>
            </a:fld>
            <a:endParaRPr lang="en-GB" dirty="0"/>
          </a:p>
        </p:txBody>
      </p:sp>
      <p:cxnSp>
        <p:nvCxnSpPr>
          <p:cNvPr id="10" name="Straight Connector 9"/>
          <p:cNvCxnSpPr/>
          <p:nvPr/>
        </p:nvCxnSpPr>
        <p:spPr>
          <a:xfrm>
            <a:off x="541213" y="6203852"/>
            <a:ext cx="1115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32D8E722-1F5F-4CB3-A1D4-FC7508A7F519}"/>
              </a:ext>
            </a:extLst>
          </p:cNvPr>
          <p:cNvGrpSpPr/>
          <p:nvPr userDrawn="1"/>
        </p:nvGrpSpPr>
        <p:grpSpPr>
          <a:xfrm>
            <a:off x="10540683" y="6379528"/>
            <a:ext cx="1168401" cy="220663"/>
            <a:chOff x="10552113" y="439738"/>
            <a:chExt cx="1168401" cy="220663"/>
          </a:xfrm>
          <a:solidFill>
            <a:srgbClr val="333F48"/>
          </a:solidFill>
        </p:grpSpPr>
        <p:sp>
          <p:nvSpPr>
            <p:cNvPr id="21" name="Freeform 5">
              <a:extLst>
                <a:ext uri="{FF2B5EF4-FFF2-40B4-BE49-F238E27FC236}">
                  <a16:creationId xmlns:a16="http://schemas.microsoft.com/office/drawing/2014/main" id="{27AD0F29-36A1-43F4-9AC4-D0CD60541A79}"/>
                </a:ext>
              </a:extLst>
            </p:cNvPr>
            <p:cNvSpPr>
              <a:spLocks/>
            </p:cNvSpPr>
            <p:nvPr userDrawn="1"/>
          </p:nvSpPr>
          <p:spPr bwMode="auto">
            <a:xfrm>
              <a:off x="10782301" y="446088"/>
              <a:ext cx="133350" cy="212725"/>
            </a:xfrm>
            <a:custGeom>
              <a:avLst/>
              <a:gdLst>
                <a:gd name="T0" fmla="*/ 209 w 248"/>
                <a:gd name="T1" fmla="*/ 339 h 394"/>
                <a:gd name="T2" fmla="*/ 51 w 248"/>
                <a:gd name="T3" fmla="*/ 339 h 394"/>
                <a:gd name="T4" fmla="*/ 51 w 248"/>
                <a:gd name="T5" fmla="*/ 218 h 394"/>
                <a:gd name="T6" fmla="*/ 175 w 248"/>
                <a:gd name="T7" fmla="*/ 218 h 394"/>
                <a:gd name="T8" fmla="*/ 172 w 248"/>
                <a:gd name="T9" fmla="*/ 194 h 394"/>
                <a:gd name="T10" fmla="*/ 175 w 248"/>
                <a:gd name="T11" fmla="*/ 170 h 394"/>
                <a:gd name="T12" fmla="*/ 51 w 248"/>
                <a:gd name="T13" fmla="*/ 170 h 394"/>
                <a:gd name="T14" fmla="*/ 51 w 248"/>
                <a:gd name="T15" fmla="*/ 49 h 394"/>
                <a:gd name="T16" fmla="*/ 209 w 248"/>
                <a:gd name="T17" fmla="*/ 49 h 394"/>
                <a:gd name="T18" fmla="*/ 248 w 248"/>
                <a:gd name="T19" fmla="*/ 0 h 394"/>
                <a:gd name="T20" fmla="*/ 0 w 248"/>
                <a:gd name="T21" fmla="*/ 0 h 394"/>
                <a:gd name="T22" fmla="*/ 0 w 248"/>
                <a:gd name="T23" fmla="*/ 394 h 394"/>
                <a:gd name="T24" fmla="*/ 248 w 248"/>
                <a:gd name="T25" fmla="*/ 394 h 394"/>
                <a:gd name="T26" fmla="*/ 214 w 248"/>
                <a:gd name="T27" fmla="*/ 339 h 394"/>
                <a:gd name="T28" fmla="*/ 209 w 248"/>
                <a:gd name="T29" fmla="*/ 339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94">
                  <a:moveTo>
                    <a:pt x="209" y="339"/>
                  </a:moveTo>
                  <a:cubicBezTo>
                    <a:pt x="51" y="339"/>
                    <a:pt x="51" y="339"/>
                    <a:pt x="51" y="339"/>
                  </a:cubicBezTo>
                  <a:cubicBezTo>
                    <a:pt x="51" y="218"/>
                    <a:pt x="51" y="218"/>
                    <a:pt x="51" y="218"/>
                  </a:cubicBezTo>
                  <a:cubicBezTo>
                    <a:pt x="175" y="218"/>
                    <a:pt x="175" y="218"/>
                    <a:pt x="175" y="218"/>
                  </a:cubicBezTo>
                  <a:cubicBezTo>
                    <a:pt x="175" y="218"/>
                    <a:pt x="172" y="204"/>
                    <a:pt x="172" y="194"/>
                  </a:cubicBezTo>
                  <a:cubicBezTo>
                    <a:pt x="172" y="185"/>
                    <a:pt x="175" y="170"/>
                    <a:pt x="175" y="170"/>
                  </a:cubicBezTo>
                  <a:cubicBezTo>
                    <a:pt x="51" y="170"/>
                    <a:pt x="51" y="170"/>
                    <a:pt x="51" y="170"/>
                  </a:cubicBezTo>
                  <a:cubicBezTo>
                    <a:pt x="51" y="49"/>
                    <a:pt x="51" y="49"/>
                    <a:pt x="51" y="49"/>
                  </a:cubicBezTo>
                  <a:cubicBezTo>
                    <a:pt x="209" y="49"/>
                    <a:pt x="209" y="49"/>
                    <a:pt x="209" y="49"/>
                  </a:cubicBezTo>
                  <a:cubicBezTo>
                    <a:pt x="248" y="0"/>
                    <a:pt x="248" y="0"/>
                    <a:pt x="248" y="0"/>
                  </a:cubicBezTo>
                  <a:cubicBezTo>
                    <a:pt x="0" y="0"/>
                    <a:pt x="0" y="0"/>
                    <a:pt x="0" y="0"/>
                  </a:cubicBezTo>
                  <a:cubicBezTo>
                    <a:pt x="0" y="394"/>
                    <a:pt x="0" y="394"/>
                    <a:pt x="0" y="394"/>
                  </a:cubicBezTo>
                  <a:cubicBezTo>
                    <a:pt x="248" y="394"/>
                    <a:pt x="248" y="394"/>
                    <a:pt x="248" y="394"/>
                  </a:cubicBezTo>
                  <a:cubicBezTo>
                    <a:pt x="214" y="339"/>
                    <a:pt x="214" y="339"/>
                    <a:pt x="214" y="339"/>
                  </a:cubicBezTo>
                  <a:lnTo>
                    <a:pt x="209" y="33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49198F9F-C09B-4683-80F0-897C375A524A}"/>
                </a:ext>
              </a:extLst>
            </p:cNvPr>
            <p:cNvSpPr>
              <a:spLocks/>
            </p:cNvSpPr>
            <p:nvPr userDrawn="1"/>
          </p:nvSpPr>
          <p:spPr bwMode="auto">
            <a:xfrm>
              <a:off x="11328401" y="504825"/>
              <a:ext cx="31750" cy="153988"/>
            </a:xfrm>
            <a:custGeom>
              <a:avLst/>
              <a:gdLst>
                <a:gd name="T0" fmla="*/ 0 w 20"/>
                <a:gd name="T1" fmla="*/ 21 h 97"/>
                <a:gd name="T2" fmla="*/ 0 w 20"/>
                <a:gd name="T3" fmla="*/ 97 h 97"/>
                <a:gd name="T4" fmla="*/ 20 w 20"/>
                <a:gd name="T5" fmla="*/ 97 h 97"/>
                <a:gd name="T6" fmla="*/ 20 w 20"/>
                <a:gd name="T7" fmla="*/ 0 h 97"/>
                <a:gd name="T8" fmla="*/ 0 w 20"/>
                <a:gd name="T9" fmla="*/ 21 h 97"/>
              </a:gdLst>
              <a:ahLst/>
              <a:cxnLst>
                <a:cxn ang="0">
                  <a:pos x="T0" y="T1"/>
                </a:cxn>
                <a:cxn ang="0">
                  <a:pos x="T2" y="T3"/>
                </a:cxn>
                <a:cxn ang="0">
                  <a:pos x="T4" y="T5"/>
                </a:cxn>
                <a:cxn ang="0">
                  <a:pos x="T6" y="T7"/>
                </a:cxn>
                <a:cxn ang="0">
                  <a:pos x="T8" y="T9"/>
                </a:cxn>
              </a:cxnLst>
              <a:rect l="0" t="0" r="r" b="b"/>
              <a:pathLst>
                <a:path w="20" h="97">
                  <a:moveTo>
                    <a:pt x="0" y="21"/>
                  </a:moveTo>
                  <a:lnTo>
                    <a:pt x="0" y="97"/>
                  </a:lnTo>
                  <a:lnTo>
                    <a:pt x="20" y="97"/>
                  </a:lnTo>
                  <a:lnTo>
                    <a:pt x="20" y="0"/>
                  </a:lnTo>
                  <a:lnTo>
                    <a:pt x="0" y="2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5D93B8CE-184D-482E-8E51-DC257E436B6F}"/>
                </a:ext>
              </a:extLst>
            </p:cNvPr>
            <p:cNvSpPr>
              <a:spLocks/>
            </p:cNvSpPr>
            <p:nvPr userDrawn="1"/>
          </p:nvSpPr>
          <p:spPr bwMode="auto">
            <a:xfrm>
              <a:off x="11328401" y="446088"/>
              <a:ext cx="58738" cy="57150"/>
            </a:xfrm>
            <a:custGeom>
              <a:avLst/>
              <a:gdLst>
                <a:gd name="T0" fmla="*/ 0 w 37"/>
                <a:gd name="T1" fmla="*/ 0 h 36"/>
                <a:gd name="T2" fmla="*/ 0 w 37"/>
                <a:gd name="T3" fmla="*/ 36 h 36"/>
                <a:gd name="T4" fmla="*/ 37 w 37"/>
                <a:gd name="T5" fmla="*/ 0 h 36"/>
                <a:gd name="T6" fmla="*/ 0 w 37"/>
                <a:gd name="T7" fmla="*/ 0 h 36"/>
              </a:gdLst>
              <a:ahLst/>
              <a:cxnLst>
                <a:cxn ang="0">
                  <a:pos x="T0" y="T1"/>
                </a:cxn>
                <a:cxn ang="0">
                  <a:pos x="T2" y="T3"/>
                </a:cxn>
                <a:cxn ang="0">
                  <a:pos x="T4" y="T5"/>
                </a:cxn>
                <a:cxn ang="0">
                  <a:pos x="T6" y="T7"/>
                </a:cxn>
              </a:cxnLst>
              <a:rect l="0" t="0" r="r" b="b"/>
              <a:pathLst>
                <a:path w="37" h="36">
                  <a:moveTo>
                    <a:pt x="0" y="0"/>
                  </a:moveTo>
                  <a:lnTo>
                    <a:pt x="0" y="36"/>
                  </a:lnTo>
                  <a:lnTo>
                    <a:pt x="37"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53B1E87C-34BC-4328-8D07-663971D31848}"/>
                </a:ext>
              </a:extLst>
            </p:cNvPr>
            <p:cNvSpPr>
              <a:spLocks/>
            </p:cNvSpPr>
            <p:nvPr userDrawn="1"/>
          </p:nvSpPr>
          <p:spPr bwMode="auto">
            <a:xfrm>
              <a:off x="10880726" y="441325"/>
              <a:ext cx="211138" cy="219075"/>
            </a:xfrm>
            <a:custGeom>
              <a:avLst/>
              <a:gdLst>
                <a:gd name="T0" fmla="*/ 239 w 391"/>
                <a:gd name="T1" fmla="*/ 227 h 407"/>
                <a:gd name="T2" fmla="*/ 335 w 391"/>
                <a:gd name="T3" fmla="*/ 227 h 407"/>
                <a:gd name="T4" fmla="*/ 335 w 391"/>
                <a:gd name="T5" fmla="*/ 336 h 407"/>
                <a:gd name="T6" fmla="*/ 135 w 391"/>
                <a:gd name="T7" fmla="*/ 291 h 407"/>
                <a:gd name="T8" fmla="*/ 194 w 391"/>
                <a:gd name="T9" fmla="*/ 70 h 407"/>
                <a:gd name="T10" fmla="*/ 340 w 391"/>
                <a:gd name="T11" fmla="*/ 58 h 407"/>
                <a:gd name="T12" fmla="*/ 391 w 391"/>
                <a:gd name="T13" fmla="*/ 9 h 407"/>
                <a:gd name="T14" fmla="*/ 171 w 391"/>
                <a:gd name="T15" fmla="*/ 21 h 407"/>
                <a:gd name="T16" fmla="*/ 198 w 391"/>
                <a:gd name="T17" fmla="*/ 399 h 407"/>
                <a:gd name="T18" fmla="*/ 250 w 391"/>
                <a:gd name="T19" fmla="*/ 405 h 407"/>
                <a:gd name="T20" fmla="*/ 391 w 391"/>
                <a:gd name="T21" fmla="*/ 373 h 407"/>
                <a:gd name="T22" fmla="*/ 391 w 391"/>
                <a:gd name="T23" fmla="*/ 179 h 407"/>
                <a:gd name="T24" fmla="*/ 239 w 391"/>
                <a:gd name="T25" fmla="*/ 179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407">
                  <a:moveTo>
                    <a:pt x="239" y="227"/>
                  </a:moveTo>
                  <a:cubicBezTo>
                    <a:pt x="335" y="227"/>
                    <a:pt x="335" y="227"/>
                    <a:pt x="335" y="227"/>
                  </a:cubicBezTo>
                  <a:cubicBezTo>
                    <a:pt x="335" y="336"/>
                    <a:pt x="335" y="336"/>
                    <a:pt x="335" y="336"/>
                  </a:cubicBezTo>
                  <a:cubicBezTo>
                    <a:pt x="258" y="368"/>
                    <a:pt x="178" y="352"/>
                    <a:pt x="135" y="291"/>
                  </a:cubicBezTo>
                  <a:cubicBezTo>
                    <a:pt x="87" y="222"/>
                    <a:pt x="105" y="102"/>
                    <a:pt x="194" y="70"/>
                  </a:cubicBezTo>
                  <a:cubicBezTo>
                    <a:pt x="238" y="54"/>
                    <a:pt x="294" y="57"/>
                    <a:pt x="340" y="58"/>
                  </a:cubicBezTo>
                  <a:cubicBezTo>
                    <a:pt x="391" y="9"/>
                    <a:pt x="391" y="9"/>
                    <a:pt x="391" y="9"/>
                  </a:cubicBezTo>
                  <a:cubicBezTo>
                    <a:pt x="312" y="9"/>
                    <a:pt x="229" y="0"/>
                    <a:pt x="171" y="21"/>
                  </a:cubicBezTo>
                  <a:cubicBezTo>
                    <a:pt x="0" y="85"/>
                    <a:pt x="13" y="344"/>
                    <a:pt x="198" y="399"/>
                  </a:cubicBezTo>
                  <a:cubicBezTo>
                    <a:pt x="207" y="402"/>
                    <a:pt x="229" y="405"/>
                    <a:pt x="250" y="405"/>
                  </a:cubicBezTo>
                  <a:cubicBezTo>
                    <a:pt x="306" y="407"/>
                    <a:pt x="350" y="389"/>
                    <a:pt x="391" y="373"/>
                  </a:cubicBezTo>
                  <a:cubicBezTo>
                    <a:pt x="391" y="179"/>
                    <a:pt x="391" y="179"/>
                    <a:pt x="391" y="179"/>
                  </a:cubicBezTo>
                  <a:cubicBezTo>
                    <a:pt x="239" y="179"/>
                    <a:pt x="239" y="179"/>
                    <a:pt x="239" y="179"/>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186FB600-FF73-4845-86CC-040C755B3913}"/>
                </a:ext>
              </a:extLst>
            </p:cNvPr>
            <p:cNvSpPr>
              <a:spLocks/>
            </p:cNvSpPr>
            <p:nvPr userDrawn="1"/>
          </p:nvSpPr>
          <p:spPr bwMode="auto">
            <a:xfrm>
              <a:off x="11083926" y="439738"/>
              <a:ext cx="211138" cy="220663"/>
            </a:xfrm>
            <a:custGeom>
              <a:avLst/>
              <a:gdLst>
                <a:gd name="T0" fmla="*/ 239 w 392"/>
                <a:gd name="T1" fmla="*/ 228 h 407"/>
                <a:gd name="T2" fmla="*/ 335 w 392"/>
                <a:gd name="T3" fmla="*/ 228 h 407"/>
                <a:gd name="T4" fmla="*/ 335 w 392"/>
                <a:gd name="T5" fmla="*/ 337 h 407"/>
                <a:gd name="T6" fmla="*/ 135 w 392"/>
                <a:gd name="T7" fmla="*/ 291 h 407"/>
                <a:gd name="T8" fmla="*/ 194 w 392"/>
                <a:gd name="T9" fmla="*/ 70 h 407"/>
                <a:gd name="T10" fmla="*/ 341 w 392"/>
                <a:gd name="T11" fmla="*/ 58 h 407"/>
                <a:gd name="T12" fmla="*/ 392 w 392"/>
                <a:gd name="T13" fmla="*/ 10 h 407"/>
                <a:gd name="T14" fmla="*/ 172 w 392"/>
                <a:gd name="T15" fmla="*/ 22 h 407"/>
                <a:gd name="T16" fmla="*/ 198 w 392"/>
                <a:gd name="T17" fmla="*/ 399 h 407"/>
                <a:gd name="T18" fmla="*/ 250 w 392"/>
                <a:gd name="T19" fmla="*/ 406 h 407"/>
                <a:gd name="T20" fmla="*/ 392 w 392"/>
                <a:gd name="T21" fmla="*/ 373 h 407"/>
                <a:gd name="T22" fmla="*/ 392 w 392"/>
                <a:gd name="T23" fmla="*/ 179 h 407"/>
                <a:gd name="T24" fmla="*/ 239 w 392"/>
                <a:gd name="T25" fmla="*/ 18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407">
                  <a:moveTo>
                    <a:pt x="239" y="228"/>
                  </a:moveTo>
                  <a:cubicBezTo>
                    <a:pt x="335" y="228"/>
                    <a:pt x="335" y="228"/>
                    <a:pt x="335" y="228"/>
                  </a:cubicBezTo>
                  <a:cubicBezTo>
                    <a:pt x="335" y="337"/>
                    <a:pt x="335" y="337"/>
                    <a:pt x="335" y="337"/>
                  </a:cubicBezTo>
                  <a:cubicBezTo>
                    <a:pt x="258" y="368"/>
                    <a:pt x="178" y="352"/>
                    <a:pt x="135" y="291"/>
                  </a:cubicBezTo>
                  <a:cubicBezTo>
                    <a:pt x="87" y="223"/>
                    <a:pt x="105" y="102"/>
                    <a:pt x="194" y="70"/>
                  </a:cubicBezTo>
                  <a:cubicBezTo>
                    <a:pt x="238" y="54"/>
                    <a:pt x="294" y="58"/>
                    <a:pt x="341" y="58"/>
                  </a:cubicBezTo>
                  <a:cubicBezTo>
                    <a:pt x="392" y="10"/>
                    <a:pt x="392" y="10"/>
                    <a:pt x="392" y="10"/>
                  </a:cubicBezTo>
                  <a:cubicBezTo>
                    <a:pt x="312" y="10"/>
                    <a:pt x="230" y="0"/>
                    <a:pt x="172" y="22"/>
                  </a:cubicBezTo>
                  <a:cubicBezTo>
                    <a:pt x="0" y="85"/>
                    <a:pt x="14" y="345"/>
                    <a:pt x="198" y="399"/>
                  </a:cubicBezTo>
                  <a:cubicBezTo>
                    <a:pt x="208" y="402"/>
                    <a:pt x="230" y="405"/>
                    <a:pt x="250" y="406"/>
                  </a:cubicBezTo>
                  <a:cubicBezTo>
                    <a:pt x="307" y="407"/>
                    <a:pt x="350" y="390"/>
                    <a:pt x="392" y="373"/>
                  </a:cubicBezTo>
                  <a:cubicBezTo>
                    <a:pt x="392" y="179"/>
                    <a:pt x="392" y="179"/>
                    <a:pt x="392" y="179"/>
                  </a:cubicBezTo>
                  <a:cubicBezTo>
                    <a:pt x="239" y="180"/>
                    <a:pt x="239" y="180"/>
                    <a:pt x="239" y="18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813BA303-7367-45DC-B45F-5352707B1D42}"/>
                </a:ext>
              </a:extLst>
            </p:cNvPr>
            <p:cNvSpPr>
              <a:spLocks/>
            </p:cNvSpPr>
            <p:nvPr userDrawn="1"/>
          </p:nvSpPr>
          <p:spPr bwMode="auto">
            <a:xfrm>
              <a:off x="10552113" y="446088"/>
              <a:ext cx="185738" cy="212725"/>
            </a:xfrm>
            <a:custGeom>
              <a:avLst/>
              <a:gdLst>
                <a:gd name="T0" fmla="*/ 101 w 117"/>
                <a:gd name="T1" fmla="*/ 0 h 134"/>
                <a:gd name="T2" fmla="*/ 59 w 117"/>
                <a:gd name="T3" fmla="*/ 54 h 134"/>
                <a:gd name="T4" fmla="*/ 17 w 117"/>
                <a:gd name="T5" fmla="*/ 0 h 134"/>
                <a:gd name="T6" fmla="*/ 0 w 117"/>
                <a:gd name="T7" fmla="*/ 0 h 134"/>
                <a:gd name="T8" fmla="*/ 0 w 117"/>
                <a:gd name="T9" fmla="*/ 134 h 134"/>
                <a:gd name="T10" fmla="*/ 19 w 117"/>
                <a:gd name="T11" fmla="*/ 134 h 134"/>
                <a:gd name="T12" fmla="*/ 19 w 117"/>
                <a:gd name="T13" fmla="*/ 29 h 134"/>
                <a:gd name="T14" fmla="*/ 59 w 117"/>
                <a:gd name="T15" fmla="*/ 83 h 134"/>
                <a:gd name="T16" fmla="*/ 99 w 117"/>
                <a:gd name="T17" fmla="*/ 29 h 134"/>
                <a:gd name="T18" fmla="*/ 99 w 117"/>
                <a:gd name="T19" fmla="*/ 134 h 134"/>
                <a:gd name="T20" fmla="*/ 117 w 117"/>
                <a:gd name="T21" fmla="*/ 134 h 134"/>
                <a:gd name="T22" fmla="*/ 117 w 117"/>
                <a:gd name="T23" fmla="*/ 0 h 134"/>
                <a:gd name="T24" fmla="*/ 101 w 117"/>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34">
                  <a:moveTo>
                    <a:pt x="101" y="0"/>
                  </a:moveTo>
                  <a:lnTo>
                    <a:pt x="59" y="54"/>
                  </a:lnTo>
                  <a:lnTo>
                    <a:pt x="17" y="0"/>
                  </a:lnTo>
                  <a:lnTo>
                    <a:pt x="0" y="0"/>
                  </a:lnTo>
                  <a:lnTo>
                    <a:pt x="0" y="134"/>
                  </a:lnTo>
                  <a:lnTo>
                    <a:pt x="19" y="134"/>
                  </a:lnTo>
                  <a:lnTo>
                    <a:pt x="19" y="29"/>
                  </a:lnTo>
                  <a:lnTo>
                    <a:pt x="59" y="83"/>
                  </a:lnTo>
                  <a:lnTo>
                    <a:pt x="99" y="29"/>
                  </a:lnTo>
                  <a:lnTo>
                    <a:pt x="99" y="134"/>
                  </a:lnTo>
                  <a:lnTo>
                    <a:pt x="117" y="134"/>
                  </a:lnTo>
                  <a:lnTo>
                    <a:pt x="117" y="0"/>
                  </a:lnTo>
                  <a:lnTo>
                    <a:pt x="101"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DE8DB829-6ABB-4E0E-8BBC-D97729978BE4}"/>
                </a:ext>
              </a:extLst>
            </p:cNvPr>
            <p:cNvSpPr>
              <a:spLocks/>
            </p:cNvSpPr>
            <p:nvPr userDrawn="1"/>
          </p:nvSpPr>
          <p:spPr bwMode="auto">
            <a:xfrm>
              <a:off x="11388726" y="446088"/>
              <a:ext cx="331788" cy="212725"/>
            </a:xfrm>
            <a:custGeom>
              <a:avLst/>
              <a:gdLst>
                <a:gd name="T0" fmla="*/ 18 w 209"/>
                <a:gd name="T1" fmla="*/ 0 h 134"/>
                <a:gd name="T2" fmla="*/ 0 w 209"/>
                <a:gd name="T3" fmla="*/ 16 h 134"/>
                <a:gd name="T4" fmla="*/ 48 w 209"/>
                <a:gd name="T5" fmla="*/ 16 h 134"/>
                <a:gd name="T6" fmla="*/ 48 w 209"/>
                <a:gd name="T7" fmla="*/ 134 h 134"/>
                <a:gd name="T8" fmla="*/ 67 w 209"/>
                <a:gd name="T9" fmla="*/ 134 h 134"/>
                <a:gd name="T10" fmla="*/ 67 w 209"/>
                <a:gd name="T11" fmla="*/ 16 h 134"/>
                <a:gd name="T12" fmla="*/ 142 w 209"/>
                <a:gd name="T13" fmla="*/ 16 h 134"/>
                <a:gd name="T14" fmla="*/ 142 w 209"/>
                <a:gd name="T15" fmla="*/ 134 h 134"/>
                <a:gd name="T16" fmla="*/ 163 w 209"/>
                <a:gd name="T17" fmla="*/ 134 h 134"/>
                <a:gd name="T18" fmla="*/ 163 w 209"/>
                <a:gd name="T19" fmla="*/ 16 h 134"/>
                <a:gd name="T20" fmla="*/ 209 w 209"/>
                <a:gd name="T21" fmla="*/ 16 h 134"/>
                <a:gd name="T22" fmla="*/ 209 w 209"/>
                <a:gd name="T23" fmla="*/ 0 h 134"/>
                <a:gd name="T24" fmla="*/ 18 w 209"/>
                <a:gd name="T2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34">
                  <a:moveTo>
                    <a:pt x="18" y="0"/>
                  </a:moveTo>
                  <a:lnTo>
                    <a:pt x="0" y="16"/>
                  </a:lnTo>
                  <a:lnTo>
                    <a:pt x="48" y="16"/>
                  </a:lnTo>
                  <a:lnTo>
                    <a:pt x="48" y="134"/>
                  </a:lnTo>
                  <a:lnTo>
                    <a:pt x="67" y="134"/>
                  </a:lnTo>
                  <a:lnTo>
                    <a:pt x="67" y="16"/>
                  </a:lnTo>
                  <a:lnTo>
                    <a:pt x="142" y="16"/>
                  </a:lnTo>
                  <a:lnTo>
                    <a:pt x="142" y="134"/>
                  </a:lnTo>
                  <a:lnTo>
                    <a:pt x="163" y="134"/>
                  </a:lnTo>
                  <a:lnTo>
                    <a:pt x="163" y="16"/>
                  </a:lnTo>
                  <a:lnTo>
                    <a:pt x="209" y="16"/>
                  </a:lnTo>
                  <a:lnTo>
                    <a:pt x="209" y="0"/>
                  </a:lnTo>
                  <a:lnTo>
                    <a:pt x="18"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28" name="Footer Placeholder 4">
            <a:extLst>
              <a:ext uri="{FF2B5EF4-FFF2-40B4-BE49-F238E27FC236}">
                <a16:creationId xmlns:a16="http://schemas.microsoft.com/office/drawing/2014/main" id="{78961D90-1644-4464-917E-3EFA0D87A363}"/>
              </a:ext>
            </a:extLst>
          </p:cNvPr>
          <p:cNvSpPr txBox="1">
            <a:spLocks/>
          </p:cNvSpPr>
          <p:nvPr userDrawn="1"/>
        </p:nvSpPr>
        <p:spPr>
          <a:xfrm>
            <a:off x="1624300" y="6541154"/>
            <a:ext cx="4958758" cy="123111"/>
          </a:xfrm>
          <a:prstGeom prst="rect">
            <a:avLst/>
          </a:prstGeom>
        </p:spPr>
        <p:txBody>
          <a:bodyPr vert="horz" wrap="square" lIns="0" tIns="0" rIns="0" bIns="0" rtlCol="0" anchor="ctr">
            <a:spAutoFit/>
          </a:bodyPr>
          <a:lstStyle>
            <a:defPPr>
              <a:defRPr lang="en-US"/>
            </a:defPPr>
            <a:lvl1pPr marL="0" algn="l" defTabSz="914400" rtl="0" eaLnBrk="1" latinLnBrk="0" hangingPunct="1">
              <a:defRPr sz="10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b="0" dirty="0">
                <a:solidFill>
                  <a:schemeClr val="tx1">
                    <a:lumMod val="50000"/>
                    <a:lumOff val="50000"/>
                  </a:schemeClr>
                </a:solidFill>
              </a:rPr>
              <a:t>Meggitt proprietary and confidential.  No unauthorised copying or disclosure.</a:t>
            </a:r>
          </a:p>
        </p:txBody>
      </p:sp>
    </p:spTree>
    <p:extLst>
      <p:ext uri="{BB962C8B-B14F-4D97-AF65-F5344CB8AC3E}">
        <p14:creationId xmlns:p14="http://schemas.microsoft.com/office/powerpoint/2010/main" val="36527400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6" r:id="rId4"/>
    <p:sldLayoutId id="2147483679" r:id="rId5"/>
    <p:sldLayoutId id="2147483680" r:id="rId6"/>
    <p:sldLayoutId id="2147483681" r:id="rId7"/>
    <p:sldLayoutId id="2147483674" r:id="rId8"/>
    <p:sldLayoutId id="2147483677" r:id="rId9"/>
    <p:sldLayoutId id="2147483656" r:id="rId10"/>
    <p:sldLayoutId id="2147483678" r:id="rId11"/>
    <p:sldLayoutId id="2147483665" r:id="rId12"/>
    <p:sldLayoutId id="2147483651" r:id="rId13"/>
    <p:sldLayoutId id="2147483667" r:id="rId14"/>
    <p:sldLayoutId id="2147483668" r:id="rId15"/>
    <p:sldLayoutId id="2147483659" r:id="rId16"/>
    <p:sldLayoutId id="2147483662" r:id="rId17"/>
    <p:sldLayoutId id="2147483663" r:id="rId18"/>
    <p:sldLayoutId id="2147483670" r:id="rId19"/>
    <p:sldLayoutId id="2147483671" r:id="rId20"/>
    <p:sldLayoutId id="2147483661" r:id="rId21"/>
    <p:sldLayoutId id="2147483660" r:id="rId22"/>
    <p:sldLayoutId id="2147483675" r:id="rId23"/>
    <p:sldLayoutId id="2147483672" r:id="rId24"/>
    <p:sldLayoutId id="2147483673" r:id="rId25"/>
    <p:sldLayoutId id="214748367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userDrawn="1">
          <p15:clr>
            <a:srgbClr val="F26B43"/>
          </p15:clr>
        </p15:guide>
        <p15:guide id="3" pos="7378" userDrawn="1">
          <p15:clr>
            <a:srgbClr val="F26B43"/>
          </p15:clr>
        </p15:guide>
        <p15:guide id="4" orient="horz" pos="3989" userDrawn="1">
          <p15:clr>
            <a:srgbClr val="F26B43"/>
          </p15:clr>
        </p15:guide>
        <p15:guide id="5" orient="horz" pos="278" userDrawn="1">
          <p15:clr>
            <a:srgbClr val="F26B43"/>
          </p15:clr>
        </p15:guide>
        <p15:guide id="6" orient="horz" pos="1059" userDrawn="1">
          <p15:clr>
            <a:srgbClr val="F26B43"/>
          </p15:clr>
        </p15:guide>
        <p15:guide id="7" orient="horz" pos="37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0.xml"/><Relationship Id="rId4" Type="http://schemas.openxmlformats.org/officeDocument/2006/relationships/image" Target="../media/image4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catalogue.meggittsensing.com/proximity-sensors-tq-and-pa.html" TargetMode="Externa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587" y="2707825"/>
            <a:ext cx="11160000" cy="1117607"/>
          </a:xfrm>
        </p:spPr>
        <p:txBody>
          <a:bodyPr/>
          <a:lstStyle/>
          <a:p>
            <a:r>
              <a:rPr lang="en-US" sz="7200" dirty="0"/>
              <a:t>Hardware Solutions </a:t>
            </a:r>
          </a:p>
        </p:txBody>
      </p:sp>
      <p:sp>
        <p:nvSpPr>
          <p:cNvPr id="5" name="Subtitle 2"/>
          <p:cNvSpPr txBox="1">
            <a:spLocks/>
          </p:cNvSpPr>
          <p:nvPr/>
        </p:nvSpPr>
        <p:spPr>
          <a:xfrm>
            <a:off x="444979" y="5489654"/>
            <a:ext cx="8370000" cy="106838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100" b="1" dirty="0">
                <a:solidFill>
                  <a:schemeClr val="bg1"/>
                </a:solidFill>
                <a:latin typeface="Century Gothic (Body)"/>
              </a:rPr>
              <a:t>Presenter</a:t>
            </a:r>
            <a:r>
              <a:rPr lang="en-GB" sz="1100" dirty="0">
                <a:solidFill>
                  <a:schemeClr val="bg1"/>
                </a:solidFill>
                <a:latin typeface="Century Gothic (Body)"/>
              </a:rPr>
              <a:t>:</a:t>
            </a:r>
            <a:endParaRPr lang="en-US" sz="1100" dirty="0">
              <a:solidFill>
                <a:schemeClr val="bg1"/>
              </a:solidFill>
              <a:latin typeface="Century Gothic (Body)"/>
            </a:endParaRPr>
          </a:p>
          <a:p>
            <a:r>
              <a:rPr lang="en-GB" sz="1100" b="1" dirty="0">
                <a:solidFill>
                  <a:schemeClr val="bg1"/>
                </a:solidFill>
                <a:latin typeface="Century Gothic (Body)"/>
              </a:rPr>
              <a:t>Title</a:t>
            </a:r>
            <a:r>
              <a:rPr lang="en-GB" sz="1100" dirty="0">
                <a:solidFill>
                  <a:schemeClr val="bg1"/>
                </a:solidFill>
                <a:latin typeface="Century Gothic (Body)"/>
              </a:rPr>
              <a:t>: </a:t>
            </a:r>
          </a:p>
          <a:p>
            <a:r>
              <a:rPr lang="en-GB" sz="1100" b="1" dirty="0">
                <a:solidFill>
                  <a:schemeClr val="bg1"/>
                </a:solidFill>
                <a:latin typeface="Century Gothic (Body)"/>
              </a:rPr>
              <a:t>Date:</a:t>
            </a:r>
            <a:endParaRPr lang="en-GB" sz="1100" dirty="0">
              <a:solidFill>
                <a:schemeClr val="bg1"/>
              </a:solidFill>
              <a:latin typeface="Century Gothic (Body)"/>
            </a:endParaRP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7071" y="1969616"/>
            <a:ext cx="4984371" cy="599440"/>
          </a:xfrm>
          <a:prstGeom prst="rect">
            <a:avLst/>
          </a:prstGeom>
        </p:spPr>
      </p:pic>
    </p:spTree>
    <p:extLst>
      <p:ext uri="{BB962C8B-B14F-4D97-AF65-F5344CB8AC3E}">
        <p14:creationId xmlns:p14="http://schemas.microsoft.com/office/powerpoint/2010/main" val="382435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1208" y="1865329"/>
            <a:ext cx="5693538" cy="3642996"/>
          </a:xfrm>
        </p:spPr>
        <p:txBody>
          <a:bodyPr>
            <a:normAutofit/>
          </a:bodyPr>
          <a:lstStyle/>
          <a:p>
            <a:pPr>
              <a:buFont typeface="Arial" panose="020B0604020202020204" pitchFamily="34" charset="0"/>
              <a:buChar char="•"/>
            </a:pPr>
            <a:r>
              <a:rPr lang="en-US" sz="1400" dirty="0"/>
              <a:t>4 dynamic input channels + 2 </a:t>
            </a:r>
            <a:r>
              <a:rPr lang="en-US" sz="1400" dirty="0" err="1"/>
              <a:t>tacho</a:t>
            </a:r>
            <a:r>
              <a:rPr lang="en-US" sz="1400" dirty="0"/>
              <a:t>/aux input channels</a:t>
            </a:r>
          </a:p>
          <a:p>
            <a:pPr>
              <a:buFont typeface="Arial" panose="020B0604020202020204" pitchFamily="34" charset="0"/>
              <a:buChar char="•"/>
            </a:pPr>
            <a:r>
              <a:rPr lang="en-US" sz="1400" dirty="0"/>
              <a:t>4 configurable relays + 1 card fault relay</a:t>
            </a:r>
          </a:p>
          <a:p>
            <a:pPr>
              <a:buFont typeface="Arial" panose="020B0604020202020204" pitchFamily="34" charset="0"/>
              <a:buChar char="•"/>
            </a:pPr>
            <a:r>
              <a:rPr lang="en-US" sz="1400" dirty="0"/>
              <a:t>6 BNC raw outputs</a:t>
            </a:r>
          </a:p>
          <a:p>
            <a:pPr>
              <a:buFont typeface="Arial" panose="020B0604020202020204" pitchFamily="34" charset="0"/>
              <a:buChar char="•"/>
            </a:pPr>
            <a:r>
              <a:rPr lang="en-US" sz="1400" dirty="0"/>
              <a:t>4 analogue outputs (current/voltage)</a:t>
            </a:r>
          </a:p>
          <a:p>
            <a:pPr>
              <a:buFont typeface="Arial" panose="020B0604020202020204" pitchFamily="34" charset="0"/>
              <a:buChar char="•"/>
            </a:pPr>
            <a:r>
              <a:rPr lang="en-US" sz="1400" dirty="0"/>
              <a:t>2 front panel buttons for:</a:t>
            </a:r>
          </a:p>
          <a:p>
            <a:pPr lvl="2">
              <a:buFont typeface="Wingdings 2" panose="05020102010507070707" pitchFamily="18" charset="2"/>
              <a:buChar char=""/>
            </a:pPr>
            <a:r>
              <a:rPr lang="en-US" sz="1200" dirty="0"/>
              <a:t>Card lock</a:t>
            </a:r>
          </a:p>
          <a:p>
            <a:pPr lvl="2">
              <a:buFont typeface="Wingdings 2" panose="05020102010507070707" pitchFamily="18" charset="2"/>
              <a:buChar char=""/>
            </a:pPr>
            <a:r>
              <a:rPr lang="en-US" sz="1200" dirty="0"/>
              <a:t>Card reboot</a:t>
            </a:r>
          </a:p>
          <a:p>
            <a:pPr lvl="2">
              <a:buFont typeface="Wingdings 2" panose="05020102010507070707" pitchFamily="18" charset="2"/>
              <a:buChar char=""/>
            </a:pPr>
            <a:r>
              <a:rPr lang="en-US" sz="1200" dirty="0"/>
              <a:t>Firmware recovery</a:t>
            </a:r>
          </a:p>
          <a:p>
            <a:pPr>
              <a:buFont typeface="Arial" panose="020B0604020202020204" pitchFamily="34" charset="0"/>
              <a:buChar char="•"/>
            </a:pPr>
            <a:r>
              <a:rPr lang="en-US" sz="1400" dirty="0"/>
              <a:t>Ethernet port for communication with </a:t>
            </a:r>
            <a:r>
              <a:rPr lang="en-US" sz="1400" dirty="0" err="1"/>
              <a:t>VibroSight</a:t>
            </a:r>
            <a:endParaRPr lang="en-US" sz="1400" dirty="0"/>
          </a:p>
          <a:p>
            <a:pPr lvl="2">
              <a:buFont typeface="Wingdings 2" panose="05020102010507070707" pitchFamily="18" charset="2"/>
              <a:buChar char=""/>
            </a:pPr>
            <a:r>
              <a:rPr lang="en-US" sz="1200" dirty="0"/>
              <a:t>Configuration</a:t>
            </a:r>
          </a:p>
          <a:p>
            <a:pPr lvl="2">
              <a:buFont typeface="Wingdings 2" panose="05020102010507070707" pitchFamily="18" charset="2"/>
              <a:buChar char=""/>
            </a:pPr>
            <a:r>
              <a:rPr lang="en-US" sz="1200" dirty="0"/>
              <a:t>Data visualization</a:t>
            </a:r>
          </a:p>
          <a:p>
            <a:pPr>
              <a:buFont typeface="Arial" panose="020B0604020202020204" pitchFamily="34" charset="0"/>
              <a:buChar char="•"/>
            </a:pPr>
            <a:r>
              <a:rPr lang="en-US" sz="1400" dirty="0"/>
              <a:t>VME bus communication with CPU card</a:t>
            </a:r>
          </a:p>
        </p:txBody>
      </p:sp>
      <p:sp>
        <p:nvSpPr>
          <p:cNvPr id="7" name="Date Placeholder 6"/>
          <p:cNvSpPr>
            <a:spLocks noGrp="1"/>
          </p:cNvSpPr>
          <p:nvPr>
            <p:ph type="dt" sz="half" idx="10"/>
          </p:nvPr>
        </p:nvSpPr>
        <p:spPr/>
        <p:txBody>
          <a:bodyPr/>
          <a:lstStyle/>
          <a:p>
            <a:fld id="{8B63F408-242A-4B19-B952-53E73E55900D}" type="datetime4">
              <a:rPr lang="en-GB" smtClean="0"/>
              <a:t>17 August 2021</a:t>
            </a:fld>
            <a:endParaRPr lang="en-GB" dirty="0"/>
          </a:p>
        </p:txBody>
      </p:sp>
      <p:sp>
        <p:nvSpPr>
          <p:cNvPr id="5" name="Slide Number Placeholder 4"/>
          <p:cNvSpPr>
            <a:spLocks noGrp="1"/>
          </p:cNvSpPr>
          <p:nvPr>
            <p:ph type="sldNum" sz="quarter" idx="12"/>
          </p:nvPr>
        </p:nvSpPr>
        <p:spPr/>
        <p:txBody>
          <a:bodyPr/>
          <a:lstStyle/>
          <a:p>
            <a:r>
              <a:rPr lang="en-US"/>
              <a:t>- </a:t>
            </a:r>
            <a:fld id="{9EAC7680-6049-4CE8-B09C-EBA42AD265D3}" type="slidenum">
              <a:rPr lang="en-US" smtClean="0"/>
              <a:pPr/>
              <a:t>10</a:t>
            </a:fld>
            <a:r>
              <a:rPr lang="en-US"/>
              <a:t> -</a:t>
            </a:r>
            <a:endParaRPr lang="en-US" dirty="0"/>
          </a:p>
        </p:txBody>
      </p:sp>
      <p:sp>
        <p:nvSpPr>
          <p:cNvPr id="10" name="Title 1"/>
          <p:cNvSpPr>
            <a:spLocks noGrp="1"/>
          </p:cNvSpPr>
          <p:nvPr>
            <p:ph type="title"/>
          </p:nvPr>
        </p:nvSpPr>
        <p:spPr>
          <a:xfrm>
            <a:off x="540001" y="585620"/>
            <a:ext cx="8368623" cy="398763"/>
          </a:xfrm>
        </p:spPr>
        <p:txBody>
          <a:bodyPr/>
          <a:lstStyle/>
          <a:p>
            <a:r>
              <a:rPr lang="fr-CH" dirty="0"/>
              <a:t>MPC4</a:t>
            </a:r>
            <a:r>
              <a:rPr lang="fr-CH" baseline="30000" dirty="0"/>
              <a:t>Mk2</a:t>
            </a:r>
            <a:r>
              <a:rPr lang="fr-CH" dirty="0"/>
              <a:t> + IOC4</a:t>
            </a:r>
            <a:r>
              <a:rPr lang="fr-CH" baseline="30000" dirty="0"/>
              <a:t>Mk2</a:t>
            </a:r>
            <a:endParaRPr lang="fr-CH" dirty="0"/>
          </a:p>
        </p:txBody>
      </p:sp>
      <p:sp>
        <p:nvSpPr>
          <p:cNvPr id="11" name="Text Placeholder 5"/>
          <p:cNvSpPr txBox="1">
            <a:spLocks/>
          </p:cNvSpPr>
          <p:nvPr/>
        </p:nvSpPr>
        <p:spPr>
          <a:xfrm>
            <a:off x="540000" y="103551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Machinery protection system </a:t>
            </a:r>
            <a:endParaRPr lang="en-US" baseline="30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352" y="1575962"/>
            <a:ext cx="3872696" cy="3872696"/>
          </a:xfrm>
          <a:prstGeom prst="rect">
            <a:avLst/>
          </a:prstGeom>
        </p:spPr>
      </p:pic>
    </p:spTree>
    <p:extLst>
      <p:ext uri="{BB962C8B-B14F-4D97-AF65-F5344CB8AC3E}">
        <p14:creationId xmlns:p14="http://schemas.microsoft.com/office/powerpoint/2010/main" val="163000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64" y="385946"/>
            <a:ext cx="11172576" cy="382278"/>
          </a:xfrm>
        </p:spPr>
        <p:txBody>
          <a:bodyPr/>
          <a:lstStyle/>
          <a:p>
            <a:r>
              <a:rPr lang="en-US" dirty="0"/>
              <a:t>New approach with enhanced monitoring capabilities</a:t>
            </a:r>
            <a:endParaRPr lang="fr-CH" dirty="0"/>
          </a:p>
        </p:txBody>
      </p:sp>
      <p:sp>
        <p:nvSpPr>
          <p:cNvPr id="33" name="Date Placeholder 18"/>
          <p:cNvSpPr>
            <a:spLocks noGrp="1"/>
          </p:cNvSpPr>
          <p:nvPr>
            <p:ph type="dt" sz="half" idx="10"/>
          </p:nvPr>
        </p:nvSpPr>
        <p:spPr/>
        <p:txBody>
          <a:bodyPr/>
          <a:lstStyle/>
          <a:p>
            <a:fld id="{F7B11844-7D3A-44A5-9C1F-72F2939A9039}" type="datetime4">
              <a:rPr lang="en-GB" smtClean="0"/>
              <a:t>17 August 2021</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pPr/>
              <a:t>11</a:t>
            </a:fld>
            <a:endParaRPr lang="en-GB"/>
          </a:p>
        </p:txBody>
      </p:sp>
      <p:sp>
        <p:nvSpPr>
          <p:cNvPr id="8" name="Rectangle 7"/>
          <p:cNvSpPr/>
          <p:nvPr/>
        </p:nvSpPr>
        <p:spPr>
          <a:xfrm>
            <a:off x="4309433" y="2233206"/>
            <a:ext cx="3255438" cy="1692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9" name="Rectangle 8"/>
          <p:cNvSpPr/>
          <p:nvPr/>
        </p:nvSpPr>
        <p:spPr>
          <a:xfrm>
            <a:off x="4680101" y="2818700"/>
            <a:ext cx="314262" cy="1106689"/>
          </a:xfrm>
          <a:prstGeom prst="rect">
            <a:avLst/>
          </a:prstGeom>
          <a:solidFill>
            <a:schemeClr val="tx2"/>
          </a:solidFill>
          <a:ln>
            <a:noFill/>
          </a:ln>
        </p:spPr>
        <p:txBody>
          <a:bodyPr vert="vert270" wrap="square" lIns="0" tIns="34290" rIns="0" bIns="34290" numCol="1" anchor="ctr" anchorCtr="0" compatLnSpc="1">
            <a:prstTxWarp prst="textNoShape">
              <a:avLst/>
            </a:prstTxWarp>
          </a:bodyPr>
          <a:lstStyle/>
          <a:p>
            <a:r>
              <a:rPr lang="fr-CH" sz="1000" b="1" dirty="0">
                <a:solidFill>
                  <a:schemeClr val="bg1"/>
                </a:solidFill>
              </a:rPr>
              <a:t>  MPC4</a:t>
            </a:r>
          </a:p>
        </p:txBody>
      </p:sp>
      <p:sp>
        <p:nvSpPr>
          <p:cNvPr id="10" name="Freeform 5"/>
          <p:cNvSpPr>
            <a:spLocks/>
          </p:cNvSpPr>
          <p:nvPr/>
        </p:nvSpPr>
        <p:spPr bwMode="auto">
          <a:xfrm>
            <a:off x="8535233" y="2373640"/>
            <a:ext cx="1149853" cy="1323551"/>
          </a:xfrm>
          <a:custGeom>
            <a:avLst/>
            <a:gdLst>
              <a:gd name="T0" fmla="*/ 801 w 801"/>
              <a:gd name="T1" fmla="*/ 234 h 922"/>
              <a:gd name="T2" fmla="*/ 409 w 801"/>
              <a:gd name="T3" fmla="*/ 0 h 922"/>
              <a:gd name="T4" fmla="*/ 1 w 801"/>
              <a:gd name="T5" fmla="*/ 232 h 922"/>
              <a:gd name="T6" fmla="*/ 0 w 801"/>
              <a:gd name="T7" fmla="*/ 688 h 922"/>
              <a:gd name="T8" fmla="*/ 391 w 801"/>
              <a:gd name="T9" fmla="*/ 922 h 922"/>
              <a:gd name="T10" fmla="*/ 800 w 801"/>
              <a:gd name="T11" fmla="*/ 690 h 922"/>
              <a:gd name="T12" fmla="*/ 801 w 801"/>
              <a:gd name="T13" fmla="*/ 234 h 922"/>
            </a:gdLst>
            <a:ahLst/>
            <a:cxnLst>
              <a:cxn ang="0">
                <a:pos x="T0" y="T1"/>
              </a:cxn>
              <a:cxn ang="0">
                <a:pos x="T2" y="T3"/>
              </a:cxn>
              <a:cxn ang="0">
                <a:pos x="T4" y="T5"/>
              </a:cxn>
              <a:cxn ang="0">
                <a:pos x="T6" y="T7"/>
              </a:cxn>
              <a:cxn ang="0">
                <a:pos x="T8" y="T9"/>
              </a:cxn>
              <a:cxn ang="0">
                <a:pos x="T10" y="T11"/>
              </a:cxn>
              <a:cxn ang="0">
                <a:pos x="T12" y="T13"/>
              </a:cxn>
            </a:cxnLst>
            <a:rect l="0" t="0" r="r" b="b"/>
            <a:pathLst>
              <a:path w="801" h="922">
                <a:moveTo>
                  <a:pt x="801" y="234"/>
                </a:moveTo>
                <a:lnTo>
                  <a:pt x="409" y="0"/>
                </a:lnTo>
                <a:lnTo>
                  <a:pt x="1" y="232"/>
                </a:lnTo>
                <a:lnTo>
                  <a:pt x="0" y="688"/>
                </a:lnTo>
                <a:lnTo>
                  <a:pt x="391" y="922"/>
                </a:lnTo>
                <a:lnTo>
                  <a:pt x="800" y="690"/>
                </a:lnTo>
                <a:lnTo>
                  <a:pt x="801" y="234"/>
                </a:lnTo>
                <a:close/>
              </a:path>
            </a:pathLst>
          </a:custGeom>
          <a:solidFill>
            <a:schemeClr val="accent3"/>
          </a:solidFill>
          <a:ln>
            <a:noFill/>
          </a:ln>
        </p:spPr>
        <p:txBody>
          <a:bodyPr vert="horz" wrap="square" lIns="0" tIns="34290" rIns="0" bIns="34290" numCol="1" anchor="ctr" anchorCtr="0" compatLnSpc="1">
            <a:prstTxWarp prst="textNoShape">
              <a:avLst/>
            </a:prstTxWarp>
          </a:bodyPr>
          <a:lstStyle/>
          <a:p>
            <a:pPr algn="ctr"/>
            <a:r>
              <a:rPr lang="en-GB" sz="1050" b="1" dirty="0" err="1">
                <a:solidFill>
                  <a:schemeClr val="bg1"/>
                </a:solidFill>
              </a:rPr>
              <a:t>VibroSight</a:t>
            </a:r>
            <a:r>
              <a:rPr lang="en-GB" sz="1050" b="1" dirty="0">
                <a:solidFill>
                  <a:schemeClr val="bg1"/>
                </a:solidFill>
              </a:rPr>
              <a:t> </a:t>
            </a:r>
            <a:br>
              <a:rPr lang="en-GB" sz="1050" b="1" dirty="0">
                <a:solidFill>
                  <a:schemeClr val="bg1"/>
                </a:solidFill>
              </a:rPr>
            </a:br>
            <a:r>
              <a:rPr lang="en-GB" sz="1050" b="1" dirty="0">
                <a:solidFill>
                  <a:schemeClr val="bg1"/>
                </a:solidFill>
              </a:rPr>
              <a:t>condition monitoring software</a:t>
            </a:r>
          </a:p>
        </p:txBody>
      </p:sp>
      <p:sp>
        <p:nvSpPr>
          <p:cNvPr id="11" name="Rectangle 10"/>
          <p:cNvSpPr/>
          <p:nvPr/>
        </p:nvSpPr>
        <p:spPr>
          <a:xfrm>
            <a:off x="4680101" y="2233205"/>
            <a:ext cx="314262" cy="585493"/>
          </a:xfrm>
          <a:prstGeom prst="rect">
            <a:avLst/>
          </a:prstGeom>
          <a:solidFill>
            <a:schemeClr val="accent3"/>
          </a:solidFill>
          <a:ln>
            <a:noFill/>
          </a:ln>
        </p:spPr>
        <p:txBody>
          <a:bodyPr vert="vert270" wrap="square" lIns="0" tIns="34290" rIns="0" bIns="34290" numCol="1" anchor="ctr" anchorCtr="0" compatLnSpc="1">
            <a:prstTxWarp prst="textNoShape">
              <a:avLst/>
            </a:prstTxWarp>
          </a:bodyPr>
          <a:lstStyle/>
          <a:p>
            <a:pPr algn="ctr"/>
            <a:endParaRPr lang="fr-CH" sz="825" b="1" dirty="0">
              <a:solidFill>
                <a:schemeClr val="bg1"/>
              </a:solidFill>
            </a:endParaRPr>
          </a:p>
        </p:txBody>
      </p:sp>
      <p:sp>
        <p:nvSpPr>
          <p:cNvPr id="12" name="TextBox 11"/>
          <p:cNvSpPr txBox="1"/>
          <p:nvPr/>
        </p:nvSpPr>
        <p:spPr>
          <a:xfrm rot="16200000">
            <a:off x="3352638" y="2956185"/>
            <a:ext cx="1566378" cy="246221"/>
          </a:xfrm>
          <a:prstGeom prst="rect">
            <a:avLst/>
          </a:prstGeom>
          <a:noFill/>
        </p:spPr>
        <p:txBody>
          <a:bodyPr wrap="square" rtlCol="0">
            <a:spAutoFit/>
          </a:bodyPr>
          <a:lstStyle/>
          <a:p>
            <a:pPr algn="ctr"/>
            <a:r>
              <a:rPr lang="fr-CH" sz="1000" dirty="0"/>
              <a:t>VM600</a:t>
            </a:r>
            <a:r>
              <a:rPr lang="fr-CH" sz="825" dirty="0"/>
              <a:t> rack</a:t>
            </a:r>
          </a:p>
        </p:txBody>
      </p:sp>
      <p:grpSp>
        <p:nvGrpSpPr>
          <p:cNvPr id="13" name="Group 12"/>
          <p:cNvGrpSpPr/>
          <p:nvPr/>
        </p:nvGrpSpPr>
        <p:grpSpPr>
          <a:xfrm>
            <a:off x="4939252" y="2280885"/>
            <a:ext cx="1184211" cy="1065623"/>
            <a:chOff x="3765299" y="2944805"/>
            <a:chExt cx="1129251" cy="1016167"/>
          </a:xfrm>
        </p:grpSpPr>
        <p:sp>
          <p:nvSpPr>
            <p:cNvPr id="14" name="TextBox 13"/>
            <p:cNvSpPr txBox="1"/>
            <p:nvPr/>
          </p:nvSpPr>
          <p:spPr>
            <a:xfrm>
              <a:off x="3797103" y="3579431"/>
              <a:ext cx="1065643" cy="381541"/>
            </a:xfrm>
            <a:prstGeom prst="rect">
              <a:avLst/>
            </a:prstGeom>
            <a:noFill/>
          </p:spPr>
          <p:txBody>
            <a:bodyPr wrap="square" rtlCol="0">
              <a:spAutoFit/>
            </a:bodyPr>
            <a:lstStyle/>
            <a:p>
              <a:pPr algn="ctr"/>
              <a:r>
                <a:rPr lang="fr-CH" sz="1000" dirty="0" err="1"/>
                <a:t>Machinery</a:t>
              </a:r>
              <a:r>
                <a:rPr lang="fr-CH" sz="1000" dirty="0"/>
                <a:t> protection</a:t>
              </a:r>
            </a:p>
          </p:txBody>
        </p:sp>
        <p:sp>
          <p:nvSpPr>
            <p:cNvPr id="15" name="TextBox 14"/>
            <p:cNvSpPr txBox="1"/>
            <p:nvPr/>
          </p:nvSpPr>
          <p:spPr>
            <a:xfrm>
              <a:off x="3765299" y="2944805"/>
              <a:ext cx="1129251" cy="381541"/>
            </a:xfrm>
            <a:prstGeom prst="rect">
              <a:avLst/>
            </a:prstGeom>
            <a:noFill/>
          </p:spPr>
          <p:txBody>
            <a:bodyPr wrap="square" rtlCol="0">
              <a:spAutoFit/>
            </a:bodyPr>
            <a:lstStyle/>
            <a:p>
              <a:pPr algn="ctr"/>
              <a:r>
                <a:rPr lang="fr-CH" sz="1000" dirty="0"/>
                <a:t>Condition monitoring</a:t>
              </a:r>
            </a:p>
          </p:txBody>
        </p:sp>
      </p:grpSp>
      <p:cxnSp>
        <p:nvCxnSpPr>
          <p:cNvPr id="16" name="Elbow Connector 15"/>
          <p:cNvCxnSpPr>
            <a:stCxn id="20" idx="0"/>
            <a:endCxn id="10" idx="1"/>
          </p:cNvCxnSpPr>
          <p:nvPr/>
        </p:nvCxnSpPr>
        <p:spPr>
          <a:xfrm rot="16200000" flipH="1">
            <a:off x="6936386" y="187665"/>
            <a:ext cx="81698" cy="4290250"/>
          </a:xfrm>
          <a:prstGeom prst="bentConnector4">
            <a:avLst>
              <a:gd name="adj1" fmla="val -279811"/>
              <a:gd name="adj2" fmla="val 99874"/>
            </a:avLst>
          </a:prstGeom>
          <a:ln w="31750">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84337" y="1808659"/>
            <a:ext cx="2946494" cy="246221"/>
          </a:xfrm>
          <a:prstGeom prst="rect">
            <a:avLst/>
          </a:prstGeom>
          <a:noFill/>
        </p:spPr>
        <p:txBody>
          <a:bodyPr wrap="square" rtlCol="0">
            <a:spAutoFit/>
          </a:bodyPr>
          <a:lstStyle/>
          <a:p>
            <a:pPr algn="ctr"/>
            <a:r>
              <a:rPr lang="fr-CH" sz="1000" dirty="0"/>
              <a:t>Permanent Ethernet communication </a:t>
            </a:r>
            <a:r>
              <a:rPr lang="fr-CH" sz="1000" dirty="0" err="1"/>
              <a:t>link</a:t>
            </a:r>
            <a:endParaRPr lang="fr-CH" sz="1000" dirty="0"/>
          </a:p>
        </p:txBody>
      </p:sp>
      <p:sp>
        <p:nvSpPr>
          <p:cNvPr id="18" name="Rectangle 17"/>
          <p:cNvSpPr/>
          <p:nvPr/>
        </p:nvSpPr>
        <p:spPr>
          <a:xfrm>
            <a:off x="4496631" y="4427150"/>
            <a:ext cx="668637" cy="270518"/>
          </a:xfrm>
          <a:prstGeom prst="rect">
            <a:avLst/>
          </a:prstGeom>
          <a:solidFill>
            <a:schemeClr val="tx2"/>
          </a:solidFill>
          <a:ln>
            <a:noFill/>
          </a:ln>
        </p:spPr>
        <p:txBody>
          <a:bodyPr vert="horz" wrap="square" lIns="0" tIns="34290" rIns="0" bIns="34290" numCol="1" anchor="ctr" anchorCtr="0" compatLnSpc="1">
            <a:prstTxWarp prst="textNoShape">
              <a:avLst/>
            </a:prstTxWarp>
          </a:bodyPr>
          <a:lstStyle/>
          <a:p>
            <a:pPr algn="ctr"/>
            <a:r>
              <a:rPr lang="fr-CH" sz="1000" b="1" dirty="0" err="1">
                <a:solidFill>
                  <a:schemeClr val="bg1"/>
                </a:solidFill>
              </a:rPr>
              <a:t>Sensors</a:t>
            </a:r>
            <a:endParaRPr lang="fr-CH" sz="1000" b="1" dirty="0">
              <a:solidFill>
                <a:schemeClr val="bg1"/>
              </a:solidFill>
            </a:endParaRPr>
          </a:p>
        </p:txBody>
      </p:sp>
      <p:cxnSp>
        <p:nvCxnSpPr>
          <p:cNvPr id="19" name="Straight Connector 18"/>
          <p:cNvCxnSpPr>
            <a:stCxn id="18" idx="0"/>
          </p:cNvCxnSpPr>
          <p:nvPr/>
        </p:nvCxnSpPr>
        <p:spPr>
          <a:xfrm flipV="1">
            <a:off x="4830949" y="3925388"/>
            <a:ext cx="0" cy="501762"/>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761227" y="2291942"/>
            <a:ext cx="141766" cy="97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sp>
        <p:nvSpPr>
          <p:cNvPr id="21" name="Freeform 5"/>
          <p:cNvSpPr>
            <a:spLocks/>
          </p:cNvSpPr>
          <p:nvPr/>
        </p:nvSpPr>
        <p:spPr bwMode="auto">
          <a:xfrm>
            <a:off x="2214238" y="2516215"/>
            <a:ext cx="1076957" cy="1239643"/>
          </a:xfrm>
          <a:custGeom>
            <a:avLst/>
            <a:gdLst>
              <a:gd name="T0" fmla="*/ 801 w 801"/>
              <a:gd name="T1" fmla="*/ 234 h 922"/>
              <a:gd name="T2" fmla="*/ 409 w 801"/>
              <a:gd name="T3" fmla="*/ 0 h 922"/>
              <a:gd name="T4" fmla="*/ 1 w 801"/>
              <a:gd name="T5" fmla="*/ 232 h 922"/>
              <a:gd name="T6" fmla="*/ 0 w 801"/>
              <a:gd name="T7" fmla="*/ 688 h 922"/>
              <a:gd name="T8" fmla="*/ 391 w 801"/>
              <a:gd name="T9" fmla="*/ 922 h 922"/>
              <a:gd name="T10" fmla="*/ 800 w 801"/>
              <a:gd name="T11" fmla="*/ 690 h 922"/>
              <a:gd name="T12" fmla="*/ 801 w 801"/>
              <a:gd name="T13" fmla="*/ 234 h 922"/>
            </a:gdLst>
            <a:ahLst/>
            <a:cxnLst>
              <a:cxn ang="0">
                <a:pos x="T0" y="T1"/>
              </a:cxn>
              <a:cxn ang="0">
                <a:pos x="T2" y="T3"/>
              </a:cxn>
              <a:cxn ang="0">
                <a:pos x="T4" y="T5"/>
              </a:cxn>
              <a:cxn ang="0">
                <a:pos x="T6" y="T7"/>
              </a:cxn>
              <a:cxn ang="0">
                <a:pos x="T8" y="T9"/>
              </a:cxn>
              <a:cxn ang="0">
                <a:pos x="T10" y="T11"/>
              </a:cxn>
              <a:cxn ang="0">
                <a:pos x="T12" y="T13"/>
              </a:cxn>
            </a:cxnLst>
            <a:rect l="0" t="0" r="r" b="b"/>
            <a:pathLst>
              <a:path w="801" h="922">
                <a:moveTo>
                  <a:pt x="801" y="234"/>
                </a:moveTo>
                <a:lnTo>
                  <a:pt x="409" y="0"/>
                </a:lnTo>
                <a:lnTo>
                  <a:pt x="1" y="232"/>
                </a:lnTo>
                <a:lnTo>
                  <a:pt x="0" y="688"/>
                </a:lnTo>
                <a:lnTo>
                  <a:pt x="391" y="922"/>
                </a:lnTo>
                <a:lnTo>
                  <a:pt x="800" y="690"/>
                </a:lnTo>
                <a:lnTo>
                  <a:pt x="801" y="234"/>
                </a:lnTo>
                <a:close/>
              </a:path>
            </a:pathLst>
          </a:custGeom>
          <a:solidFill>
            <a:schemeClr val="tx2"/>
          </a:solidFill>
          <a:ln>
            <a:noFill/>
          </a:ln>
        </p:spPr>
        <p:txBody>
          <a:bodyPr vert="horz" wrap="square" lIns="0" tIns="34290" rIns="0" bIns="34290" numCol="1" anchor="ctr" anchorCtr="0" compatLnSpc="1">
            <a:prstTxWarp prst="textNoShape">
              <a:avLst/>
            </a:prstTxWarp>
          </a:bodyPr>
          <a:lstStyle/>
          <a:p>
            <a:pPr algn="ctr"/>
            <a:r>
              <a:rPr lang="en-GB" sz="1050" b="1" dirty="0">
                <a:solidFill>
                  <a:schemeClr val="bg1"/>
                </a:solidFill>
              </a:rPr>
              <a:t>Machinery protection configuration software</a:t>
            </a:r>
          </a:p>
        </p:txBody>
      </p:sp>
      <p:cxnSp>
        <p:nvCxnSpPr>
          <p:cNvPr id="22" name="Elbow Connector 21"/>
          <p:cNvCxnSpPr>
            <a:stCxn id="21" idx="1"/>
            <a:endCxn id="20" idx="0"/>
          </p:cNvCxnSpPr>
          <p:nvPr/>
        </p:nvCxnSpPr>
        <p:spPr>
          <a:xfrm flipV="1">
            <a:off x="2764146" y="2291942"/>
            <a:ext cx="2067967" cy="224273"/>
          </a:xfrm>
          <a:prstGeom prst="bentConnector4">
            <a:avLst>
              <a:gd name="adj1" fmla="val 122"/>
              <a:gd name="adj2" fmla="val 206890"/>
            </a:avLst>
          </a:prstGeom>
          <a:ln w="31750">
            <a:prstDash val="sys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8431" y="2963204"/>
            <a:ext cx="239731" cy="239731"/>
          </a:xfrm>
          <a:prstGeom prst="rect">
            <a:avLst/>
          </a:prstGeom>
        </p:spPr>
      </p:pic>
      <p:sp>
        <p:nvSpPr>
          <p:cNvPr id="24" name="Rectangle 23"/>
          <p:cNvSpPr/>
          <p:nvPr/>
        </p:nvSpPr>
        <p:spPr>
          <a:xfrm>
            <a:off x="6233910" y="2233206"/>
            <a:ext cx="314262" cy="1692182"/>
          </a:xfrm>
          <a:prstGeom prst="rect">
            <a:avLst/>
          </a:prstGeom>
          <a:solidFill>
            <a:schemeClr val="accent3"/>
          </a:solidFill>
          <a:ln>
            <a:noFill/>
          </a:ln>
        </p:spPr>
        <p:txBody>
          <a:bodyPr vert="vert270" wrap="square" lIns="0" tIns="34290" rIns="0" bIns="34290" numCol="1" anchor="ctr" anchorCtr="0" compatLnSpc="1">
            <a:prstTxWarp prst="textNoShape">
              <a:avLst/>
            </a:prstTxWarp>
          </a:bodyPr>
          <a:lstStyle/>
          <a:p>
            <a:r>
              <a:rPr lang="fr-CH" sz="1000" b="1" dirty="0">
                <a:solidFill>
                  <a:schemeClr val="bg1"/>
                </a:solidFill>
              </a:rPr>
              <a:t>  XMV16</a:t>
            </a:r>
          </a:p>
        </p:txBody>
      </p:sp>
      <p:grpSp>
        <p:nvGrpSpPr>
          <p:cNvPr id="25" name="Group 24"/>
          <p:cNvGrpSpPr/>
          <p:nvPr/>
        </p:nvGrpSpPr>
        <p:grpSpPr>
          <a:xfrm>
            <a:off x="5001851" y="3507968"/>
            <a:ext cx="1229016" cy="219754"/>
            <a:chOff x="3794514" y="4003731"/>
            <a:chExt cx="1171976" cy="209555"/>
          </a:xfrm>
        </p:grpSpPr>
        <p:cxnSp>
          <p:nvCxnSpPr>
            <p:cNvPr id="26" name="Straight Connector 25"/>
            <p:cNvCxnSpPr/>
            <p:nvPr/>
          </p:nvCxnSpPr>
          <p:spPr>
            <a:xfrm>
              <a:off x="3794514" y="4003731"/>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94514" y="4108509"/>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94514" y="4213286"/>
              <a:ext cx="1171976" cy="0"/>
            </a:xfrm>
            <a:prstGeom prst="line">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6320156" y="2299927"/>
            <a:ext cx="141766" cy="97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350"/>
          </a:p>
        </p:txBody>
      </p:sp>
      <p:cxnSp>
        <p:nvCxnSpPr>
          <p:cNvPr id="30" name="Elbow Connector 29"/>
          <p:cNvCxnSpPr/>
          <p:nvPr/>
        </p:nvCxnSpPr>
        <p:spPr>
          <a:xfrm>
            <a:off x="4452593" y="2827719"/>
            <a:ext cx="1600460" cy="1380048"/>
          </a:xfrm>
          <a:prstGeom prst="bentConnector3">
            <a:avLst>
              <a:gd name="adj1" fmla="val 100761"/>
            </a:avLst>
          </a:prstGeom>
          <a:ln w="349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9" idx="0"/>
            <a:endCxn id="10" idx="1"/>
          </p:cNvCxnSpPr>
          <p:nvPr/>
        </p:nvCxnSpPr>
        <p:spPr>
          <a:xfrm rot="16200000" flipH="1">
            <a:off x="7719843" y="971123"/>
            <a:ext cx="73713" cy="2731321"/>
          </a:xfrm>
          <a:prstGeom prst="bentConnector4">
            <a:avLst>
              <a:gd name="adj1" fmla="val -310122"/>
              <a:gd name="adj2" fmla="val 100388"/>
            </a:avLst>
          </a:prstGeom>
          <a:ln w="31750">
            <a:prstDash val="solid"/>
          </a:ln>
        </p:spPr>
        <p:style>
          <a:lnRef idx="1">
            <a:schemeClr val="accent1"/>
          </a:lnRef>
          <a:fillRef idx="0">
            <a:schemeClr val="accent1"/>
          </a:fillRef>
          <a:effectRef idx="0">
            <a:schemeClr val="accent1"/>
          </a:effectRef>
          <a:fontRef idx="minor">
            <a:schemeClr val="tx1"/>
          </a:fontRef>
        </p:style>
      </p:cxnSp>
      <p:sp>
        <p:nvSpPr>
          <p:cNvPr id="32" name="Content Placeholder 11"/>
          <p:cNvSpPr txBox="1">
            <a:spLocks/>
          </p:cNvSpPr>
          <p:nvPr/>
        </p:nvSpPr>
        <p:spPr>
          <a:xfrm>
            <a:off x="2021305" y="5107018"/>
            <a:ext cx="7980380" cy="1032856"/>
          </a:xfrm>
          <a:prstGeom prst="rect">
            <a:avLst/>
          </a:prstGeom>
        </p:spPr>
        <p:txBody>
          <a:bodyPr vert="horz" lIns="0" tIns="0" rIns="0" bIns="0" rtlCol="0">
            <a:norm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Bree Rg"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GB" sz="1100" dirty="0"/>
              <a:t>Visibility of relay status, protection alarms and processing results from the monitoring software</a:t>
            </a:r>
          </a:p>
          <a:p>
            <a:r>
              <a:rPr lang="en-GB" sz="1100" dirty="0"/>
              <a:t>Enhanced monitoring capabilities</a:t>
            </a:r>
          </a:p>
          <a:p>
            <a:r>
              <a:rPr lang="en-US" sz="1100" dirty="0"/>
              <a:t>Change of machinery protection setup requires </a:t>
            </a:r>
            <a:r>
              <a:rPr lang="en-US" sz="1100" dirty="0" err="1"/>
              <a:t>phisical</a:t>
            </a:r>
            <a:r>
              <a:rPr lang="en-US" sz="1100" dirty="0"/>
              <a:t> access to the VM600 rack</a:t>
            </a:r>
          </a:p>
          <a:p>
            <a:r>
              <a:rPr lang="en-GB" sz="1100" dirty="0"/>
              <a:t>Cyber Secure </a:t>
            </a:r>
          </a:p>
          <a:p>
            <a:pPr marL="0" indent="0">
              <a:buNone/>
            </a:pPr>
            <a:endParaRPr lang="en-GB" sz="1200" dirty="0"/>
          </a:p>
          <a:p>
            <a:endParaRPr lang="en-GB" sz="1200" dirty="0"/>
          </a:p>
        </p:txBody>
      </p:sp>
      <p:sp>
        <p:nvSpPr>
          <p:cNvPr id="35" name="Text Placeholder 5"/>
          <p:cNvSpPr txBox="1">
            <a:spLocks/>
          </p:cNvSpPr>
          <p:nvPr/>
        </p:nvSpPr>
        <p:spPr>
          <a:xfrm>
            <a:off x="350864" y="942206"/>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Machinery projection system </a:t>
            </a:r>
            <a:endParaRPr lang="en-US" baseline="30000" dirty="0"/>
          </a:p>
        </p:txBody>
      </p:sp>
    </p:spTree>
    <p:extLst>
      <p:ext uri="{BB962C8B-B14F-4D97-AF65-F5344CB8AC3E}">
        <p14:creationId xmlns:p14="http://schemas.microsoft.com/office/powerpoint/2010/main" val="59342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448705"/>
            <a:ext cx="11172576" cy="392309"/>
          </a:xfrm>
        </p:spPr>
        <p:txBody>
          <a:bodyPr>
            <a:normAutofit/>
          </a:bodyPr>
          <a:lstStyle/>
          <a:p>
            <a:r>
              <a:rPr lang="fr-CH" dirty="0"/>
              <a:t>MPC4</a:t>
            </a:r>
            <a:r>
              <a:rPr lang="fr-CH" baseline="30000" dirty="0"/>
              <a:t>Mk2 </a:t>
            </a:r>
            <a:r>
              <a:rPr lang="fr-CH" dirty="0" err="1"/>
              <a:t>comparison</a:t>
            </a:r>
            <a:r>
              <a:rPr lang="fr-CH" dirty="0"/>
              <a:t> </a:t>
            </a:r>
            <a:r>
              <a:rPr lang="fr-CH" dirty="0" err="1"/>
              <a:t>against</a:t>
            </a:r>
            <a:r>
              <a:rPr lang="fr-CH" dirty="0"/>
              <a:t> Mk1</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75006183"/>
              </p:ext>
            </p:extLst>
          </p:nvPr>
        </p:nvGraphicFramePr>
        <p:xfrm>
          <a:off x="777318" y="1690346"/>
          <a:ext cx="6479373" cy="3917920"/>
        </p:xfrm>
        <a:graphic>
          <a:graphicData uri="http://schemas.openxmlformats.org/drawingml/2006/table">
            <a:tbl>
              <a:tblPr firstRow="1" bandRow="1">
                <a:tableStyleId>{21E4AEA4-8DFA-4A89-87EB-49C32662AFE0}</a:tableStyleId>
              </a:tblPr>
              <a:tblGrid>
                <a:gridCol w="3238333">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686560">
                  <a:extLst>
                    <a:ext uri="{9D8B030D-6E8A-4147-A177-3AD203B41FA5}">
                      <a16:colId xmlns:a16="http://schemas.microsoft.com/office/drawing/2014/main" val="20002"/>
                    </a:ext>
                  </a:extLst>
                </a:gridCol>
              </a:tblGrid>
              <a:tr h="335528">
                <a:tc>
                  <a:txBody>
                    <a:bodyPr/>
                    <a:lstStyle/>
                    <a:p>
                      <a:r>
                        <a:rPr lang="fr-CH" sz="1200" dirty="0"/>
                        <a:t>MPC4</a:t>
                      </a:r>
                      <a:r>
                        <a:rPr lang="fr-CH" sz="1200" baseline="30000" dirty="0"/>
                        <a:t>Mk2 </a:t>
                      </a:r>
                      <a:r>
                        <a:rPr lang="fr-CH" sz="1200" dirty="0" err="1"/>
                        <a:t>comparison</a:t>
                      </a:r>
                      <a:r>
                        <a:rPr lang="fr-CH" sz="1200" dirty="0"/>
                        <a:t> </a:t>
                      </a:r>
                      <a:r>
                        <a:rPr lang="fr-CH" sz="1200" dirty="0" err="1"/>
                        <a:t>against</a:t>
                      </a:r>
                      <a:r>
                        <a:rPr lang="fr-CH" sz="1200" dirty="0"/>
                        <a:t> Mk1</a:t>
                      </a:r>
                      <a:endParaRPr lang="en-US" sz="1200" dirty="0"/>
                    </a:p>
                  </a:txBody>
                  <a:tcPr anchor="ctr"/>
                </a:tc>
                <a:tc>
                  <a:txBody>
                    <a:bodyPr/>
                    <a:lstStyle/>
                    <a:p>
                      <a:pPr algn="ctr"/>
                      <a:r>
                        <a:rPr lang="en-US" sz="1200" dirty="0"/>
                        <a:t>MPC4 Mk2</a:t>
                      </a:r>
                    </a:p>
                  </a:txBody>
                  <a:tcPr anchor="ctr"/>
                </a:tc>
                <a:tc>
                  <a:txBody>
                    <a:bodyPr/>
                    <a:lstStyle/>
                    <a:p>
                      <a:pPr algn="ctr"/>
                      <a:r>
                        <a:rPr lang="en-US" sz="1200" dirty="0"/>
                        <a:t>MPC4 Mk1</a:t>
                      </a:r>
                    </a:p>
                  </a:txBody>
                  <a:tcPr anchor="ctr"/>
                </a:tc>
                <a:extLst>
                  <a:ext uri="{0D108BD9-81ED-4DB2-BD59-A6C34878D82A}">
                    <a16:rowId xmlns:a16="http://schemas.microsoft.com/office/drawing/2014/main" val="10000"/>
                  </a:ext>
                </a:extLst>
              </a:tr>
              <a:tr h="335528">
                <a:tc>
                  <a:txBody>
                    <a:bodyPr/>
                    <a:lstStyle/>
                    <a:p>
                      <a:r>
                        <a:rPr lang="en-US" sz="1200" dirty="0"/>
                        <a:t>ADC resolution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24 bits</a:t>
                      </a:r>
                    </a:p>
                  </a:txBody>
                  <a:tcPr anchor="ctr"/>
                </a:tc>
                <a:tc>
                  <a:txBody>
                    <a:bodyPr/>
                    <a:lstStyle/>
                    <a:p>
                      <a:pPr algn="ctr"/>
                      <a:r>
                        <a:rPr lang="en-US" sz="1200" dirty="0"/>
                        <a:t>12 bits </a:t>
                      </a:r>
                    </a:p>
                  </a:txBody>
                  <a:tcPr anchor="ctr"/>
                </a:tc>
                <a:extLst>
                  <a:ext uri="{0D108BD9-81ED-4DB2-BD59-A6C34878D82A}">
                    <a16:rowId xmlns:a16="http://schemas.microsoft.com/office/drawing/2014/main" val="10001"/>
                  </a:ext>
                </a:extLst>
              </a:tr>
              <a:tr h="335528">
                <a:tc>
                  <a:txBody>
                    <a:bodyPr/>
                    <a:lstStyle/>
                    <a:p>
                      <a:r>
                        <a:rPr lang="en-US" sz="1200" dirty="0"/>
                        <a:t>Bandwidth</a:t>
                      </a:r>
                    </a:p>
                  </a:txBody>
                  <a:tcPr anchor="ctr"/>
                </a:tc>
                <a:tc>
                  <a:txBody>
                    <a:bodyPr/>
                    <a:lstStyle/>
                    <a:p>
                      <a:pPr algn="ctr"/>
                      <a:r>
                        <a:rPr lang="en-US" sz="1200" dirty="0"/>
                        <a:t>20 kHz</a:t>
                      </a:r>
                    </a:p>
                  </a:txBody>
                  <a:tcPr anchor="ctr"/>
                </a:tc>
                <a:tc>
                  <a:txBody>
                    <a:bodyPr/>
                    <a:lstStyle/>
                    <a:p>
                      <a:pPr algn="ctr"/>
                      <a:r>
                        <a:rPr lang="en-US" sz="1200" dirty="0"/>
                        <a:t>10 kHz</a:t>
                      </a:r>
                    </a:p>
                  </a:txBody>
                  <a:tcPr anchor="ctr"/>
                </a:tc>
                <a:extLst>
                  <a:ext uri="{0D108BD9-81ED-4DB2-BD59-A6C34878D82A}">
                    <a16:rowId xmlns:a16="http://schemas.microsoft.com/office/drawing/2014/main" val="10002"/>
                  </a:ext>
                </a:extLst>
              </a:tr>
              <a:tr h="335528">
                <a:tc>
                  <a:txBody>
                    <a:bodyPr/>
                    <a:lstStyle/>
                    <a:p>
                      <a:r>
                        <a:rPr lang="en-US" sz="1200" dirty="0"/>
                        <a:t>Measurement outputs per channel</a:t>
                      </a:r>
                    </a:p>
                  </a:txBody>
                  <a:tcPr anchor="ctr"/>
                </a:tc>
                <a:tc>
                  <a:txBody>
                    <a:bodyPr/>
                    <a:lstStyle/>
                    <a:p>
                      <a:pPr algn="ctr"/>
                      <a:r>
                        <a:rPr lang="en-US" sz="1200" dirty="0"/>
                        <a:t>Up to 5</a:t>
                      </a:r>
                    </a:p>
                  </a:txBody>
                  <a:tcPr anchor="ctr"/>
                </a:tc>
                <a:tc>
                  <a:txBody>
                    <a:bodyPr/>
                    <a:lstStyle/>
                    <a:p>
                      <a:pPr algn="ctr"/>
                      <a:r>
                        <a:rPr lang="en-US" sz="1200" dirty="0"/>
                        <a:t>Up to</a:t>
                      </a:r>
                      <a:r>
                        <a:rPr lang="en-US" sz="1200" baseline="0" dirty="0"/>
                        <a:t> </a:t>
                      </a:r>
                      <a:r>
                        <a:rPr lang="en-US" sz="1200" dirty="0"/>
                        <a:t>2</a:t>
                      </a:r>
                    </a:p>
                  </a:txBody>
                  <a:tcPr anchor="ctr"/>
                </a:tc>
                <a:extLst>
                  <a:ext uri="{0D108BD9-81ED-4DB2-BD59-A6C34878D82A}">
                    <a16:rowId xmlns:a16="http://schemas.microsoft.com/office/drawing/2014/main" val="10003"/>
                  </a:ext>
                </a:extLst>
              </a:tr>
              <a:tr h="335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Waveforms and spectra for troubleshooting</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4"/>
                  </a:ext>
                </a:extLst>
              </a:tr>
              <a:tr h="335528">
                <a:tc>
                  <a:txBody>
                    <a:bodyPr/>
                    <a:lstStyle/>
                    <a:p>
                      <a:r>
                        <a:rPr lang="en-US" sz="1200" dirty="0"/>
                        <a:t>Epoxy sealed relays with all contacts available</a:t>
                      </a:r>
                    </a:p>
                  </a:txBody>
                  <a:tcPr anchor="ctr"/>
                </a:tc>
                <a:tc>
                  <a:txBody>
                    <a:bodyPr/>
                    <a:lstStyle/>
                    <a:p>
                      <a:pPr algn="ctr"/>
                      <a:r>
                        <a:rPr lang="en-US" sz="1200" dirty="0"/>
                        <a:t>Yes </a:t>
                      </a:r>
                      <a:br>
                        <a:rPr lang="en-US" sz="1200" dirty="0"/>
                      </a:br>
                      <a:r>
                        <a:rPr lang="en-US" sz="1050" dirty="0"/>
                        <a:t>(4 + 1)</a:t>
                      </a:r>
                      <a:endParaRPr lang="en-US" sz="1100" dirty="0"/>
                    </a:p>
                  </a:txBody>
                  <a:tcPr anchor="ctr"/>
                </a:tc>
                <a:tc>
                  <a:txBody>
                    <a:bodyPr/>
                    <a:lstStyle/>
                    <a:p>
                      <a:pPr algn="ctr"/>
                      <a:r>
                        <a:rPr lang="en-US" sz="1200" dirty="0"/>
                        <a:t>No </a:t>
                      </a:r>
                      <a:r>
                        <a:rPr lang="en-US" sz="1050" dirty="0"/>
                        <a:t>(4)</a:t>
                      </a:r>
                      <a:endParaRPr lang="en-US" sz="1200" dirty="0"/>
                    </a:p>
                  </a:txBody>
                  <a:tcPr anchor="ctr"/>
                </a:tc>
                <a:extLst>
                  <a:ext uri="{0D108BD9-81ED-4DB2-BD59-A6C34878D82A}">
                    <a16:rowId xmlns:a16="http://schemas.microsoft.com/office/drawing/2014/main" val="10005"/>
                  </a:ext>
                </a:extLst>
              </a:tr>
              <a:tr h="413665">
                <a:tc>
                  <a:txBody>
                    <a:bodyPr/>
                    <a:lstStyle/>
                    <a:p>
                      <a:r>
                        <a:rPr lang="en-US" sz="1200" dirty="0"/>
                        <a:t>NO/NC contact and Normally Energized or NDE without</a:t>
                      </a:r>
                      <a:r>
                        <a:rPr lang="en-US" sz="1200" baseline="0" dirty="0"/>
                        <a:t> jumper configuration</a:t>
                      </a:r>
                      <a:endParaRPr lang="en-US" sz="1200" dirty="0"/>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6"/>
                  </a:ext>
                </a:extLst>
              </a:tr>
              <a:tr h="335528">
                <a:tc>
                  <a:txBody>
                    <a:bodyPr/>
                    <a:lstStyle/>
                    <a:p>
                      <a:r>
                        <a:rPr lang="en-US" sz="1200" dirty="0"/>
                        <a:t>Physical card lock for cyber security</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7"/>
                  </a:ext>
                </a:extLst>
              </a:tr>
              <a:tr h="335528">
                <a:tc>
                  <a:txBody>
                    <a:bodyPr/>
                    <a:lstStyle/>
                    <a:p>
                      <a:r>
                        <a:rPr lang="en-US" sz="1200" dirty="0"/>
                        <a:t>Condition monitoring</a:t>
                      </a:r>
                    </a:p>
                  </a:txBody>
                  <a:tcPr anchor="ctr"/>
                </a:tc>
                <a:tc>
                  <a:txBody>
                    <a:bodyPr/>
                    <a:lstStyle/>
                    <a:p>
                      <a:pPr algn="ctr"/>
                      <a:r>
                        <a:rPr lang="en-US" sz="1200" dirty="0"/>
                        <a:t>Yes</a:t>
                      </a:r>
                      <a:r>
                        <a:rPr lang="en-US" sz="1050" dirty="0"/>
                        <a:t> </a:t>
                      </a:r>
                      <a:br>
                        <a:rPr lang="en-US" sz="1050" dirty="0"/>
                      </a:br>
                      <a:r>
                        <a:rPr lang="en-US" sz="1050" dirty="0"/>
                        <a:t>(Q3 2021)</a:t>
                      </a:r>
                    </a:p>
                  </a:txBody>
                  <a:tcPr anchor="ctr"/>
                </a:tc>
                <a:tc>
                  <a:txBody>
                    <a:bodyPr/>
                    <a:lstStyle/>
                    <a:p>
                      <a:pPr algn="ctr"/>
                      <a:r>
                        <a:rPr lang="en-US" sz="1200" dirty="0"/>
                        <a:t>No</a:t>
                      </a:r>
                    </a:p>
                  </a:txBody>
                  <a:tcPr anchor="ctr"/>
                </a:tc>
                <a:extLst>
                  <a:ext uri="{0D108BD9-81ED-4DB2-BD59-A6C34878D82A}">
                    <a16:rowId xmlns:a16="http://schemas.microsoft.com/office/drawing/2014/main" val="10008"/>
                  </a:ext>
                </a:extLst>
              </a:tr>
              <a:tr h="335528">
                <a:tc>
                  <a:txBody>
                    <a:bodyPr/>
                    <a:lstStyle/>
                    <a:p>
                      <a:r>
                        <a:rPr lang="en-US" sz="1200" dirty="0"/>
                        <a:t>SIL2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 </a:t>
                      </a:r>
                      <a:br>
                        <a:rPr lang="en-US" sz="1200" dirty="0"/>
                      </a:br>
                      <a:r>
                        <a:rPr lang="en-US" sz="1050" dirty="0"/>
                        <a:t>by design (2022)</a:t>
                      </a:r>
                    </a:p>
                  </a:txBody>
                  <a:tcPr anchor="ctr"/>
                </a:tc>
                <a:tc>
                  <a:txBody>
                    <a:bodyPr/>
                    <a:lstStyle/>
                    <a:p>
                      <a:pPr algn="ctr"/>
                      <a:r>
                        <a:rPr lang="en-US" sz="1200" dirty="0"/>
                        <a:t>Yes, </a:t>
                      </a:r>
                      <a:r>
                        <a:rPr lang="en-US" sz="1050" dirty="0"/>
                        <a:t>by experience</a:t>
                      </a:r>
                      <a:endParaRPr lang="en-US" sz="1200" dirty="0"/>
                    </a:p>
                  </a:txBody>
                  <a:tcPr anchor="ctr"/>
                </a:tc>
                <a:extLst>
                  <a:ext uri="{0D108BD9-81ED-4DB2-BD59-A6C34878D82A}">
                    <a16:rowId xmlns:a16="http://schemas.microsoft.com/office/drawing/2014/main" val="10009"/>
                  </a:ext>
                </a:extLst>
              </a:tr>
            </a:tbl>
          </a:graphicData>
        </a:graphic>
      </p:graphicFrame>
      <p:sp>
        <p:nvSpPr>
          <p:cNvPr id="5" name="Date Placeholder 4"/>
          <p:cNvSpPr>
            <a:spLocks noGrp="1"/>
          </p:cNvSpPr>
          <p:nvPr>
            <p:ph type="dt" sz="half" idx="10"/>
          </p:nvPr>
        </p:nvSpPr>
        <p:spPr/>
        <p:txBody>
          <a:bodyPr/>
          <a:lstStyle/>
          <a:p>
            <a:fld id="{6C0FAF3C-CFB7-45C7-A532-37379DC76FE0}" type="datetime4">
              <a:rPr lang="en-GB" smtClean="0"/>
              <a:t>17 August 2021</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12</a:t>
            </a:fld>
            <a:endParaRPr lang="en-GB"/>
          </a:p>
        </p:txBody>
      </p:sp>
      <p:sp>
        <p:nvSpPr>
          <p:cNvPr id="11" name="Text Placeholder 5"/>
          <p:cNvSpPr txBox="1">
            <a:spLocks/>
          </p:cNvSpPr>
          <p:nvPr/>
        </p:nvSpPr>
        <p:spPr>
          <a:xfrm>
            <a:off x="539999" y="896016"/>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Machinery projection system </a:t>
            </a:r>
            <a:endParaRPr lang="en-US" baseline="30000" dirty="0"/>
          </a:p>
        </p:txBody>
      </p:sp>
      <p:grpSp>
        <p:nvGrpSpPr>
          <p:cNvPr id="9" name="Group 8"/>
          <p:cNvGrpSpPr/>
          <p:nvPr/>
        </p:nvGrpSpPr>
        <p:grpSpPr>
          <a:xfrm>
            <a:off x="7523862" y="1239018"/>
            <a:ext cx="4031157" cy="4555937"/>
            <a:chOff x="1269330" y="1416600"/>
            <a:chExt cx="4031157" cy="4555937"/>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9330" y="1416600"/>
              <a:ext cx="1733627" cy="455593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4858" y="1510884"/>
              <a:ext cx="3055629" cy="4276845"/>
            </a:xfrm>
            <a:prstGeom prst="rect">
              <a:avLst/>
            </a:prstGeom>
          </p:spPr>
        </p:pic>
      </p:grpSp>
    </p:spTree>
    <p:extLst>
      <p:ext uri="{BB962C8B-B14F-4D97-AF65-F5344CB8AC3E}">
        <p14:creationId xmlns:p14="http://schemas.microsoft.com/office/powerpoint/2010/main" val="111712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channel procession functions </a:t>
            </a:r>
          </a:p>
        </p:txBody>
      </p:sp>
      <p:graphicFrame>
        <p:nvGraphicFramePr>
          <p:cNvPr id="8" name="Content Placeholder 7"/>
          <p:cNvGraphicFramePr>
            <a:graphicFrameLocks noGrp="1"/>
          </p:cNvGraphicFramePr>
          <p:nvPr>
            <p:ph idx="1"/>
          </p:nvPr>
        </p:nvGraphicFramePr>
        <p:xfrm>
          <a:off x="1927225" y="1539875"/>
          <a:ext cx="8370888" cy="4265820"/>
        </p:xfrm>
        <a:graphic>
          <a:graphicData uri="http://schemas.openxmlformats.org/drawingml/2006/table">
            <a:tbl>
              <a:tblPr firstRow="1" bandRow="1">
                <a:tableStyleId>{21E4AEA4-8DFA-4A89-87EB-49C32662AFE0}</a:tableStyleId>
              </a:tblPr>
              <a:tblGrid>
                <a:gridCol w="3644900">
                  <a:extLst>
                    <a:ext uri="{9D8B030D-6E8A-4147-A177-3AD203B41FA5}">
                      <a16:colId xmlns:a16="http://schemas.microsoft.com/office/drawing/2014/main" val="20000"/>
                    </a:ext>
                  </a:extLst>
                </a:gridCol>
                <a:gridCol w="2362994">
                  <a:extLst>
                    <a:ext uri="{9D8B030D-6E8A-4147-A177-3AD203B41FA5}">
                      <a16:colId xmlns:a16="http://schemas.microsoft.com/office/drawing/2014/main" val="20001"/>
                    </a:ext>
                  </a:extLst>
                </a:gridCol>
                <a:gridCol w="2362994">
                  <a:extLst>
                    <a:ext uri="{9D8B030D-6E8A-4147-A177-3AD203B41FA5}">
                      <a16:colId xmlns:a16="http://schemas.microsoft.com/office/drawing/2014/main" val="20002"/>
                    </a:ext>
                  </a:extLst>
                </a:gridCol>
              </a:tblGrid>
              <a:tr h="417262">
                <a:tc>
                  <a:txBody>
                    <a:bodyPr/>
                    <a:lstStyle/>
                    <a:p>
                      <a:pPr algn="ctr"/>
                      <a:r>
                        <a:rPr lang="en-US" sz="1400" dirty="0"/>
                        <a:t>MPS SW processing name</a:t>
                      </a:r>
                    </a:p>
                  </a:txBody>
                  <a:tcPr anchor="ctr"/>
                </a:tc>
                <a:tc gridSpan="2">
                  <a:txBody>
                    <a:bodyPr/>
                    <a:lstStyle/>
                    <a:p>
                      <a:pPr algn="ctr"/>
                      <a:r>
                        <a:rPr lang="en-US" sz="1400" dirty="0" err="1"/>
                        <a:t>VibroSight</a:t>
                      </a:r>
                      <a:r>
                        <a:rPr lang="en-US" sz="1400" dirty="0"/>
                        <a:t> Protect</a:t>
                      </a:r>
                      <a:r>
                        <a:rPr lang="en-US" sz="1400" baseline="30000" dirty="0"/>
                        <a:t>®</a:t>
                      </a:r>
                      <a:r>
                        <a:rPr lang="en-US" sz="1400" dirty="0"/>
                        <a:t> equivalent</a:t>
                      </a:r>
                    </a:p>
                  </a:txBody>
                  <a:tcPr anchor="ctr"/>
                </a:tc>
                <a:tc hMerge="1">
                  <a:txBody>
                    <a:bodyPr/>
                    <a:lstStyle/>
                    <a:p>
                      <a:endParaRPr lang="en-US"/>
                    </a:p>
                  </a:txBody>
                  <a:tcPr/>
                </a:tc>
                <a:extLst>
                  <a:ext uri="{0D108BD9-81ED-4DB2-BD59-A6C34878D82A}">
                    <a16:rowId xmlns:a16="http://schemas.microsoft.com/office/drawing/2014/main" val="10000"/>
                  </a:ext>
                </a:extLst>
              </a:tr>
              <a:tr h="288218">
                <a:tc>
                  <a:txBody>
                    <a:bodyPr/>
                    <a:lstStyle/>
                    <a:p>
                      <a:pPr marL="180000" algn="l" rtl="0" eaLnBrk="1" fontAlgn="t" latinLnBrk="0" hangingPunct="1">
                        <a:lnSpc>
                          <a:spcPct val="107000"/>
                        </a:lnSpc>
                        <a:spcBef>
                          <a:spcPts val="300"/>
                        </a:spcBef>
                        <a:spcAft>
                          <a:spcPts val="800"/>
                        </a:spcAft>
                      </a:pPr>
                      <a:r>
                        <a:rPr lang="en-US" sz="1050" kern="1200" dirty="0"/>
                        <a:t>(BBAB) Broad Band Absolute Bearing Vibration</a:t>
                      </a:r>
                      <a:endParaRPr lang="en-US"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Bearing absolute vibration</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1"/>
                  </a:ext>
                </a:extLst>
              </a:tr>
              <a:tr h="288218">
                <a:tc>
                  <a:txBody>
                    <a:bodyPr/>
                    <a:lstStyle/>
                    <a:p>
                      <a:pPr marL="180000" algn="l" rtl="0" eaLnBrk="1" fontAlgn="t" latinLnBrk="0" hangingPunct="1">
                        <a:lnSpc>
                          <a:spcPct val="107000"/>
                        </a:lnSpc>
                        <a:spcBef>
                          <a:spcPts val="300"/>
                        </a:spcBef>
                        <a:spcAft>
                          <a:spcPts val="800"/>
                        </a:spcAft>
                      </a:pPr>
                      <a:r>
                        <a:rPr lang="en-US" sz="1050" kern="1200" dirty="0"/>
                        <a:t>(NB) Narrow Band (Tracking) Vibration</a:t>
                      </a:r>
                      <a:endParaRPr lang="en-US"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US" sz="1050" kern="1200" dirty="0"/>
                        <a:t>Bearing absolute vibration or Shaft Relative Vibration</a:t>
                      </a:r>
                      <a:endParaRPr lang="en-US"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2"/>
                  </a:ext>
                </a:extLst>
              </a:tr>
              <a:tr h="288218">
                <a:tc>
                  <a:txBody>
                    <a:bodyPr/>
                    <a:lstStyle/>
                    <a:p>
                      <a:pPr marL="180000" algn="l" rtl="0" eaLnBrk="1" fontAlgn="t" latinLnBrk="0" hangingPunct="1">
                        <a:lnSpc>
                          <a:spcPct val="107000"/>
                        </a:lnSpc>
                        <a:spcBef>
                          <a:spcPts val="300"/>
                        </a:spcBef>
                        <a:spcAft>
                          <a:spcPts val="800"/>
                        </a:spcAft>
                      </a:pPr>
                      <a:r>
                        <a:rPr lang="en-IN" sz="1050" kern="1200" dirty="0"/>
                        <a:t>(RS) Relative Shaft Vibration</a:t>
                      </a:r>
                      <a:endParaRPr lang="en-IN"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Shaft Relative Vibration</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3"/>
                  </a:ext>
                </a:extLst>
              </a:tr>
              <a:tr h="678160">
                <a:tc>
                  <a:txBody>
                    <a:bodyPr/>
                    <a:lstStyle/>
                    <a:p>
                      <a:pPr marL="180000" marR="0" lvl="0" indent="0" algn="l" defTabSz="914400" rtl="0" eaLnBrk="1" fontAlgn="t" latinLnBrk="0" hangingPunct="1">
                        <a:lnSpc>
                          <a:spcPct val="107000"/>
                        </a:lnSpc>
                        <a:spcBef>
                          <a:spcPts val="300"/>
                        </a:spcBef>
                        <a:spcAft>
                          <a:spcPts val="800"/>
                        </a:spcAft>
                        <a:buClrTx/>
                        <a:buSzTx/>
                        <a:buFontTx/>
                        <a:buNone/>
                        <a:tabLst/>
                        <a:defRPr/>
                      </a:pPr>
                      <a:r>
                        <a:rPr lang="en-IN" sz="1050" kern="1200" dirty="0"/>
                        <a:t>(PS) Position</a:t>
                      </a:r>
                    </a:p>
                    <a:p>
                      <a:pPr marL="180000" algn="l" rtl="0" eaLnBrk="1" fontAlgn="t" latinLnBrk="0" hangingPunct="1">
                        <a:lnSpc>
                          <a:spcPct val="107000"/>
                        </a:lnSpc>
                        <a:spcBef>
                          <a:spcPts val="300"/>
                        </a:spcBef>
                        <a:spcAft>
                          <a:spcPts val="800"/>
                        </a:spcAft>
                      </a:pPr>
                      <a:endParaRPr lang="en-IN" sz="1050" kern="1200" dirty="0">
                        <a:solidFill>
                          <a:schemeClr val="dk1"/>
                        </a:solidFill>
                        <a:latin typeface="+mn-lt"/>
                        <a:ea typeface="+mn-ea"/>
                        <a:cs typeface="+mn-cs"/>
                      </a:endParaRPr>
                    </a:p>
                  </a:txBody>
                  <a:tcPr marL="45847" marR="45847" marT="22860" marB="22860" anchor="ctr"/>
                </a:tc>
                <a:tc>
                  <a:txBody>
                    <a:bodyPr/>
                    <a:lstStyle/>
                    <a:p>
                      <a:pPr marL="180000" algn="l" rtl="0" eaLnBrk="1" fontAlgn="t" latinLnBrk="0" hangingPunct="1">
                        <a:lnSpc>
                          <a:spcPct val="107000"/>
                        </a:lnSpc>
                        <a:spcBef>
                          <a:spcPts val="300"/>
                        </a:spcBef>
                        <a:spcAft>
                          <a:spcPts val="0"/>
                        </a:spcAft>
                      </a:pPr>
                      <a:r>
                        <a:rPr lang="en-US" sz="1050" kern="1200" dirty="0"/>
                        <a:t>Position</a:t>
                      </a:r>
                    </a:p>
                    <a:p>
                      <a:pPr marL="180000" algn="l" rtl="0" eaLnBrk="1" fontAlgn="t" latinLnBrk="0" hangingPunct="1">
                        <a:lnSpc>
                          <a:spcPct val="107000"/>
                        </a:lnSpc>
                        <a:spcBef>
                          <a:spcPts val="300"/>
                        </a:spcBef>
                        <a:spcAft>
                          <a:spcPts val="0"/>
                        </a:spcAft>
                      </a:pPr>
                      <a:r>
                        <a:rPr lang="en-US" sz="1050" kern="1200" dirty="0"/>
                        <a:t>Shaft axial position (collar)</a:t>
                      </a:r>
                    </a:p>
                    <a:p>
                      <a:pPr marL="180000" algn="l" rtl="0" eaLnBrk="1" fontAlgn="t" latinLnBrk="0" hangingPunct="1">
                        <a:lnSpc>
                          <a:spcPct val="107000"/>
                        </a:lnSpc>
                        <a:spcBef>
                          <a:spcPts val="300"/>
                        </a:spcBef>
                        <a:spcAft>
                          <a:spcPts val="300"/>
                        </a:spcAft>
                      </a:pPr>
                      <a:r>
                        <a:rPr lang="en-US" sz="1050" kern="1200" dirty="0"/>
                        <a:t>Shaft axial position (shaft end)</a:t>
                      </a:r>
                      <a:endParaRPr lang="en-US" sz="1050" kern="1200" dirty="0">
                        <a:solidFill>
                          <a:schemeClr val="dk1"/>
                        </a:solidFill>
                        <a:latin typeface="+mn-lt"/>
                        <a:ea typeface="+mn-ea"/>
                        <a:cs typeface="+mn-cs"/>
                      </a:endParaRPr>
                    </a:p>
                  </a:txBody>
                  <a:tcPr marL="9525" marR="9525" marT="9525" marB="0" anchor="ctr"/>
                </a:tc>
                <a:tc>
                  <a:txBody>
                    <a:bodyPr/>
                    <a:lstStyle/>
                    <a:p>
                      <a:pPr marL="0" algn="l" rtl="0" eaLnBrk="1" fontAlgn="t" latinLnBrk="0" hangingPunct="1">
                        <a:lnSpc>
                          <a:spcPct val="107000"/>
                        </a:lnSpc>
                        <a:spcBef>
                          <a:spcPts val="300"/>
                        </a:spcBef>
                        <a:spcAft>
                          <a:spcPts val="0"/>
                        </a:spcAft>
                      </a:pPr>
                      <a:r>
                        <a:rPr lang="en-US" sz="1050" kern="1200" dirty="0"/>
                        <a:t>Rotor position (collar)</a:t>
                      </a:r>
                    </a:p>
                    <a:p>
                      <a:pPr marL="0" algn="l" rtl="0" eaLnBrk="1" fontAlgn="t" latinLnBrk="0" hangingPunct="1">
                        <a:lnSpc>
                          <a:spcPct val="107000"/>
                        </a:lnSpc>
                        <a:spcBef>
                          <a:spcPts val="300"/>
                        </a:spcBef>
                        <a:spcAft>
                          <a:spcPts val="0"/>
                        </a:spcAft>
                      </a:pPr>
                      <a:r>
                        <a:rPr lang="en-US" sz="1050" kern="1200" dirty="0"/>
                        <a:t>Differential expansion (collar)</a:t>
                      </a:r>
                    </a:p>
                    <a:p>
                      <a:pPr marL="0" algn="l" rtl="0" eaLnBrk="1" fontAlgn="t" latinLnBrk="0" hangingPunct="1">
                        <a:lnSpc>
                          <a:spcPct val="107000"/>
                        </a:lnSpc>
                        <a:spcBef>
                          <a:spcPts val="300"/>
                        </a:spcBef>
                        <a:spcAft>
                          <a:spcPts val="0"/>
                        </a:spcAft>
                      </a:pPr>
                      <a:r>
                        <a:rPr lang="en-US" sz="1050" kern="1200" dirty="0"/>
                        <a:t>Rotor expansion (collar)</a:t>
                      </a:r>
                      <a:endParaRPr lang="en-US" sz="105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10004"/>
                  </a:ext>
                </a:extLst>
              </a:tr>
              <a:tr h="288218">
                <a:tc>
                  <a:txBody>
                    <a:bodyPr/>
                    <a:lstStyle/>
                    <a:p>
                      <a:pPr marL="180000" algn="l" rtl="0" eaLnBrk="1" fontAlgn="t" latinLnBrk="0" hangingPunct="1">
                        <a:lnSpc>
                          <a:spcPct val="107000"/>
                        </a:lnSpc>
                        <a:spcBef>
                          <a:spcPts val="300"/>
                        </a:spcBef>
                        <a:spcAft>
                          <a:spcPts val="800"/>
                        </a:spcAft>
                      </a:pPr>
                      <a:r>
                        <a:rPr lang="en-IN" sz="1050" kern="1200" dirty="0"/>
                        <a:t>(EC) Eccentricity</a:t>
                      </a:r>
                      <a:endParaRPr lang="en-IN"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Shaft eccentricity</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5"/>
                  </a:ext>
                </a:extLst>
              </a:tr>
              <a:tr h="288218">
                <a:tc>
                  <a:txBody>
                    <a:bodyPr/>
                    <a:lstStyle/>
                    <a:p>
                      <a:pPr marL="180000" algn="l" rtl="0" eaLnBrk="1" fontAlgn="t" latinLnBrk="0" hangingPunct="1">
                        <a:lnSpc>
                          <a:spcPct val="107000"/>
                        </a:lnSpc>
                        <a:spcBef>
                          <a:spcPts val="300"/>
                        </a:spcBef>
                        <a:spcAft>
                          <a:spcPts val="800"/>
                        </a:spcAft>
                      </a:pPr>
                      <a:r>
                        <a:rPr lang="en-IN" sz="1050" kern="1200" dirty="0"/>
                        <a:t>(HE) Absolute Housing Expansion</a:t>
                      </a:r>
                      <a:endParaRPr lang="en-IN"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Housing expansion</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6"/>
                  </a:ext>
                </a:extLst>
              </a:tr>
              <a:tr h="288218">
                <a:tc>
                  <a:txBody>
                    <a:bodyPr/>
                    <a:lstStyle/>
                    <a:p>
                      <a:pPr marL="180000" algn="l" rtl="0" eaLnBrk="1" fontAlgn="t" latinLnBrk="0" hangingPunct="1">
                        <a:lnSpc>
                          <a:spcPct val="107000"/>
                        </a:lnSpc>
                        <a:spcBef>
                          <a:spcPts val="300"/>
                        </a:spcBef>
                        <a:spcAft>
                          <a:spcPts val="800"/>
                        </a:spcAft>
                      </a:pPr>
                      <a:r>
                        <a:rPr lang="en-US" sz="1050" kern="1200" dirty="0"/>
                        <a:t>(SEP) Relative Shaft Expansion With Pendulum</a:t>
                      </a:r>
                      <a:endParaRPr lang="en-US"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US" sz="1050" kern="1200" dirty="0"/>
                        <a:t>Differential expansion (pendulum) or Rotor expansion (pendulum)</a:t>
                      </a:r>
                      <a:endParaRPr lang="en-US"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7"/>
                  </a:ext>
                </a:extLst>
              </a:tr>
              <a:tr h="288218">
                <a:tc>
                  <a:txBody>
                    <a:bodyPr/>
                    <a:lstStyle/>
                    <a:p>
                      <a:pPr marL="180000" algn="l" rtl="0" eaLnBrk="1" fontAlgn="t" latinLnBrk="0" hangingPunct="1">
                        <a:lnSpc>
                          <a:spcPct val="107000"/>
                        </a:lnSpc>
                        <a:spcBef>
                          <a:spcPts val="300"/>
                        </a:spcBef>
                        <a:spcAft>
                          <a:spcPts val="800"/>
                        </a:spcAft>
                      </a:pPr>
                      <a:r>
                        <a:rPr lang="en-IN" sz="1050" kern="1200" dirty="0"/>
                        <a:t>(BBP) Broad Band Pressure</a:t>
                      </a:r>
                      <a:endParaRPr lang="en-IN"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Broad band pressure</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8"/>
                  </a:ext>
                </a:extLst>
              </a:tr>
              <a:tr h="288218">
                <a:tc>
                  <a:txBody>
                    <a:bodyPr/>
                    <a:lstStyle/>
                    <a:p>
                      <a:pPr marL="180000" algn="l" rtl="0" eaLnBrk="1" fontAlgn="t" latinLnBrk="0" hangingPunct="1">
                        <a:lnSpc>
                          <a:spcPct val="107000"/>
                        </a:lnSpc>
                        <a:spcBef>
                          <a:spcPts val="300"/>
                        </a:spcBef>
                        <a:spcAft>
                          <a:spcPts val="800"/>
                        </a:spcAft>
                      </a:pPr>
                      <a:r>
                        <a:rPr lang="en-IN" sz="1050" kern="1200" dirty="0"/>
                        <a:t>(QSP) Quasi-static Pressure</a:t>
                      </a:r>
                      <a:endParaRPr lang="en-IN"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Quasi-static pressure</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09"/>
                  </a:ext>
                </a:extLst>
              </a:tr>
              <a:tr h="288218">
                <a:tc>
                  <a:txBody>
                    <a:bodyPr/>
                    <a:lstStyle/>
                    <a:p>
                      <a:pPr marL="180000" algn="l" rtl="0" eaLnBrk="1" fontAlgn="t" latinLnBrk="0" hangingPunct="1">
                        <a:lnSpc>
                          <a:spcPct val="107000"/>
                        </a:lnSpc>
                        <a:spcBef>
                          <a:spcPts val="300"/>
                        </a:spcBef>
                        <a:spcAft>
                          <a:spcPts val="800"/>
                        </a:spcAft>
                      </a:pPr>
                      <a:r>
                        <a:rPr lang="en-IN" sz="1050" kern="1200" dirty="0"/>
                        <a:t>(QST) Quasi-static Temperature</a:t>
                      </a:r>
                      <a:endParaRPr lang="en-IN"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Quasi-static temperature</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10"/>
                  </a:ext>
                </a:extLst>
              </a:tr>
              <a:tr h="288218">
                <a:tc>
                  <a:txBody>
                    <a:bodyPr/>
                    <a:lstStyle/>
                    <a:p>
                      <a:pPr marL="180000" algn="l" rtl="0" eaLnBrk="1" fontAlgn="t" latinLnBrk="0" hangingPunct="1">
                        <a:lnSpc>
                          <a:spcPct val="107000"/>
                        </a:lnSpc>
                        <a:spcBef>
                          <a:spcPts val="300"/>
                        </a:spcBef>
                        <a:spcAft>
                          <a:spcPts val="800"/>
                        </a:spcAft>
                      </a:pPr>
                      <a:r>
                        <a:rPr lang="en-US" sz="1050" kern="1200" dirty="0"/>
                        <a:t>(NBFS) Narrow Band Fixed Frequency</a:t>
                      </a:r>
                      <a:endParaRPr lang="en-US"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US" sz="1050" kern="1200" dirty="0"/>
                        <a:t>Bearing absolute vibration or Shaft Relative Vibration</a:t>
                      </a:r>
                      <a:endParaRPr lang="en-US"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11"/>
                  </a:ext>
                </a:extLst>
              </a:tr>
              <a:tr h="288218">
                <a:tc>
                  <a:txBody>
                    <a:bodyPr/>
                    <a:lstStyle/>
                    <a:p>
                      <a:pPr marL="180000" algn="l" rtl="0" eaLnBrk="1" fontAlgn="t" latinLnBrk="0" hangingPunct="1">
                        <a:lnSpc>
                          <a:spcPct val="107000"/>
                        </a:lnSpc>
                        <a:spcBef>
                          <a:spcPts val="300"/>
                        </a:spcBef>
                        <a:spcAft>
                          <a:spcPts val="800"/>
                        </a:spcAft>
                      </a:pPr>
                      <a:r>
                        <a:rPr lang="en-IN" sz="1050" kern="1200" dirty="0"/>
                        <a:t>Speed</a:t>
                      </a:r>
                      <a:endParaRPr lang="en-IN" sz="1050" kern="1200" dirty="0">
                        <a:solidFill>
                          <a:schemeClr val="dk1"/>
                        </a:solidFill>
                        <a:latin typeface="+mn-lt"/>
                        <a:ea typeface="+mn-ea"/>
                        <a:cs typeface="+mn-cs"/>
                      </a:endParaRPr>
                    </a:p>
                  </a:txBody>
                  <a:tcPr marL="45847" marR="45847" marT="22860" marB="22860" anchor="ctr"/>
                </a:tc>
                <a:tc gridSpan="2">
                  <a:txBody>
                    <a:bodyPr/>
                    <a:lstStyle/>
                    <a:p>
                      <a:pPr marL="180000" algn="l" rtl="0" eaLnBrk="1" fontAlgn="t" latinLnBrk="0" hangingPunct="1">
                        <a:lnSpc>
                          <a:spcPct val="107000"/>
                        </a:lnSpc>
                        <a:spcBef>
                          <a:spcPts val="300"/>
                        </a:spcBef>
                        <a:spcAft>
                          <a:spcPts val="800"/>
                        </a:spcAft>
                      </a:pPr>
                      <a:r>
                        <a:rPr lang="en-IN" sz="1050" kern="1200" dirty="0"/>
                        <a:t>Speed</a:t>
                      </a:r>
                      <a:endParaRPr lang="en-IN" sz="1050" kern="1200" dirty="0">
                        <a:solidFill>
                          <a:schemeClr val="dk1"/>
                        </a:solidFill>
                        <a:latin typeface="+mn-lt"/>
                        <a:ea typeface="+mn-ea"/>
                        <a:cs typeface="+mn-cs"/>
                      </a:endParaRPr>
                    </a:p>
                  </a:txBody>
                  <a:tcPr marL="9525" marR="9525" marT="9525" marB="0" anchor="ct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5" name="Date Placeholder 4"/>
          <p:cNvSpPr>
            <a:spLocks noGrp="1"/>
          </p:cNvSpPr>
          <p:nvPr>
            <p:ph type="dt" sz="half" idx="10"/>
          </p:nvPr>
        </p:nvSpPr>
        <p:spPr/>
        <p:txBody>
          <a:bodyPr/>
          <a:lstStyle/>
          <a:p>
            <a:fld id="{93CDBBC1-0F96-4AEC-ACE8-1C94A07804E1}" type="datetime4">
              <a:rPr lang="en-GB" smtClean="0"/>
              <a:t>17 August 2021</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13</a:t>
            </a:fld>
            <a:endParaRPr lang="en-GB"/>
          </a:p>
        </p:txBody>
      </p:sp>
      <p:sp>
        <p:nvSpPr>
          <p:cNvPr id="9" name="Text Placeholder 5"/>
          <p:cNvSpPr txBox="1">
            <a:spLocks/>
          </p:cNvSpPr>
          <p:nvPr/>
        </p:nvSpPr>
        <p:spPr>
          <a:xfrm>
            <a:off x="539999" y="902490"/>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Machinery projection system </a:t>
            </a:r>
            <a:endParaRPr lang="en-US" baseline="30000" dirty="0"/>
          </a:p>
        </p:txBody>
      </p:sp>
    </p:spTree>
    <p:extLst>
      <p:ext uri="{BB962C8B-B14F-4D97-AF65-F5344CB8AC3E}">
        <p14:creationId xmlns:p14="http://schemas.microsoft.com/office/powerpoint/2010/main" val="12909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RLC16</a:t>
            </a:r>
            <a:r>
              <a:rPr lang="fr-CH" baseline="30000" dirty="0"/>
              <a:t>Mk2</a:t>
            </a:r>
            <a:r>
              <a:rPr lang="fr-CH" dirty="0"/>
              <a:t> for </a:t>
            </a:r>
            <a:r>
              <a:rPr lang="fr-CH" dirty="0" err="1"/>
              <a:t>additional</a:t>
            </a:r>
            <a:r>
              <a:rPr lang="fr-CH" dirty="0"/>
              <a:t> </a:t>
            </a:r>
            <a:r>
              <a:rPr lang="fr-CH" dirty="0" err="1"/>
              <a:t>relays</a:t>
            </a:r>
            <a:endParaRPr lang="fr-CH" dirty="0"/>
          </a:p>
        </p:txBody>
      </p:sp>
      <p:sp>
        <p:nvSpPr>
          <p:cNvPr id="11" name="Date Placeholder 18"/>
          <p:cNvSpPr>
            <a:spLocks noGrp="1"/>
          </p:cNvSpPr>
          <p:nvPr>
            <p:ph type="dt" sz="half" idx="10"/>
          </p:nvPr>
        </p:nvSpPr>
        <p:spPr/>
        <p:txBody>
          <a:bodyPr/>
          <a:lstStyle/>
          <a:p>
            <a:fld id="{748D0213-8163-42E8-BE71-AF4BB97E303E}" type="datetime4">
              <a:rPr lang="en-GB" smtClean="0"/>
              <a:t>17 August 2021</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pPr/>
              <a:t>14</a:t>
            </a:fld>
            <a:endParaRPr lang="en-GB"/>
          </a:p>
        </p:txBody>
      </p:sp>
      <p:sp>
        <p:nvSpPr>
          <p:cNvPr id="14" name="Text Placeholder 5"/>
          <p:cNvSpPr txBox="1">
            <a:spLocks/>
          </p:cNvSpPr>
          <p:nvPr/>
        </p:nvSpPr>
        <p:spPr>
          <a:xfrm>
            <a:off x="539999" y="980665"/>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Machinery projection system </a:t>
            </a:r>
            <a:endParaRPr lang="en-US" baseline="30000" dirty="0"/>
          </a:p>
        </p:txBody>
      </p:sp>
      <p:grpSp>
        <p:nvGrpSpPr>
          <p:cNvPr id="6" name="Group 5"/>
          <p:cNvGrpSpPr/>
          <p:nvPr/>
        </p:nvGrpSpPr>
        <p:grpSpPr>
          <a:xfrm>
            <a:off x="381964" y="1407735"/>
            <a:ext cx="3880776" cy="4816510"/>
            <a:chOff x="1192192" y="1407245"/>
            <a:chExt cx="3880776" cy="481651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2192" y="1631327"/>
              <a:ext cx="3142050" cy="439780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188" y="1407245"/>
              <a:ext cx="1832780" cy="4816510"/>
            </a:xfrm>
            <a:prstGeom prst="rect">
              <a:avLst/>
            </a:prstGeom>
          </p:spPr>
        </p:pic>
      </p:grpSp>
      <p:graphicFrame>
        <p:nvGraphicFramePr>
          <p:cNvPr id="15" name="Content Placeholder 7"/>
          <p:cNvGraphicFramePr>
            <a:graphicFrameLocks noGrp="1"/>
          </p:cNvGraphicFramePr>
          <p:nvPr>
            <p:ph idx="1"/>
            <p:extLst>
              <p:ext uri="{D42A27DB-BD31-4B8C-83A1-F6EECF244321}">
                <p14:modId xmlns:p14="http://schemas.microsoft.com/office/powerpoint/2010/main" val="479928706"/>
              </p:ext>
            </p:extLst>
          </p:nvPr>
        </p:nvGraphicFramePr>
        <p:xfrm>
          <a:off x="4724310" y="2256559"/>
          <a:ext cx="6576695" cy="3124200"/>
        </p:xfrm>
        <a:graphic>
          <a:graphicData uri="http://schemas.openxmlformats.org/drawingml/2006/table">
            <a:tbl>
              <a:tblPr firstRow="1" bandRow="1">
                <a:tableStyleId>{21E4AEA4-8DFA-4A89-87EB-49C32662AFE0}</a:tableStyleId>
              </a:tblPr>
              <a:tblGrid>
                <a:gridCol w="2980055">
                  <a:extLst>
                    <a:ext uri="{9D8B030D-6E8A-4147-A177-3AD203B41FA5}">
                      <a16:colId xmlns:a16="http://schemas.microsoft.com/office/drawing/2014/main" val="20000"/>
                    </a:ext>
                  </a:extLst>
                </a:gridCol>
                <a:gridCol w="19507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RLC16 Mk2 comparison against Mk1</a:t>
                      </a:r>
                    </a:p>
                  </a:txBody>
                  <a:tcPr anchor="ctr"/>
                </a:tc>
                <a:tc>
                  <a:txBody>
                    <a:bodyPr/>
                    <a:lstStyle/>
                    <a:p>
                      <a:pPr algn="ctr"/>
                      <a:r>
                        <a:rPr lang="en-US" sz="1200" dirty="0"/>
                        <a:t>RLC16 Mk2</a:t>
                      </a:r>
                    </a:p>
                  </a:txBody>
                  <a:tcPr anchor="ctr"/>
                </a:tc>
                <a:tc>
                  <a:txBody>
                    <a:bodyPr/>
                    <a:lstStyle/>
                    <a:p>
                      <a:pPr algn="ctr"/>
                      <a:r>
                        <a:rPr lang="en-US" sz="1200" dirty="0"/>
                        <a:t>RLC16 Mk1</a:t>
                      </a:r>
                    </a:p>
                  </a:txBody>
                  <a:tcPr anchor="ctr"/>
                </a:tc>
                <a:extLst>
                  <a:ext uri="{0D108BD9-81ED-4DB2-BD59-A6C34878D82A}">
                    <a16:rowId xmlns:a16="http://schemas.microsoft.com/office/drawing/2014/main" val="10000"/>
                  </a:ext>
                </a:extLst>
              </a:tr>
              <a:tr h="370840">
                <a:tc>
                  <a:txBody>
                    <a:bodyPr/>
                    <a:lstStyle/>
                    <a:p>
                      <a:r>
                        <a:rPr lang="en-US" sz="1200" dirty="0"/>
                        <a:t>Machinery protection relays</a:t>
                      </a:r>
                    </a:p>
                  </a:txBody>
                  <a:tcPr anchor="ctr"/>
                </a:tc>
                <a:tc>
                  <a:txBody>
                    <a:bodyPr/>
                    <a:lstStyle/>
                    <a:p>
                      <a:pPr algn="ctr"/>
                      <a:r>
                        <a:rPr lang="en-US" sz="1200" dirty="0"/>
                        <a:t>16</a:t>
                      </a:r>
                    </a:p>
                  </a:txBody>
                  <a:tcPr anchor="ctr"/>
                </a:tc>
                <a:tc>
                  <a:txBody>
                    <a:bodyPr/>
                    <a:lstStyle/>
                    <a:p>
                      <a:pPr algn="ctr"/>
                      <a:r>
                        <a:rPr lang="en-US" sz="1200" dirty="0"/>
                        <a:t>16</a:t>
                      </a:r>
                    </a:p>
                  </a:txBody>
                  <a:tcPr anchor="ctr"/>
                </a:tc>
                <a:extLst>
                  <a:ext uri="{0D108BD9-81ED-4DB2-BD59-A6C34878D82A}">
                    <a16:rowId xmlns:a16="http://schemas.microsoft.com/office/drawing/2014/main" val="10001"/>
                  </a:ext>
                </a:extLst>
              </a:tr>
              <a:tr h="370840">
                <a:tc>
                  <a:txBody>
                    <a:bodyPr/>
                    <a:lstStyle/>
                    <a:p>
                      <a:r>
                        <a:rPr lang="en-US" sz="1200" dirty="0"/>
                        <a:t>Epoxy sealed relays with all contacts available</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2"/>
                  </a:ext>
                </a:extLst>
              </a:tr>
              <a:tr h="370840">
                <a:tc>
                  <a:txBody>
                    <a:bodyPr/>
                    <a:lstStyle/>
                    <a:p>
                      <a:r>
                        <a:rPr lang="en-US" sz="1200" dirty="0"/>
                        <a:t>NO/NC contact and Normally Energized or NDE without</a:t>
                      </a:r>
                      <a:r>
                        <a:rPr lang="en-US" sz="1200" baseline="0" dirty="0"/>
                        <a:t> jumper configuration</a:t>
                      </a:r>
                      <a:endParaRPr lang="en-US" sz="1200" dirty="0"/>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3"/>
                  </a:ext>
                </a:extLst>
              </a:tr>
              <a:tr h="370840">
                <a:tc>
                  <a:txBody>
                    <a:bodyPr/>
                    <a:lstStyle/>
                    <a:p>
                      <a:r>
                        <a:rPr lang="en-US" sz="1200" dirty="0"/>
                        <a:t>Card OK raw bus output line</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4"/>
                  </a:ext>
                </a:extLst>
              </a:tr>
              <a:tr h="370840">
                <a:tc>
                  <a:txBody>
                    <a:bodyPr/>
                    <a:lstStyle/>
                    <a:p>
                      <a:pPr marL="0" algn="l" defTabSz="914400" rtl="0" eaLnBrk="1" latinLnBrk="0" hangingPunct="1"/>
                      <a:r>
                        <a:rPr lang="en-US" sz="1200" kern="1200" dirty="0">
                          <a:solidFill>
                            <a:schemeClr val="dk1"/>
                          </a:solidFill>
                          <a:latin typeface="+mn-lt"/>
                          <a:ea typeface="+mn-ea"/>
                          <a:cs typeface="+mn-cs"/>
                        </a:rPr>
                        <a:t>Switch all relays to safe state when a module failure is detected</a:t>
                      </a:r>
                    </a:p>
                  </a:txBody>
                  <a:tcPr anchor="ctr"/>
                </a:tc>
                <a:tc>
                  <a:txBody>
                    <a:bodyPr/>
                    <a:lstStyle/>
                    <a:p>
                      <a:pPr algn="ctr"/>
                      <a:r>
                        <a:rPr lang="en-US" sz="1200" dirty="0"/>
                        <a:t>Yes</a:t>
                      </a:r>
                    </a:p>
                  </a:txBody>
                  <a:tcPr anchor="ctr"/>
                </a:tc>
                <a:tc>
                  <a:txBody>
                    <a:bodyPr/>
                    <a:lstStyle/>
                    <a:p>
                      <a:pPr algn="ctr"/>
                      <a:r>
                        <a:rPr lang="en-US" sz="1200" dirty="0"/>
                        <a:t>No</a:t>
                      </a:r>
                    </a:p>
                  </a:txBody>
                  <a:tcPr anchor="ctr"/>
                </a:tc>
                <a:extLst>
                  <a:ext uri="{0D108BD9-81ED-4DB2-BD59-A6C34878D82A}">
                    <a16:rowId xmlns:a16="http://schemas.microsoft.com/office/drawing/2014/main" val="10005"/>
                  </a:ext>
                </a:extLst>
              </a:tr>
              <a:tr h="370840">
                <a:tc>
                  <a:txBody>
                    <a:bodyPr/>
                    <a:lstStyle/>
                    <a:p>
                      <a:r>
                        <a:rPr lang="en-US" sz="1200" dirty="0"/>
                        <a:t>SIL2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Yes, by design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(2022)</a:t>
                      </a:r>
                    </a:p>
                  </a:txBody>
                  <a:tcPr anchor="ctr"/>
                </a:tc>
                <a:tc>
                  <a:txBody>
                    <a:bodyPr/>
                    <a:lstStyle/>
                    <a:p>
                      <a:pPr algn="ctr"/>
                      <a:r>
                        <a:rPr lang="en-US" sz="1200" dirty="0"/>
                        <a:t>Yes, by experience</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631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fr-CH" dirty="0"/>
              <a:t>CPU</a:t>
            </a:r>
            <a:r>
              <a:rPr lang="fr-CH" baseline="30000" dirty="0"/>
              <a:t>Mk2</a:t>
            </a:r>
            <a:r>
              <a:rPr lang="fr-CH" dirty="0"/>
              <a:t> + IOC</a:t>
            </a:r>
            <a:r>
              <a:rPr lang="fr-CH" baseline="30000" dirty="0"/>
              <a:t>Mk2</a:t>
            </a:r>
            <a:r>
              <a:rPr lang="fr-CH" dirty="0"/>
              <a:t> central </a:t>
            </a:r>
            <a:r>
              <a:rPr lang="fr-CH" dirty="0" err="1"/>
              <a:t>processing</a:t>
            </a:r>
            <a:r>
              <a:rPr lang="fr-CH" dirty="0"/>
              <a:t> unit </a:t>
            </a:r>
          </a:p>
        </p:txBody>
      </p:sp>
      <p:sp>
        <p:nvSpPr>
          <p:cNvPr id="2" name="Content Placeholder 1"/>
          <p:cNvSpPr>
            <a:spLocks noGrp="1"/>
          </p:cNvSpPr>
          <p:nvPr>
            <p:ph idx="1"/>
          </p:nvPr>
        </p:nvSpPr>
        <p:spPr>
          <a:xfrm>
            <a:off x="5674533" y="2508556"/>
            <a:ext cx="4930274" cy="2454417"/>
          </a:xfrm>
        </p:spPr>
        <p:txBody>
          <a:bodyPr>
            <a:normAutofit/>
          </a:bodyPr>
          <a:lstStyle/>
          <a:p>
            <a:pPr lvl="1">
              <a:buFont typeface="Arial" panose="020B0604020202020204" pitchFamily="34" charset="0"/>
              <a:buChar char="•"/>
            </a:pPr>
            <a:r>
              <a:rPr lang="en-GB" sz="1200" dirty="0"/>
              <a:t>Communication with MPC4</a:t>
            </a:r>
            <a:r>
              <a:rPr lang="en-GB" sz="1200" baseline="30000" dirty="0"/>
              <a:t>Mk2</a:t>
            </a:r>
          </a:p>
          <a:p>
            <a:pPr lvl="1">
              <a:buFont typeface="Arial" panose="020B0604020202020204" pitchFamily="34" charset="0"/>
              <a:buChar char="•"/>
            </a:pPr>
            <a:r>
              <a:rPr lang="en-GB" sz="1200" dirty="0" err="1"/>
              <a:t>Profibus</a:t>
            </a:r>
            <a:r>
              <a:rPr lang="en-GB" sz="1200" dirty="0"/>
              <a:t> DP and Modbus TCP interfaces </a:t>
            </a:r>
            <a:br>
              <a:rPr lang="en-GB" sz="1200" dirty="0"/>
            </a:br>
            <a:r>
              <a:rPr lang="en-GB" sz="1200" dirty="0"/>
              <a:t>(Modbus RTU not available currently)</a:t>
            </a:r>
          </a:p>
          <a:p>
            <a:pPr lvl="1">
              <a:buFont typeface="Arial" panose="020B0604020202020204" pitchFamily="34" charset="0"/>
              <a:buChar char="•"/>
            </a:pPr>
            <a:r>
              <a:rPr lang="en-GB" sz="1200" dirty="0"/>
              <a:t>Future </a:t>
            </a:r>
            <a:r>
              <a:rPr lang="en-GB" sz="1200" dirty="0" err="1"/>
              <a:t>Profinet</a:t>
            </a:r>
            <a:r>
              <a:rPr lang="en-GB" sz="1200" dirty="0"/>
              <a:t> communication protocol will be supported</a:t>
            </a:r>
          </a:p>
          <a:p>
            <a:pPr lvl="1">
              <a:buFont typeface="Arial" panose="020B0604020202020204" pitchFamily="34" charset="0"/>
              <a:buChar char="•"/>
            </a:pPr>
            <a:r>
              <a:rPr lang="en-GB" sz="1200" dirty="0"/>
              <a:t>Configuration via </a:t>
            </a:r>
            <a:r>
              <a:rPr lang="en-GB" sz="1200" dirty="0" err="1"/>
              <a:t>VibroSight</a:t>
            </a:r>
            <a:r>
              <a:rPr lang="en-GB" sz="1200" dirty="0"/>
              <a:t> Protect software</a:t>
            </a:r>
          </a:p>
          <a:p>
            <a:pPr lvl="1">
              <a:buFont typeface="Arial" panose="020B0604020202020204" pitchFamily="34" charset="0"/>
              <a:buChar char="•"/>
            </a:pPr>
            <a:r>
              <a:rPr lang="en-GB" sz="1200" dirty="0"/>
              <a:t>Designed for combustion monitoring applications</a:t>
            </a:r>
          </a:p>
          <a:p>
            <a:pPr lvl="1">
              <a:buFont typeface="Arial" panose="020B0604020202020204" pitchFamily="34" charset="0"/>
              <a:buChar char="•"/>
            </a:pPr>
            <a:r>
              <a:rPr lang="en-GB" sz="1200" dirty="0"/>
              <a:t>Can disable VME bus communication for collocation of more than 1 card in rack</a:t>
            </a:r>
          </a:p>
        </p:txBody>
      </p:sp>
      <p:sp>
        <p:nvSpPr>
          <p:cNvPr id="11" name="Text Placeholder 5"/>
          <p:cNvSpPr txBox="1">
            <a:spLocks/>
          </p:cNvSpPr>
          <p:nvPr/>
        </p:nvSpPr>
        <p:spPr>
          <a:xfrm>
            <a:off x="570034" y="1040107"/>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Machinery protection system </a:t>
            </a:r>
            <a:endParaRPr lang="en-US" baseline="30000" dirty="0"/>
          </a:p>
        </p:txBody>
      </p:sp>
      <p:sp>
        <p:nvSpPr>
          <p:cNvPr id="12" name="Date Placeholder 4"/>
          <p:cNvSpPr>
            <a:spLocks noGrp="1"/>
          </p:cNvSpPr>
          <p:nvPr>
            <p:ph type="dt" sz="half" idx="10"/>
          </p:nvPr>
        </p:nvSpPr>
        <p:spPr>
          <a:xfrm>
            <a:off x="431808" y="6529855"/>
            <a:ext cx="1271400" cy="123111"/>
          </a:xfrm>
        </p:spPr>
        <p:txBody>
          <a:bodyPr/>
          <a:lstStyle/>
          <a:p>
            <a:fld id="{14A6BA82-DBA3-4666-A61D-C7555F80972B}" type="datetime4">
              <a:rPr lang="en-GB" smtClean="0"/>
              <a:t>17 August 2021</a:t>
            </a:fld>
            <a:endParaRPr lang="en-GB" dirty="0"/>
          </a:p>
        </p:txBody>
      </p:sp>
      <p:sp>
        <p:nvSpPr>
          <p:cNvPr id="16" name="Slide Number Placeholder 6"/>
          <p:cNvSpPr>
            <a:spLocks noGrp="1"/>
          </p:cNvSpPr>
          <p:nvPr>
            <p:ph type="sldNum" sz="quarter" idx="12"/>
          </p:nvPr>
        </p:nvSpPr>
        <p:spPr>
          <a:xfrm>
            <a:off x="1568208" y="6363318"/>
            <a:ext cx="270000" cy="123111"/>
          </a:xfrm>
        </p:spPr>
        <p:txBody>
          <a:bodyPr/>
          <a:lstStyle/>
          <a:p>
            <a:r>
              <a:rPr lang="en-GB" dirty="0"/>
              <a:t>24</a:t>
            </a:r>
          </a:p>
        </p:txBody>
      </p:sp>
      <p:grpSp>
        <p:nvGrpSpPr>
          <p:cNvPr id="5" name="Group 4"/>
          <p:cNvGrpSpPr/>
          <p:nvPr/>
        </p:nvGrpSpPr>
        <p:grpSpPr>
          <a:xfrm>
            <a:off x="1267265" y="1591069"/>
            <a:ext cx="3749709" cy="4289392"/>
            <a:chOff x="937387" y="1460879"/>
            <a:chExt cx="3749709" cy="4289392"/>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8208" y="1611836"/>
              <a:ext cx="2848888" cy="3987478"/>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7387" y="1460879"/>
              <a:ext cx="1632201" cy="4289392"/>
            </a:xfrm>
            <a:prstGeom prst="rect">
              <a:avLst/>
            </a:prstGeom>
          </p:spPr>
        </p:pic>
      </p:grpSp>
    </p:spTree>
    <p:extLst>
      <p:ext uri="{BB962C8B-B14F-4D97-AF65-F5344CB8AC3E}">
        <p14:creationId xmlns:p14="http://schemas.microsoft.com/office/powerpoint/2010/main" val="308011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AA8DF9-C51C-4933-B639-0ADD8BAB5F18}"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16</a:t>
            </a:fld>
            <a:endParaRPr lang="en-GB"/>
          </a:p>
        </p:txBody>
      </p:sp>
      <p:sp>
        <p:nvSpPr>
          <p:cNvPr id="8" name="Title 2"/>
          <p:cNvSpPr>
            <a:spLocks noGrp="1"/>
          </p:cNvSpPr>
          <p:nvPr>
            <p:ph type="title"/>
          </p:nvPr>
        </p:nvSpPr>
        <p:spPr>
          <a:xfrm>
            <a:off x="404998" y="448705"/>
            <a:ext cx="8368623" cy="680400"/>
          </a:xfrm>
        </p:spPr>
        <p:txBody>
          <a:bodyPr/>
          <a:lstStyle/>
          <a:p>
            <a:r>
              <a:rPr lang="en-US" dirty="0" err="1"/>
              <a:t>VibroSight</a:t>
            </a:r>
            <a:r>
              <a:rPr lang="en-US" dirty="0"/>
              <a:t> Protect Software </a:t>
            </a:r>
          </a:p>
        </p:txBody>
      </p:sp>
      <p:sp>
        <p:nvSpPr>
          <p:cNvPr id="11" name="Content Placeholder 2"/>
          <p:cNvSpPr>
            <a:spLocks noGrp="1"/>
          </p:cNvSpPr>
          <p:nvPr>
            <p:ph idx="1"/>
          </p:nvPr>
        </p:nvSpPr>
        <p:spPr>
          <a:xfrm>
            <a:off x="6952488" y="3205084"/>
            <a:ext cx="4556665" cy="1182037"/>
          </a:xfrm>
        </p:spPr>
        <p:txBody>
          <a:bodyPr>
            <a:noAutofit/>
          </a:bodyPr>
          <a:lstStyle/>
          <a:p>
            <a:r>
              <a:rPr lang="en-US" sz="1400" dirty="0">
                <a:solidFill>
                  <a:schemeClr val="tx2"/>
                </a:solidFill>
              </a:rPr>
              <a:t>New e</a:t>
            </a:r>
            <a:r>
              <a:rPr lang="en-US" sz="1400" b="0" dirty="0">
                <a:solidFill>
                  <a:schemeClr val="tx2"/>
                </a:solidFill>
              </a:rPr>
              <a:t>asy to use and </a:t>
            </a:r>
            <a:r>
              <a:rPr lang="en-US" sz="1400" dirty="0">
                <a:solidFill>
                  <a:schemeClr val="tx2"/>
                </a:solidFill>
              </a:rPr>
              <a:t>intuitive user interface </a:t>
            </a:r>
          </a:p>
          <a:p>
            <a:r>
              <a:rPr lang="en-US" sz="1400" dirty="0">
                <a:solidFill>
                  <a:schemeClr val="tx2"/>
                </a:solidFill>
              </a:rPr>
              <a:t>Fast configuration</a:t>
            </a:r>
            <a:endParaRPr lang="en-US" sz="1400" b="0" dirty="0">
              <a:solidFill>
                <a:schemeClr val="tx2"/>
              </a:solidFill>
            </a:endParaRPr>
          </a:p>
          <a:p>
            <a:r>
              <a:rPr lang="en-US" sz="1400" dirty="0">
                <a:solidFill>
                  <a:schemeClr val="tx2"/>
                </a:solidFill>
              </a:rPr>
              <a:t>Checks overall rack configuration consistency </a:t>
            </a:r>
            <a:br>
              <a:rPr lang="en-US" sz="1400" b="0" dirty="0">
                <a:solidFill>
                  <a:schemeClr val="tx2"/>
                </a:solidFill>
              </a:rPr>
            </a:br>
            <a:r>
              <a:rPr lang="en-US" sz="1400" b="0" dirty="0">
                <a:solidFill>
                  <a:schemeClr val="tx2"/>
                </a:solidFill>
              </a:rPr>
              <a:t>(as opposed to one-by-one card configuration)</a:t>
            </a:r>
          </a:p>
        </p:txBody>
      </p:sp>
      <p:sp>
        <p:nvSpPr>
          <p:cNvPr id="13" name="Rectangle 12"/>
          <p:cNvSpPr/>
          <p:nvPr/>
        </p:nvSpPr>
        <p:spPr>
          <a:xfrm>
            <a:off x="404998" y="859560"/>
            <a:ext cx="5261377" cy="369332"/>
          </a:xfrm>
          <a:prstGeom prst="rect">
            <a:avLst/>
          </a:prstGeom>
        </p:spPr>
        <p:txBody>
          <a:bodyPr wrap="none">
            <a:spAutoFit/>
          </a:bodyPr>
          <a:lstStyle/>
          <a:p>
            <a:r>
              <a:rPr lang="en-US" b="1" dirty="0">
                <a:solidFill>
                  <a:schemeClr val="accent6"/>
                </a:solidFill>
              </a:rPr>
              <a:t>Machinery protection configuration software </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998" y="2188713"/>
            <a:ext cx="5974641" cy="3214781"/>
          </a:xfrm>
          <a:prstGeom prst="rect">
            <a:avLst/>
          </a:prstGeom>
        </p:spPr>
      </p:pic>
      <p:pic>
        <p:nvPicPr>
          <p:cNvPr id="10" name="Content Placeholder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1336" y="249736"/>
            <a:ext cx="1618796" cy="1618796"/>
          </a:xfrm>
          <a:prstGeom prst="rect">
            <a:avLst/>
          </a:prstGeom>
        </p:spPr>
      </p:pic>
    </p:spTree>
    <p:extLst>
      <p:ext uri="{BB962C8B-B14F-4D97-AF65-F5344CB8AC3E}">
        <p14:creationId xmlns:p14="http://schemas.microsoft.com/office/powerpoint/2010/main" val="38480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57" y="336269"/>
            <a:ext cx="11172576" cy="398723"/>
          </a:xfrm>
        </p:spPr>
        <p:txBody>
          <a:bodyPr/>
          <a:lstStyle/>
          <a:p>
            <a:r>
              <a:rPr lang="en-US" dirty="0"/>
              <a:t>Dual channel procession functions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0447883"/>
              </p:ext>
            </p:extLst>
          </p:nvPr>
        </p:nvGraphicFramePr>
        <p:xfrm>
          <a:off x="1956462" y="1449298"/>
          <a:ext cx="8370888" cy="4665824"/>
        </p:xfrm>
        <a:graphic>
          <a:graphicData uri="http://schemas.openxmlformats.org/drawingml/2006/table">
            <a:tbl>
              <a:tblPr firstRow="1" bandRow="1">
                <a:tableStyleId>{21E4AEA4-8DFA-4A89-87EB-49C32662AFE0}</a:tableStyleId>
              </a:tblPr>
              <a:tblGrid>
                <a:gridCol w="3682164">
                  <a:extLst>
                    <a:ext uri="{9D8B030D-6E8A-4147-A177-3AD203B41FA5}">
                      <a16:colId xmlns:a16="http://schemas.microsoft.com/office/drawing/2014/main" val="20000"/>
                    </a:ext>
                  </a:extLst>
                </a:gridCol>
                <a:gridCol w="4688724">
                  <a:extLst>
                    <a:ext uri="{9D8B030D-6E8A-4147-A177-3AD203B41FA5}">
                      <a16:colId xmlns:a16="http://schemas.microsoft.com/office/drawing/2014/main" val="20001"/>
                    </a:ext>
                  </a:extLst>
                </a:gridCol>
              </a:tblGrid>
              <a:tr h="370840">
                <a:tc>
                  <a:txBody>
                    <a:bodyPr/>
                    <a:lstStyle/>
                    <a:p>
                      <a:pPr algn="ctr"/>
                      <a:r>
                        <a:rPr lang="en-US" sz="1400" dirty="0"/>
                        <a:t>MPS SW processing name</a:t>
                      </a:r>
                    </a:p>
                  </a:txBody>
                  <a:tcPr anchor="ctr"/>
                </a:tc>
                <a:tc>
                  <a:txBody>
                    <a:bodyPr/>
                    <a:lstStyle/>
                    <a:p>
                      <a:pPr algn="ctr"/>
                      <a:r>
                        <a:rPr lang="en-US" sz="1400" dirty="0" err="1"/>
                        <a:t>VibroSight</a:t>
                      </a:r>
                      <a:r>
                        <a:rPr lang="en-US" sz="1400" dirty="0"/>
                        <a:t> Protect</a:t>
                      </a:r>
                      <a:r>
                        <a:rPr lang="en-US" sz="1400" baseline="30000" dirty="0"/>
                        <a:t>®</a:t>
                      </a:r>
                      <a:r>
                        <a:rPr lang="en-US" sz="1400" dirty="0"/>
                        <a:t> equivalent</a:t>
                      </a:r>
                    </a:p>
                  </a:txBody>
                  <a:tcPr anchor="ctr"/>
                </a:tc>
                <a:extLst>
                  <a:ext uri="{0D108BD9-81ED-4DB2-BD59-A6C34878D82A}">
                    <a16:rowId xmlns:a16="http://schemas.microsoft.com/office/drawing/2014/main" val="10000"/>
                  </a:ext>
                </a:extLst>
              </a:tr>
              <a:tr h="306000">
                <a:tc>
                  <a:txBody>
                    <a:bodyPr/>
                    <a:lstStyle/>
                    <a:p>
                      <a:pPr marL="180000">
                        <a:lnSpc>
                          <a:spcPct val="107000"/>
                        </a:lnSpc>
                        <a:spcAft>
                          <a:spcPts val="800"/>
                        </a:spcAft>
                      </a:pPr>
                      <a:r>
                        <a:rPr lang="en-IN" sz="1050" dirty="0">
                          <a:effectLst/>
                        </a:rPr>
                        <a:t>(SMAX) </a:t>
                      </a:r>
                      <a:r>
                        <a:rPr lang="en-IN" sz="1050" dirty="0" err="1">
                          <a:effectLst/>
                        </a:rPr>
                        <a:t>Smax</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fr-CH" sz="1050" kern="1200" dirty="0">
                          <a:solidFill>
                            <a:schemeClr val="dk1"/>
                          </a:solidFill>
                          <a:effectLst/>
                          <a:latin typeface="+mn-lt"/>
                          <a:ea typeface="+mn-ea"/>
                          <a:cs typeface="+mn-cs"/>
                        </a:rPr>
                        <a:t>X-Y </a:t>
                      </a:r>
                      <a:r>
                        <a:rPr lang="fr-CH" sz="1050" kern="1200" dirty="0" err="1">
                          <a:solidFill>
                            <a:schemeClr val="dk1"/>
                          </a:solidFill>
                          <a:effectLst/>
                          <a:latin typeface="+mn-lt"/>
                          <a:ea typeface="+mn-ea"/>
                          <a:cs typeface="+mn-cs"/>
                        </a:rPr>
                        <a:t>shaft</a:t>
                      </a:r>
                      <a:r>
                        <a:rPr lang="fr-CH" sz="1050" kern="1200" dirty="0">
                          <a:solidFill>
                            <a:schemeClr val="dk1"/>
                          </a:solidFill>
                          <a:effectLst/>
                          <a:latin typeface="+mn-lt"/>
                          <a:ea typeface="+mn-ea"/>
                          <a:cs typeface="+mn-cs"/>
                        </a:rPr>
                        <a:t> relative vibration</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1"/>
                  </a:ext>
                </a:extLst>
              </a:tr>
              <a:tr h="306000">
                <a:tc>
                  <a:txBody>
                    <a:bodyPr/>
                    <a:lstStyle/>
                    <a:p>
                      <a:pPr marL="180000">
                        <a:lnSpc>
                          <a:spcPct val="107000"/>
                        </a:lnSpc>
                        <a:spcAft>
                          <a:spcPts val="800"/>
                        </a:spcAft>
                      </a:pPr>
                      <a:r>
                        <a:rPr lang="en-IN" sz="1050" dirty="0">
                          <a:effectLst/>
                        </a:rPr>
                        <a:t>(DHE) Differential Housing Expansion</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Differential housing expansion</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2"/>
                  </a:ext>
                </a:extLst>
              </a:tr>
              <a:tr h="1271451">
                <a:tc>
                  <a:txBody>
                    <a:bodyPr/>
                    <a:lstStyle/>
                    <a:p>
                      <a:pPr marL="180000">
                        <a:lnSpc>
                          <a:spcPct val="107000"/>
                        </a:lnSpc>
                        <a:spcAft>
                          <a:spcPts val="800"/>
                        </a:spcAft>
                      </a:pPr>
                      <a:r>
                        <a:rPr lang="en-IN" sz="1050" dirty="0">
                          <a:effectLst/>
                        </a:rPr>
                        <a:t>(RST) Relative Shaft Expansion (shaft taper)</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Rotor expansion (single taper)</a:t>
                      </a:r>
                      <a:endParaRPr lang="en-US" sz="1050" kern="1200" dirty="0">
                        <a:solidFill>
                          <a:schemeClr val="dk1"/>
                        </a:solidFill>
                        <a:effectLst/>
                        <a:latin typeface="+mn-lt"/>
                        <a:ea typeface="+mn-ea"/>
                        <a:cs typeface="+mn-cs"/>
                      </a:endParaRPr>
                    </a:p>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Rotor expansion (dual taper)</a:t>
                      </a:r>
                      <a:endParaRPr lang="en-US" sz="1050" kern="1200" dirty="0">
                        <a:solidFill>
                          <a:schemeClr val="dk1"/>
                        </a:solidFill>
                        <a:effectLst/>
                        <a:latin typeface="+mn-lt"/>
                        <a:ea typeface="+mn-ea"/>
                        <a:cs typeface="+mn-cs"/>
                      </a:endParaRPr>
                    </a:p>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Differential expansion (single taper)</a:t>
                      </a:r>
                      <a:endParaRPr lang="en-US" sz="1050" kern="1200" dirty="0">
                        <a:solidFill>
                          <a:schemeClr val="dk1"/>
                        </a:solidFill>
                        <a:effectLst/>
                        <a:latin typeface="+mn-lt"/>
                        <a:ea typeface="+mn-ea"/>
                        <a:cs typeface="+mn-cs"/>
                      </a:endParaRPr>
                    </a:p>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Differential expansion (dual taper)</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3"/>
                  </a:ext>
                </a:extLst>
              </a:tr>
              <a:tr h="1187533">
                <a:tc>
                  <a:txBody>
                    <a:bodyPr/>
                    <a:lstStyle/>
                    <a:p>
                      <a:pPr marL="180000">
                        <a:lnSpc>
                          <a:spcPct val="107000"/>
                        </a:lnSpc>
                        <a:spcAft>
                          <a:spcPts val="800"/>
                        </a:spcAft>
                      </a:pPr>
                      <a:r>
                        <a:rPr lang="en-IN" sz="1050" dirty="0">
                          <a:effectLst/>
                        </a:rPr>
                        <a:t>(RSC) Relative Shaft Expansion (shaft collar)</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Shaft axial position (collar)</a:t>
                      </a:r>
                      <a:endParaRPr lang="en-US" sz="1050" kern="1200" dirty="0">
                        <a:solidFill>
                          <a:schemeClr val="dk1"/>
                        </a:solidFill>
                        <a:effectLst/>
                        <a:latin typeface="+mn-lt"/>
                        <a:ea typeface="+mn-ea"/>
                        <a:cs typeface="+mn-cs"/>
                      </a:endParaRPr>
                    </a:p>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Shaft axial position (shaft end)</a:t>
                      </a:r>
                      <a:endParaRPr lang="en-US" sz="1050" kern="1200" dirty="0">
                        <a:solidFill>
                          <a:schemeClr val="dk1"/>
                        </a:solidFill>
                        <a:effectLst/>
                        <a:latin typeface="+mn-lt"/>
                        <a:ea typeface="+mn-ea"/>
                        <a:cs typeface="+mn-cs"/>
                      </a:endParaRPr>
                    </a:p>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Rotor expansion (collar)</a:t>
                      </a:r>
                      <a:endParaRPr lang="en-US" sz="1050" kern="1200" dirty="0">
                        <a:solidFill>
                          <a:schemeClr val="dk1"/>
                        </a:solidFill>
                        <a:effectLst/>
                        <a:latin typeface="+mn-lt"/>
                        <a:ea typeface="+mn-ea"/>
                        <a:cs typeface="+mn-cs"/>
                      </a:endParaRPr>
                    </a:p>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Differential expansion (collar)</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4"/>
                  </a:ext>
                </a:extLst>
              </a:tr>
              <a:tr h="306000">
                <a:tc>
                  <a:txBody>
                    <a:bodyPr/>
                    <a:lstStyle/>
                    <a:p>
                      <a:pPr marL="180000">
                        <a:lnSpc>
                          <a:spcPct val="107000"/>
                        </a:lnSpc>
                        <a:spcAft>
                          <a:spcPts val="800"/>
                        </a:spcAft>
                      </a:pPr>
                      <a:r>
                        <a:rPr lang="en-IN" sz="1050" dirty="0">
                          <a:effectLst/>
                        </a:rPr>
                        <a:t>(DMF) Dual Mathematical Function</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Mathematical function</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5"/>
                  </a:ext>
                </a:extLst>
              </a:tr>
              <a:tr h="306000">
                <a:tc>
                  <a:txBody>
                    <a:bodyPr/>
                    <a:lstStyle/>
                    <a:p>
                      <a:pPr marL="180000">
                        <a:lnSpc>
                          <a:spcPct val="107000"/>
                        </a:lnSpc>
                        <a:spcAft>
                          <a:spcPts val="800"/>
                        </a:spcAft>
                      </a:pPr>
                      <a:r>
                        <a:rPr lang="en-IN" sz="1050" dirty="0">
                          <a:effectLst/>
                        </a:rPr>
                        <a:t>(DQSP) Delta Quasi-static Pressure</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Delta Quasi-static Pressure</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306000">
                <a:tc>
                  <a:txBody>
                    <a:bodyPr/>
                    <a:lstStyle/>
                    <a:p>
                      <a:pPr marL="180000">
                        <a:lnSpc>
                          <a:spcPct val="107000"/>
                        </a:lnSpc>
                        <a:spcAft>
                          <a:spcPts val="800"/>
                        </a:spcAft>
                      </a:pPr>
                      <a:r>
                        <a:rPr lang="en-IN" sz="1050" dirty="0">
                          <a:effectLst/>
                        </a:rPr>
                        <a:t>(DQST) Delta Quasi-static Temperature</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Delta Quasi-static Temperature</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7"/>
                  </a:ext>
                </a:extLst>
              </a:tr>
              <a:tr h="306000">
                <a:tc>
                  <a:txBody>
                    <a:bodyPr/>
                    <a:lstStyle/>
                    <a:p>
                      <a:pPr marL="180000">
                        <a:lnSpc>
                          <a:spcPct val="107000"/>
                        </a:lnSpc>
                        <a:spcAft>
                          <a:spcPts val="800"/>
                        </a:spcAft>
                      </a:pPr>
                      <a:r>
                        <a:rPr lang="en-IN" sz="1050" dirty="0">
                          <a:effectLst/>
                        </a:rPr>
                        <a:t>(AS) Absolute Shaft Vibration</a:t>
                      </a:r>
                      <a:endParaRPr lang="en-US" sz="1050" dirty="0">
                        <a:effectLst/>
                        <a:latin typeface="+mn-lt"/>
                        <a:ea typeface="Calibri" panose="020F0502020204030204" pitchFamily="34" charset="0"/>
                        <a:cs typeface="Times New Roman" panose="02020603050405020304" pitchFamily="18" charset="0"/>
                      </a:endParaRPr>
                    </a:p>
                  </a:txBody>
                  <a:tcPr marL="68580" marR="68580" marT="34290" marB="34290" anchor="ctr"/>
                </a:tc>
                <a:tc>
                  <a:txBody>
                    <a:bodyPr/>
                    <a:lstStyle/>
                    <a:p>
                      <a:pPr marL="180000" algn="l" defTabSz="914400" rtl="0" eaLnBrk="1" latinLnBrk="0" hangingPunct="1">
                        <a:lnSpc>
                          <a:spcPct val="107000"/>
                        </a:lnSpc>
                        <a:spcBef>
                          <a:spcPts val="300"/>
                        </a:spcBef>
                        <a:spcAft>
                          <a:spcPts val="800"/>
                        </a:spcAft>
                      </a:pPr>
                      <a:r>
                        <a:rPr lang="en-IN" sz="1050" kern="1200" dirty="0">
                          <a:solidFill>
                            <a:schemeClr val="dk1"/>
                          </a:solidFill>
                          <a:effectLst/>
                          <a:latin typeface="+mn-lt"/>
                          <a:ea typeface="+mn-ea"/>
                          <a:cs typeface="+mn-cs"/>
                        </a:rPr>
                        <a:t>Shaft absolute vibration</a:t>
                      </a:r>
                      <a:endParaRPr lang="en-US" sz="105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8"/>
                  </a:ext>
                </a:extLst>
              </a:tr>
            </a:tbl>
          </a:graphicData>
        </a:graphic>
      </p:graphicFrame>
      <p:sp>
        <p:nvSpPr>
          <p:cNvPr id="5" name="Date Placeholder 4"/>
          <p:cNvSpPr>
            <a:spLocks noGrp="1"/>
          </p:cNvSpPr>
          <p:nvPr>
            <p:ph type="dt" sz="half" idx="10"/>
          </p:nvPr>
        </p:nvSpPr>
        <p:spPr/>
        <p:txBody>
          <a:bodyPr/>
          <a:lstStyle/>
          <a:p>
            <a:fld id="{E4550BFA-C843-4F02-8002-4653C26780F4}" type="datetime4">
              <a:rPr lang="en-GB" smtClean="0"/>
              <a:t>17 August 2021</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17</a:t>
            </a:fld>
            <a:endParaRPr lang="en-GB"/>
          </a:p>
        </p:txBody>
      </p:sp>
      <p:sp>
        <p:nvSpPr>
          <p:cNvPr id="9" name="Text Placeholder 5"/>
          <p:cNvSpPr txBox="1">
            <a:spLocks/>
          </p:cNvSpPr>
          <p:nvPr/>
        </p:nvSpPr>
        <p:spPr>
          <a:xfrm>
            <a:off x="251925" y="734992"/>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Machinery projection system </a:t>
            </a:r>
            <a:endParaRPr lang="en-US" baseline="30000" dirty="0"/>
          </a:p>
        </p:txBody>
      </p:sp>
    </p:spTree>
    <p:extLst>
      <p:ext uri="{BB962C8B-B14F-4D97-AF65-F5344CB8AC3E}">
        <p14:creationId xmlns:p14="http://schemas.microsoft.com/office/powerpoint/2010/main" val="131215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ADB824-FAB1-4281-9F9F-097F9D7E831C}"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18</a:t>
            </a:fld>
            <a:endParaRPr lang="en-GB"/>
          </a:p>
        </p:txBody>
      </p:sp>
      <p:sp>
        <p:nvSpPr>
          <p:cNvPr id="8" name="Title 9"/>
          <p:cNvSpPr txBox="1">
            <a:spLocks/>
          </p:cNvSpPr>
          <p:nvPr/>
        </p:nvSpPr>
        <p:spPr>
          <a:xfrm>
            <a:off x="431925" y="51815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Extended condition monitoring module XMV16 + XIO16</a:t>
            </a:r>
          </a:p>
        </p:txBody>
      </p:sp>
      <p:sp>
        <p:nvSpPr>
          <p:cNvPr id="9" name="Text Placeholder 5"/>
          <p:cNvSpPr txBox="1">
            <a:spLocks/>
          </p:cNvSpPr>
          <p:nvPr/>
        </p:nvSpPr>
        <p:spPr>
          <a:xfrm>
            <a:off x="431925" y="93805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condition monitoring system </a:t>
            </a:r>
            <a:endParaRPr lang="en-US" baseline="30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443" y="1481560"/>
            <a:ext cx="4294208" cy="4294208"/>
          </a:xfrm>
          <a:prstGeom prst="rect">
            <a:avLst/>
          </a:prstGeom>
        </p:spPr>
      </p:pic>
      <p:sp>
        <p:nvSpPr>
          <p:cNvPr id="3" name="Rectangle 2"/>
          <p:cNvSpPr/>
          <p:nvPr/>
        </p:nvSpPr>
        <p:spPr>
          <a:xfrm>
            <a:off x="5056208" y="2355448"/>
            <a:ext cx="6096000" cy="3420320"/>
          </a:xfrm>
          <a:prstGeom prst="rect">
            <a:avLst/>
          </a:prstGeom>
        </p:spPr>
        <p:txBody>
          <a:bodyPr vert="horz" lIns="0" tIns="0" rIns="0" bIns="0" rtlCol="0">
            <a:noAutofit/>
          </a:bodyPr>
          <a:lstStyle/>
          <a:p>
            <a:pPr>
              <a:lnSpc>
                <a:spcPct val="150000"/>
              </a:lnSpc>
              <a:spcBef>
                <a:spcPts val="900"/>
              </a:spcBef>
              <a:buClr>
                <a:schemeClr val="accent1"/>
              </a:buClr>
            </a:pPr>
            <a:r>
              <a:rPr lang="en-US" sz="1400" b="1" dirty="0">
                <a:solidFill>
                  <a:schemeClr val="tx2"/>
                </a:solidFill>
              </a:rPr>
              <a:t>For vibration condition monitoring </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16 dynamic channels and 4 tachometer (speed) channels, all of which are independently configurable.</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Synchronous and seamless data acquisition on all channels </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Up to 20 signal extractions per channel</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 High-resolution FFT up to 6400 lines every 500ms</a:t>
            </a:r>
            <a:br>
              <a:rPr lang="en-US" sz="1400" dirty="0">
                <a:solidFill>
                  <a:schemeClr val="tx2"/>
                </a:solidFill>
              </a:rPr>
            </a:br>
            <a:r>
              <a:rPr lang="en-US" sz="1000" dirty="0">
                <a:solidFill>
                  <a:schemeClr val="tx2"/>
                </a:solidFill>
              </a:rPr>
              <a:t>(100ms updater rate possible with lower spectral resolution)</a:t>
            </a:r>
            <a:endParaRPr lang="en-US" sz="1400" dirty="0">
              <a:solidFill>
                <a:schemeClr val="tx2"/>
              </a:solidFill>
            </a:endParaRP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Order Tracking</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Direct gigabit Ethernet communication » Hardware is fully software configurable</a:t>
            </a:r>
          </a:p>
        </p:txBody>
      </p:sp>
      <p:sp>
        <p:nvSpPr>
          <p:cNvPr id="4" name="Rectangle 3"/>
          <p:cNvSpPr/>
          <p:nvPr/>
        </p:nvSpPr>
        <p:spPr>
          <a:xfrm>
            <a:off x="5056208" y="1698029"/>
            <a:ext cx="6096000" cy="523220"/>
          </a:xfrm>
          <a:prstGeom prst="rect">
            <a:avLst/>
          </a:prstGeom>
        </p:spPr>
        <p:txBody>
          <a:bodyPr>
            <a:spAutoFit/>
          </a:bodyPr>
          <a:lstStyle/>
          <a:p>
            <a:pPr algn="ctr"/>
            <a:r>
              <a:rPr lang="en-US" sz="1400" b="1" dirty="0">
                <a:solidFill>
                  <a:schemeClr val="tx2"/>
                </a:solidFill>
              </a:rPr>
              <a:t>Highly suitable for vibration monitoring for critical and large industrial applications.</a:t>
            </a:r>
          </a:p>
        </p:txBody>
      </p:sp>
    </p:spTree>
    <p:extLst>
      <p:ext uri="{BB962C8B-B14F-4D97-AF65-F5344CB8AC3E}">
        <p14:creationId xmlns:p14="http://schemas.microsoft.com/office/powerpoint/2010/main" val="37698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787B2E-1C4D-4B56-B29B-E95C1B99E1AA}"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19</a:t>
            </a:fld>
            <a:endParaRPr lang="en-GB"/>
          </a:p>
        </p:txBody>
      </p:sp>
      <p:sp>
        <p:nvSpPr>
          <p:cNvPr id="8" name="Title 9"/>
          <p:cNvSpPr txBox="1">
            <a:spLocks/>
          </p:cNvSpPr>
          <p:nvPr/>
        </p:nvSpPr>
        <p:spPr>
          <a:xfrm>
            <a:off x="431925" y="51815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Condition monitoring modules XMC16 + XIO16</a:t>
            </a:r>
          </a:p>
        </p:txBody>
      </p:sp>
      <p:sp>
        <p:nvSpPr>
          <p:cNvPr id="9" name="Text Placeholder 5"/>
          <p:cNvSpPr txBox="1">
            <a:spLocks/>
          </p:cNvSpPr>
          <p:nvPr/>
        </p:nvSpPr>
        <p:spPr>
          <a:xfrm>
            <a:off x="431925" y="93805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condition monitoring system </a:t>
            </a:r>
            <a:endParaRPr lang="en-US" baseline="30000"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7029" y="1729630"/>
            <a:ext cx="4130108" cy="4130108"/>
          </a:xfrm>
          <a:prstGeom prst="rect">
            <a:avLst/>
          </a:prstGeom>
        </p:spPr>
      </p:pic>
      <p:sp>
        <p:nvSpPr>
          <p:cNvPr id="2" name="Rectangle 1"/>
          <p:cNvSpPr/>
          <p:nvPr/>
        </p:nvSpPr>
        <p:spPr>
          <a:xfrm>
            <a:off x="721489" y="1461137"/>
            <a:ext cx="7478614" cy="4713521"/>
          </a:xfrm>
          <a:prstGeom prst="rect">
            <a:avLst/>
          </a:prstGeom>
        </p:spPr>
        <p:txBody>
          <a:bodyPr vert="horz" lIns="0" tIns="0" rIns="0" bIns="0" rtlCol="0">
            <a:noAutofit/>
          </a:bodyPr>
          <a:lstStyle/>
          <a:p>
            <a:pPr>
              <a:lnSpc>
                <a:spcPct val="150000"/>
              </a:lnSpc>
              <a:spcBef>
                <a:spcPts val="900"/>
              </a:spcBef>
              <a:buClr>
                <a:schemeClr val="accent1"/>
              </a:buClr>
            </a:pPr>
            <a:r>
              <a:rPr lang="en-US" sz="1400" b="1" dirty="0">
                <a:solidFill>
                  <a:schemeClr val="tx2"/>
                </a:solidFill>
              </a:rPr>
              <a:t>For combustion and vibration monitoring </a:t>
            </a:r>
          </a:p>
          <a:p>
            <a:pPr marL="285750" indent="-285750">
              <a:lnSpc>
                <a:spcPct val="150000"/>
              </a:lnSpc>
              <a:spcBef>
                <a:spcPts val="900"/>
              </a:spcBef>
              <a:buClr>
                <a:schemeClr val="accent1"/>
              </a:buClr>
              <a:buFont typeface="Arial" panose="020B0604020202020204" pitchFamily="34" charset="0"/>
              <a:buChar char="•"/>
            </a:pPr>
            <a:r>
              <a:rPr lang="en-US" sz="1400" dirty="0"/>
              <a:t>Specific FFT windows options </a:t>
            </a:r>
          </a:p>
          <a:p>
            <a:pPr marL="285750" indent="-285750">
              <a:lnSpc>
                <a:spcPct val="150000"/>
              </a:lnSpc>
              <a:spcBef>
                <a:spcPts val="900"/>
              </a:spcBef>
              <a:buClr>
                <a:schemeClr val="accent1"/>
              </a:buClr>
              <a:buFont typeface="Arial" panose="020B0604020202020204" pitchFamily="34" charset="0"/>
              <a:buChar char="•"/>
            </a:pPr>
            <a:r>
              <a:rPr lang="en-US" sz="1400" dirty="0"/>
              <a:t>Proprietary algorithm included (OEM application) </a:t>
            </a:r>
            <a:endParaRPr lang="en-US" sz="1400" dirty="0">
              <a:solidFill>
                <a:schemeClr val="tx2"/>
              </a:solidFill>
            </a:endParaRP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Provides 16 dynamic channels and 4 tachometer (speed) channels,</a:t>
            </a:r>
            <a:br>
              <a:rPr lang="en-US" sz="1400" dirty="0">
                <a:solidFill>
                  <a:schemeClr val="tx2"/>
                </a:solidFill>
              </a:rPr>
            </a:br>
            <a:r>
              <a:rPr lang="en-US" sz="1400" dirty="0">
                <a:solidFill>
                  <a:schemeClr val="tx2"/>
                </a:solidFill>
              </a:rPr>
              <a:t>all of which are independently configurable.</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Synchronous and seamless data acquisition on all channels </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Up to 20 signal extractions per channel</a:t>
            </a:r>
            <a:br>
              <a:rPr lang="en-US" sz="1400" dirty="0">
                <a:solidFill>
                  <a:schemeClr val="tx2"/>
                </a:solidFill>
              </a:rPr>
            </a:br>
            <a:r>
              <a:rPr lang="en-US" sz="1050" dirty="0">
                <a:solidFill>
                  <a:schemeClr val="tx2"/>
                </a:solidFill>
              </a:rPr>
              <a:t>(Band-Peak extraction for Combustion Monitoring)</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 High-resolution FFT up to 6400 lines every 500ms</a:t>
            </a:r>
            <a:br>
              <a:rPr lang="en-US" sz="1400" dirty="0">
                <a:solidFill>
                  <a:schemeClr val="tx2"/>
                </a:solidFill>
              </a:rPr>
            </a:br>
            <a:r>
              <a:rPr lang="en-US" sz="1000" dirty="0">
                <a:solidFill>
                  <a:schemeClr val="tx2"/>
                </a:solidFill>
              </a:rPr>
              <a:t>(100ms updater rate possible with lower spectral resolution) </a:t>
            </a:r>
            <a:endParaRPr lang="en-US" sz="1400" dirty="0">
              <a:solidFill>
                <a:schemeClr val="tx2"/>
              </a:solidFill>
            </a:endParaRP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Order Tracking </a:t>
            </a:r>
            <a:r>
              <a:rPr lang="en-US" sz="1200" dirty="0">
                <a:solidFill>
                  <a:schemeClr val="tx2"/>
                </a:solidFill>
              </a:rPr>
              <a:t>(New feature !!!)</a:t>
            </a:r>
            <a:endParaRPr lang="en-US" sz="2400" dirty="0">
              <a:solidFill>
                <a:schemeClr val="tx2"/>
              </a:solidFill>
            </a:endParaRP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Direct gigabit Ethernet communication » Hardware is fully software configurable</a:t>
            </a:r>
          </a:p>
          <a:p>
            <a:pPr marL="285750" indent="-285750">
              <a:lnSpc>
                <a:spcPct val="150000"/>
              </a:lnSpc>
              <a:spcBef>
                <a:spcPts val="900"/>
              </a:spcBef>
              <a:buClr>
                <a:schemeClr val="accent1"/>
              </a:buClr>
              <a:buFont typeface="Arial" panose="020B0604020202020204" pitchFamily="34" charset="0"/>
              <a:buChar char="•"/>
            </a:pPr>
            <a:endParaRPr lang="en-US" sz="1400" dirty="0">
              <a:solidFill>
                <a:schemeClr val="tx2"/>
              </a:solidFill>
            </a:endParaRPr>
          </a:p>
        </p:txBody>
      </p:sp>
    </p:spTree>
    <p:extLst>
      <p:ext uri="{BB962C8B-B14F-4D97-AF65-F5344CB8AC3E}">
        <p14:creationId xmlns:p14="http://schemas.microsoft.com/office/powerpoint/2010/main" val="23257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56150" y="2503011"/>
            <a:ext cx="7219950" cy="1938992"/>
          </a:xfrm>
          <a:prstGeom prst="rect">
            <a:avLst/>
          </a:prstGeom>
        </p:spPr>
        <p:txBody>
          <a:bodyPr wrap="square">
            <a:spAutoFit/>
          </a:bodyPr>
          <a:lstStyle/>
          <a:p>
            <a:pPr>
              <a:lnSpc>
                <a:spcPct val="150000"/>
              </a:lnSpc>
            </a:pPr>
            <a:r>
              <a:rPr lang="en-US" sz="2000" dirty="0">
                <a:solidFill>
                  <a:schemeClr val="tx1">
                    <a:lumMod val="95000"/>
                  </a:schemeClr>
                </a:solidFill>
              </a:rPr>
              <a:t>Advanced systems for </a:t>
            </a:r>
            <a:r>
              <a:rPr lang="en-US" sz="2000" b="1" dirty="0">
                <a:solidFill>
                  <a:schemeClr val="tx1">
                    <a:lumMod val="95000"/>
                  </a:schemeClr>
                </a:solidFill>
              </a:rPr>
              <a:t>machinery protection </a:t>
            </a:r>
            <a:r>
              <a:rPr lang="en-US" sz="2000" dirty="0">
                <a:solidFill>
                  <a:schemeClr val="tx1">
                    <a:lumMod val="95000"/>
                  </a:schemeClr>
                </a:solidFill>
              </a:rPr>
              <a:t>and </a:t>
            </a:r>
            <a:r>
              <a:rPr lang="en-US" sz="2000" b="1" dirty="0">
                <a:solidFill>
                  <a:schemeClr val="tx1">
                    <a:lumMod val="95000"/>
                  </a:schemeClr>
                </a:solidFill>
              </a:rPr>
              <a:t>condition monitoring </a:t>
            </a:r>
            <a:r>
              <a:rPr lang="en-US" sz="2000" dirty="0">
                <a:solidFill>
                  <a:schemeClr val="tx1">
                    <a:lumMod val="95000"/>
                  </a:schemeClr>
                </a:solidFill>
              </a:rPr>
              <a:t>specially designed for </a:t>
            </a:r>
            <a:r>
              <a:rPr lang="en-US" sz="2000" b="1" dirty="0">
                <a:solidFill>
                  <a:schemeClr val="tx1">
                    <a:lumMod val="95000"/>
                  </a:schemeClr>
                </a:solidFill>
              </a:rPr>
              <a:t>critical rotating machinery </a:t>
            </a:r>
            <a:r>
              <a:rPr lang="en-US" sz="2000" dirty="0">
                <a:solidFill>
                  <a:schemeClr val="tx1">
                    <a:lumMod val="95000"/>
                  </a:schemeClr>
                </a:solidFill>
              </a:rPr>
              <a:t>within the </a:t>
            </a:r>
            <a:r>
              <a:rPr lang="en-US" sz="2000" b="1" dirty="0">
                <a:solidFill>
                  <a:schemeClr val="accent1"/>
                </a:solidFill>
              </a:rPr>
              <a:t>power generation, oil &amp; gas, and process industries</a:t>
            </a:r>
            <a:r>
              <a:rPr lang="en-US" sz="2000" dirty="0">
                <a:solidFill>
                  <a:schemeClr val="tx1">
                    <a:lumMod val="95000"/>
                  </a:schemeClr>
                </a:solidFill>
              </a:rPr>
              <a:t>.</a:t>
            </a:r>
            <a:endParaRPr lang="en-US" sz="1600" dirty="0">
              <a:solidFill>
                <a:schemeClr val="tx1">
                  <a:lumMod val="95000"/>
                </a:schemeClr>
              </a:solidFil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973" y="1944054"/>
            <a:ext cx="5017626" cy="2998172"/>
          </a:xfrm>
          <a:prstGeom prst="rect">
            <a:avLst/>
          </a:prstGeom>
        </p:spPr>
      </p:pic>
    </p:spTree>
    <p:extLst>
      <p:ext uri="{BB962C8B-B14F-4D97-AF65-F5344CB8AC3E}">
        <p14:creationId xmlns:p14="http://schemas.microsoft.com/office/powerpoint/2010/main" val="410178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D63AE2-5D36-4F43-B5FE-8A8E16B27AF8}"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20</a:t>
            </a:fld>
            <a:endParaRPr lang="en-GB"/>
          </a:p>
        </p:txBody>
      </p:sp>
      <p:sp>
        <p:nvSpPr>
          <p:cNvPr id="8" name="Title 9"/>
          <p:cNvSpPr txBox="1">
            <a:spLocks/>
          </p:cNvSpPr>
          <p:nvPr/>
        </p:nvSpPr>
        <p:spPr>
          <a:xfrm>
            <a:off x="431925" y="51815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a:t>Rack </a:t>
            </a:r>
            <a:r>
              <a:rPr lang="fr-CH" dirty="0" err="1"/>
              <a:t>controller</a:t>
            </a:r>
            <a:r>
              <a:rPr lang="fr-CH" dirty="0"/>
              <a:t> and communication interface module CPU</a:t>
            </a:r>
            <a:r>
              <a:rPr lang="fr-CH" baseline="30000" dirty="0"/>
              <a:t>Mk2</a:t>
            </a:r>
            <a:r>
              <a:rPr lang="fr-CH" dirty="0"/>
              <a:t> + IOC</a:t>
            </a:r>
            <a:r>
              <a:rPr lang="fr-CH" baseline="30000" dirty="0"/>
              <a:t>Mk2</a:t>
            </a:r>
          </a:p>
        </p:txBody>
      </p:sp>
      <p:sp>
        <p:nvSpPr>
          <p:cNvPr id="9" name="Text Placeholder 5"/>
          <p:cNvSpPr txBox="1">
            <a:spLocks/>
          </p:cNvSpPr>
          <p:nvPr/>
        </p:nvSpPr>
        <p:spPr>
          <a:xfrm>
            <a:off x="431925" y="93805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condition monitoring system </a:t>
            </a:r>
            <a:endParaRPr lang="en-US" baseline="30000" dirty="0"/>
          </a:p>
        </p:txBody>
      </p:sp>
      <p:sp>
        <p:nvSpPr>
          <p:cNvPr id="2" name="Rectangle 1"/>
          <p:cNvSpPr/>
          <p:nvPr/>
        </p:nvSpPr>
        <p:spPr>
          <a:xfrm>
            <a:off x="5114080" y="1791855"/>
            <a:ext cx="6721033" cy="3379372"/>
          </a:xfrm>
          <a:prstGeom prst="rect">
            <a:avLst/>
          </a:prstGeom>
        </p:spPr>
        <p:txBody>
          <a:bodyPr vert="horz" lIns="0" tIns="0" rIns="0" bIns="0" rtlCol="0">
            <a:noAutofit/>
          </a:bodyPr>
          <a:lstStyle/>
          <a:p>
            <a:pPr>
              <a:lnSpc>
                <a:spcPct val="150000"/>
              </a:lnSpc>
              <a:spcBef>
                <a:spcPts val="900"/>
              </a:spcBef>
              <a:buClr>
                <a:schemeClr val="accent1"/>
              </a:buClr>
            </a:pPr>
            <a:r>
              <a:rPr lang="en-US" sz="1400" b="1" dirty="0">
                <a:solidFill>
                  <a:schemeClr val="tx2"/>
                </a:solidFill>
              </a:rPr>
              <a:t>System controller and data communication gateway for VM600</a:t>
            </a:r>
            <a:r>
              <a:rPr lang="en-US" sz="1400" b="1" baseline="30000" dirty="0">
                <a:solidFill>
                  <a:schemeClr val="tx2"/>
                </a:solidFill>
              </a:rPr>
              <a:t>Mk2</a:t>
            </a:r>
            <a:r>
              <a:rPr lang="en-US" sz="1400" b="1" dirty="0">
                <a:solidFill>
                  <a:schemeClr val="tx2"/>
                </a:solidFill>
              </a:rPr>
              <a:t> systems.</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Industry standard fieldbus communications interfaces: </a:t>
            </a:r>
            <a:br>
              <a:rPr lang="en-US" sz="1400" dirty="0">
                <a:solidFill>
                  <a:schemeClr val="tx2"/>
                </a:solidFill>
              </a:rPr>
            </a:br>
            <a:r>
              <a:rPr lang="en-US" sz="1400" dirty="0">
                <a:solidFill>
                  <a:schemeClr val="tx2"/>
                </a:solidFill>
              </a:rPr>
              <a:t>Modbus TCP and PROFIBUS DP.</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Mathematical operations on fieldbus data.</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System status (health) information available via fieldbus.</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Front-panel alarm reset (AR) button.</a:t>
            </a:r>
          </a:p>
          <a:p>
            <a:pPr marL="285750" indent="-285750">
              <a:lnSpc>
                <a:spcPct val="150000"/>
              </a:lnSpc>
              <a:spcBef>
                <a:spcPts val="900"/>
              </a:spcBef>
              <a:buClr>
                <a:schemeClr val="accent1"/>
              </a:buClr>
              <a:buFont typeface="Arial" panose="020B0604020202020204" pitchFamily="34" charset="0"/>
              <a:buChar char="•"/>
            </a:pPr>
            <a:r>
              <a:rPr lang="en-US" sz="1400" dirty="0">
                <a:solidFill>
                  <a:schemeClr val="tx2"/>
                </a:solidFill>
              </a:rPr>
              <a:t>VM600 rack (CPU</a:t>
            </a:r>
            <a:r>
              <a:rPr lang="en-US" sz="1400" baseline="30000" dirty="0">
                <a:solidFill>
                  <a:schemeClr val="tx2"/>
                </a:solidFill>
              </a:rPr>
              <a:t>Mk2</a:t>
            </a:r>
            <a:r>
              <a:rPr lang="en-US" sz="1400" dirty="0">
                <a:solidFill>
                  <a:schemeClr val="tx2"/>
                </a:solidFill>
              </a:rPr>
              <a:t>) security with a removable key.</a:t>
            </a:r>
          </a:p>
        </p:txBody>
      </p:sp>
      <p:sp>
        <p:nvSpPr>
          <p:cNvPr id="4" name="Rectangle 3"/>
          <p:cNvSpPr/>
          <p:nvPr/>
        </p:nvSpPr>
        <p:spPr>
          <a:xfrm>
            <a:off x="5114080" y="4793292"/>
            <a:ext cx="5664521" cy="669414"/>
          </a:xfrm>
          <a:prstGeom prst="rect">
            <a:avLst/>
          </a:prstGeom>
        </p:spPr>
        <p:txBody>
          <a:bodyPr wrap="square">
            <a:spAutoFit/>
          </a:bodyPr>
          <a:lstStyle/>
          <a:p>
            <a:pPr>
              <a:lnSpc>
                <a:spcPct val="150000"/>
              </a:lnSpc>
              <a:spcBef>
                <a:spcPts val="900"/>
              </a:spcBef>
              <a:buClr>
                <a:schemeClr val="accent1"/>
              </a:buClr>
            </a:pPr>
            <a:r>
              <a:rPr lang="en-US" sz="1200" b="1" dirty="0">
                <a:solidFill>
                  <a:schemeClr val="tx2"/>
                </a:solidFill>
              </a:rPr>
              <a:t>Available modules</a:t>
            </a:r>
          </a:p>
          <a:p>
            <a:pPr marL="285750" indent="-285750">
              <a:spcBef>
                <a:spcPts val="900"/>
              </a:spcBef>
              <a:buClr>
                <a:schemeClr val="accent1"/>
              </a:buClr>
              <a:buFont typeface="Arial" panose="020B0604020202020204" pitchFamily="34" charset="0"/>
              <a:buChar char="•"/>
            </a:pPr>
            <a:r>
              <a:rPr lang="en-US" sz="1200" b="1" dirty="0">
                <a:solidFill>
                  <a:schemeClr val="tx2"/>
                </a:solidFill>
              </a:rPr>
              <a:t>CPU</a:t>
            </a:r>
            <a:r>
              <a:rPr lang="en-US" sz="1200" b="1" baseline="30000" dirty="0">
                <a:solidFill>
                  <a:schemeClr val="tx2"/>
                </a:solidFill>
              </a:rPr>
              <a:t>Mk2</a:t>
            </a:r>
            <a:r>
              <a:rPr lang="en-US" sz="1200" b="1" dirty="0">
                <a:solidFill>
                  <a:schemeClr val="tx2"/>
                </a:solidFill>
              </a:rPr>
              <a:t> + IOC</a:t>
            </a:r>
            <a:r>
              <a:rPr lang="en-US" sz="1200" b="1" baseline="30000" dirty="0">
                <a:solidFill>
                  <a:schemeClr val="tx2"/>
                </a:solidFill>
              </a:rPr>
              <a:t>Mk2</a:t>
            </a:r>
            <a:r>
              <a:rPr lang="en-US" sz="1200" dirty="0">
                <a:solidFill>
                  <a:schemeClr val="tx2"/>
                </a:solidFill>
              </a:rPr>
              <a:t> module for </a:t>
            </a:r>
            <a:r>
              <a:rPr lang="en-US" sz="1200">
                <a:solidFill>
                  <a:schemeClr val="tx2"/>
                </a:solidFill>
              </a:rPr>
              <a:t>Modbus RTU/TCP</a:t>
            </a:r>
            <a:endParaRPr lang="en-US" sz="1200" dirty="0">
              <a:solidFill>
                <a:schemeClr val="tx2"/>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925" y="1624241"/>
            <a:ext cx="4176111" cy="4176111"/>
          </a:xfrm>
          <a:prstGeom prst="rect">
            <a:avLst/>
          </a:prstGeom>
        </p:spPr>
      </p:pic>
    </p:spTree>
    <p:extLst>
      <p:ext uri="{BB962C8B-B14F-4D97-AF65-F5344CB8AC3E}">
        <p14:creationId xmlns:p14="http://schemas.microsoft.com/office/powerpoint/2010/main" val="176025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4461" y="1532516"/>
            <a:ext cx="5368653" cy="2008242"/>
          </a:xfrm>
        </p:spPr>
        <p:txBody>
          <a:bodyPr wrap="square">
            <a:spAutoFit/>
          </a:bodyPr>
          <a:lstStyle/>
          <a:p>
            <a:pPr marL="0" indent="0">
              <a:lnSpc>
                <a:spcPct val="150000"/>
              </a:lnSpc>
              <a:buNone/>
            </a:pPr>
            <a:r>
              <a:rPr lang="en-US" sz="1200" b="1" dirty="0">
                <a:solidFill>
                  <a:schemeClr val="tx2"/>
                </a:solidFill>
              </a:rPr>
              <a:t>Key Features </a:t>
            </a:r>
          </a:p>
          <a:p>
            <a:pPr marL="0">
              <a:lnSpc>
                <a:spcPct val="150000"/>
              </a:lnSpc>
            </a:pPr>
            <a:r>
              <a:rPr lang="en-US" sz="1200" b="1" dirty="0">
                <a:solidFill>
                  <a:schemeClr val="tx2"/>
                </a:solidFill>
              </a:rPr>
              <a:t>User-friendly</a:t>
            </a:r>
            <a:r>
              <a:rPr lang="en-US" sz="1200" dirty="0">
                <a:solidFill>
                  <a:schemeClr val="tx2"/>
                </a:solidFill>
              </a:rPr>
              <a:t> advanced vibration monitoring and analysis</a:t>
            </a:r>
          </a:p>
          <a:p>
            <a:pPr>
              <a:lnSpc>
                <a:spcPct val="150000"/>
              </a:lnSpc>
            </a:pPr>
            <a:r>
              <a:rPr lang="en-US" sz="1200" dirty="0">
                <a:solidFill>
                  <a:schemeClr val="tx2"/>
                </a:solidFill>
              </a:rPr>
              <a:t>Allows to efficiently handle </a:t>
            </a:r>
            <a:r>
              <a:rPr lang="en-US" sz="1200" b="1" dirty="0">
                <a:solidFill>
                  <a:schemeClr val="tx2"/>
                </a:solidFill>
              </a:rPr>
              <a:t>large numbers of measurement points </a:t>
            </a:r>
            <a:br>
              <a:rPr lang="en-US" sz="1200" b="1" dirty="0">
                <a:solidFill>
                  <a:schemeClr val="tx2"/>
                </a:solidFill>
              </a:rPr>
            </a:br>
            <a:r>
              <a:rPr lang="en-US" sz="1200" dirty="0">
                <a:solidFill>
                  <a:schemeClr val="tx2"/>
                </a:solidFill>
              </a:rPr>
              <a:t>and extensive volumes of data</a:t>
            </a:r>
          </a:p>
          <a:p>
            <a:pPr>
              <a:lnSpc>
                <a:spcPct val="150000"/>
              </a:lnSpc>
            </a:pPr>
            <a:r>
              <a:rPr lang="en-US" sz="1200" b="1" dirty="0">
                <a:solidFill>
                  <a:schemeClr val="tx2"/>
                </a:solidFill>
              </a:rPr>
              <a:t>Easy collection of data from multiple different systems </a:t>
            </a:r>
            <a:r>
              <a:rPr lang="en-US" sz="1200" dirty="0">
                <a:solidFill>
                  <a:schemeClr val="tx2"/>
                </a:solidFill>
              </a:rPr>
              <a:t>is supported in cyber secure environments</a:t>
            </a:r>
          </a:p>
        </p:txBody>
      </p:sp>
      <p:sp>
        <p:nvSpPr>
          <p:cNvPr id="5" name="Date Placeholder 4"/>
          <p:cNvSpPr>
            <a:spLocks noGrp="1"/>
          </p:cNvSpPr>
          <p:nvPr>
            <p:ph type="dt" sz="half" idx="10"/>
          </p:nvPr>
        </p:nvSpPr>
        <p:spPr/>
        <p:txBody>
          <a:bodyPr/>
          <a:lstStyle/>
          <a:p>
            <a:fld id="{AA4F43AB-F6A7-423C-9566-9D7EDD3FE7DA}"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21</a:t>
            </a:fld>
            <a:endParaRPr lang="en-GB"/>
          </a:p>
        </p:txBody>
      </p:sp>
      <p:sp>
        <p:nvSpPr>
          <p:cNvPr id="8" name="Title 9"/>
          <p:cNvSpPr txBox="1">
            <a:spLocks/>
          </p:cNvSpPr>
          <p:nvPr/>
        </p:nvSpPr>
        <p:spPr>
          <a:xfrm>
            <a:off x="431925" y="518153"/>
            <a:ext cx="11172576" cy="6804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fr-CH" dirty="0" err="1"/>
              <a:t>VibroSight</a:t>
            </a:r>
            <a:r>
              <a:rPr lang="fr-CH" dirty="0"/>
              <a:t> suite </a:t>
            </a:r>
            <a:endParaRPr lang="fr-CH" baseline="30000" dirty="0"/>
          </a:p>
        </p:txBody>
      </p:sp>
      <p:sp>
        <p:nvSpPr>
          <p:cNvPr id="9" name="Text Placeholder 5"/>
          <p:cNvSpPr txBox="1">
            <a:spLocks/>
          </p:cNvSpPr>
          <p:nvPr/>
        </p:nvSpPr>
        <p:spPr>
          <a:xfrm>
            <a:off x="431925" y="938054"/>
            <a:ext cx="8368622" cy="2880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VM600</a:t>
            </a:r>
            <a:r>
              <a:rPr lang="en-US" baseline="30000" dirty="0"/>
              <a:t>Mk2 </a:t>
            </a:r>
            <a:r>
              <a:rPr lang="en-US" dirty="0"/>
              <a:t> condition monitoring system </a:t>
            </a:r>
            <a:endParaRPr lang="en-US" baseline="30000" dirty="0"/>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62786" y="1548776"/>
            <a:ext cx="2467712" cy="2588596"/>
          </a:xfrm>
          <a:prstGeom prst="rect">
            <a:avLst/>
          </a:prstGeom>
        </p:spPr>
      </p:pic>
      <p:sp>
        <p:nvSpPr>
          <p:cNvPr id="11" name="Rectangle 10"/>
          <p:cNvSpPr/>
          <p:nvPr/>
        </p:nvSpPr>
        <p:spPr>
          <a:xfrm>
            <a:off x="732867" y="4100798"/>
            <a:ext cx="4794045" cy="1165127"/>
          </a:xfrm>
          <a:prstGeom prst="rect">
            <a:avLst/>
          </a:prstGeom>
        </p:spPr>
        <p:txBody>
          <a:bodyPr wrap="square">
            <a:spAutoFit/>
          </a:bodyPr>
          <a:lstStyle/>
          <a:p>
            <a:pPr algn="ctr">
              <a:lnSpc>
                <a:spcPct val="150000"/>
              </a:lnSpc>
            </a:pPr>
            <a:r>
              <a:rPr lang="en-US" sz="1200" dirty="0">
                <a:solidFill>
                  <a:schemeClr val="tx2"/>
                </a:solidFill>
              </a:rPr>
              <a:t>Modular, flexible and comprehensive machinery protection and condition monitoring solutions for a wide range of applications within the </a:t>
            </a:r>
            <a:r>
              <a:rPr lang="en-US" sz="1200" b="1" dirty="0">
                <a:solidFill>
                  <a:schemeClr val="accent6"/>
                </a:solidFill>
              </a:rPr>
              <a:t>power generation</a:t>
            </a:r>
            <a:r>
              <a:rPr lang="en-US" sz="1200" dirty="0">
                <a:solidFill>
                  <a:schemeClr val="tx2"/>
                </a:solidFill>
              </a:rPr>
              <a:t>, </a:t>
            </a:r>
            <a:r>
              <a:rPr lang="en-US" sz="1200" b="1" dirty="0">
                <a:solidFill>
                  <a:schemeClr val="accent6"/>
                </a:solidFill>
              </a:rPr>
              <a:t>oil &amp; gas</a:t>
            </a:r>
            <a:r>
              <a:rPr lang="en-US" sz="1200" dirty="0">
                <a:solidFill>
                  <a:schemeClr val="tx2"/>
                </a:solidFill>
              </a:rPr>
              <a:t>, and </a:t>
            </a:r>
            <a:r>
              <a:rPr lang="en-US" sz="1200" b="1" dirty="0">
                <a:solidFill>
                  <a:schemeClr val="accent6"/>
                </a:solidFill>
              </a:rPr>
              <a:t>process industries</a:t>
            </a:r>
            <a:r>
              <a:rPr lang="en-US" sz="1200" dirty="0">
                <a:solidFill>
                  <a:schemeClr val="accent6"/>
                </a:solidFill>
              </a:rPr>
              <a:t>.</a:t>
            </a:r>
            <a:endParaRPr lang="en-US" sz="1050" dirty="0">
              <a:solidFill>
                <a:schemeClr val="accent6"/>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4382" y="3847220"/>
            <a:ext cx="3638082" cy="2095776"/>
          </a:xfrm>
          <a:prstGeom prst="rect">
            <a:avLst/>
          </a:prstGeom>
        </p:spPr>
      </p:pic>
    </p:spTree>
    <p:extLst>
      <p:ext uri="{BB962C8B-B14F-4D97-AF65-F5344CB8AC3E}">
        <p14:creationId xmlns:p14="http://schemas.microsoft.com/office/powerpoint/2010/main" val="92389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1836739"/>
            <a:ext cx="11172575" cy="2071430"/>
          </a:xfrm>
        </p:spPr>
        <p:txBody>
          <a:bodyPr>
            <a:normAutofit/>
          </a:bodyPr>
          <a:lstStyle/>
          <a:p>
            <a:r>
              <a:rPr lang="en-US" sz="7200" dirty="0"/>
              <a:t>Distributed monitoring system</a:t>
            </a:r>
          </a:p>
        </p:txBody>
      </p:sp>
      <p:sp>
        <p:nvSpPr>
          <p:cNvPr id="3" name="Date Placeholder 2"/>
          <p:cNvSpPr>
            <a:spLocks noGrp="1"/>
          </p:cNvSpPr>
          <p:nvPr>
            <p:ph type="dt" sz="half" idx="4294967295"/>
          </p:nvPr>
        </p:nvSpPr>
        <p:spPr>
          <a:xfrm>
            <a:off x="180181" y="6547876"/>
            <a:ext cx="1079500" cy="122237"/>
          </a:xfrm>
        </p:spPr>
        <p:txBody>
          <a:bodyPr/>
          <a:lstStyle/>
          <a:p>
            <a:fld id="{B224DADC-521A-4763-8F65-619A54D02E96}" type="datetime4">
              <a:rPr lang="en-GB" smtClean="0"/>
              <a:t>17 August 2021</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22</a:t>
            </a:fld>
            <a:endParaRPr lang="en-GB"/>
          </a:p>
        </p:txBody>
      </p:sp>
      <p:sp>
        <p:nvSpPr>
          <p:cNvPr id="2" name="Rectangle 1"/>
          <p:cNvSpPr/>
          <p:nvPr/>
        </p:nvSpPr>
        <p:spPr>
          <a:xfrm>
            <a:off x="539999" y="4063204"/>
            <a:ext cx="3940502" cy="584775"/>
          </a:xfrm>
          <a:prstGeom prst="rect">
            <a:avLst/>
          </a:prstGeom>
        </p:spPr>
        <p:txBody>
          <a:bodyPr wrap="none">
            <a:spAutoFit/>
          </a:bodyPr>
          <a:lstStyle/>
          <a:p>
            <a:r>
              <a:rPr lang="en-US" sz="3200" dirty="0" err="1">
                <a:solidFill>
                  <a:schemeClr val="tx1">
                    <a:lumMod val="95000"/>
                  </a:schemeClr>
                </a:solidFill>
              </a:rPr>
              <a:t>VibroSmart</a:t>
            </a:r>
            <a:r>
              <a:rPr lang="en-US" sz="3200" dirty="0">
                <a:solidFill>
                  <a:schemeClr val="tx1">
                    <a:lumMod val="95000"/>
                  </a:schemeClr>
                </a:solidFill>
              </a:rPr>
              <a:t> VSV301</a:t>
            </a:r>
          </a:p>
        </p:txBody>
      </p:sp>
    </p:spTree>
    <p:extLst>
      <p:ext uri="{BB962C8B-B14F-4D97-AF65-F5344CB8AC3E}">
        <p14:creationId xmlns:p14="http://schemas.microsoft.com/office/powerpoint/2010/main" val="153780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CONCEPT </a:t>
            </a:r>
          </a:p>
        </p:txBody>
      </p:sp>
      <p:sp>
        <p:nvSpPr>
          <p:cNvPr id="6" name="Text Placeholder 5"/>
          <p:cNvSpPr>
            <a:spLocks noGrp="1"/>
          </p:cNvSpPr>
          <p:nvPr>
            <p:ph type="body" sz="half" idx="2"/>
          </p:nvPr>
        </p:nvSpPr>
        <p:spPr/>
        <p:txBody>
          <a:bodyPr/>
          <a:lstStyle/>
          <a:p>
            <a:r>
              <a:rPr lang="en-US" dirty="0" err="1"/>
              <a:t>VibroSmart</a:t>
            </a:r>
            <a:r>
              <a:rPr lang="en-US" dirty="0"/>
              <a:t> VSV301</a:t>
            </a:r>
          </a:p>
        </p:txBody>
      </p:sp>
      <p:pic>
        <p:nvPicPr>
          <p:cNvPr id="1026" name="Picture 2" descr="https://www.istec.com/wp-content/uploads/2020/10/vibrosmart-1-730x51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7837" y="1673556"/>
            <a:ext cx="4190375" cy="29447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444037" y="1673556"/>
            <a:ext cx="4929511" cy="4324261"/>
          </a:xfrm>
          <a:prstGeom prst="rect">
            <a:avLst/>
          </a:prstGeom>
          <a:solidFill>
            <a:schemeClr val="bg1"/>
          </a:solidFill>
          <a:ln w="19050">
            <a:noFill/>
          </a:ln>
        </p:spPr>
        <p:txBody>
          <a:bodyPr wrap="square" rtlCol="0">
            <a:spAutoFit/>
          </a:bodyPr>
          <a:lstStyle/>
          <a:p>
            <a:pPr>
              <a:lnSpc>
                <a:spcPct val="150000"/>
              </a:lnSpc>
            </a:pPr>
            <a:r>
              <a:rPr lang="en-US" sz="1400" b="1" dirty="0">
                <a:solidFill>
                  <a:schemeClr val="accent6"/>
                </a:solidFill>
              </a:rPr>
              <a:t>Flexible</a:t>
            </a:r>
            <a:br>
              <a:rPr lang="en-US" sz="1400" b="1" dirty="0">
                <a:solidFill>
                  <a:schemeClr val="accent6"/>
                </a:solidFill>
              </a:rPr>
            </a:br>
            <a:r>
              <a:rPr lang="en-US" sz="1200" dirty="0">
                <a:solidFill>
                  <a:schemeClr val="tx2"/>
                </a:solidFill>
              </a:rPr>
              <a:t>Highly scalable and easy to extend</a:t>
            </a:r>
          </a:p>
          <a:p>
            <a:pPr>
              <a:lnSpc>
                <a:spcPct val="150000"/>
              </a:lnSpc>
            </a:pPr>
            <a:r>
              <a:rPr lang="en-US" sz="1400" b="1" dirty="0">
                <a:solidFill>
                  <a:schemeClr val="accent6"/>
                </a:solidFill>
              </a:rPr>
              <a:t>Wide range of applications</a:t>
            </a:r>
            <a:br>
              <a:rPr lang="en-US" sz="1400" b="1" dirty="0">
                <a:solidFill>
                  <a:schemeClr val="accent6"/>
                </a:solidFill>
              </a:rPr>
            </a:br>
            <a:r>
              <a:rPr lang="en-US" sz="1200" dirty="0">
                <a:solidFill>
                  <a:schemeClr val="tx2"/>
                </a:solidFill>
              </a:rPr>
              <a:t>From stand-alone unit on balance of plant equipment, up to several connected units for larger critical rotating machinery. </a:t>
            </a:r>
          </a:p>
          <a:p>
            <a:pPr>
              <a:lnSpc>
                <a:spcPct val="150000"/>
              </a:lnSpc>
            </a:pPr>
            <a:r>
              <a:rPr lang="en-US" sz="1200" b="1" dirty="0">
                <a:solidFill>
                  <a:schemeClr val="tx2"/>
                </a:solidFill>
              </a:rPr>
              <a:t>ATEX-certified (Zone 2)</a:t>
            </a:r>
            <a:endParaRPr lang="en-US" sz="1400" b="1" dirty="0">
              <a:solidFill>
                <a:schemeClr val="accent6"/>
              </a:solidFill>
            </a:endParaRPr>
          </a:p>
          <a:p>
            <a:pPr>
              <a:lnSpc>
                <a:spcPct val="150000"/>
              </a:lnSpc>
            </a:pPr>
            <a:r>
              <a:rPr lang="en-US" sz="1400" b="1" dirty="0">
                <a:solidFill>
                  <a:schemeClr val="accent6"/>
                </a:solidFill>
              </a:rPr>
              <a:t>Real time communication</a:t>
            </a:r>
            <a:br>
              <a:rPr lang="en-US" sz="1200" dirty="0">
                <a:solidFill>
                  <a:schemeClr val="tx2"/>
                </a:solidFill>
              </a:rPr>
            </a:br>
            <a:r>
              <a:rPr lang="en-US" sz="1200" dirty="0">
                <a:solidFill>
                  <a:schemeClr val="tx2"/>
                </a:solidFill>
              </a:rPr>
              <a:t>Via Ethernet or fieldbus </a:t>
            </a:r>
            <a:endParaRPr lang="en-US" sz="1400" b="1" dirty="0">
              <a:solidFill>
                <a:schemeClr val="accent6"/>
              </a:solidFill>
            </a:endParaRPr>
          </a:p>
          <a:p>
            <a:pPr>
              <a:lnSpc>
                <a:spcPct val="150000"/>
              </a:lnSpc>
            </a:pPr>
            <a:r>
              <a:rPr lang="en-US" sz="1400" b="1" dirty="0">
                <a:solidFill>
                  <a:schemeClr val="accent6"/>
                </a:solidFill>
              </a:rPr>
              <a:t>Lower installation cost </a:t>
            </a:r>
            <a:br>
              <a:rPr lang="en-US" sz="1400" b="1" dirty="0">
                <a:solidFill>
                  <a:schemeClr val="accent6"/>
                </a:solidFill>
              </a:rPr>
            </a:br>
            <a:r>
              <a:rPr lang="en-US" sz="1200" dirty="0">
                <a:solidFill>
                  <a:schemeClr val="accent2"/>
                </a:solidFill>
              </a:rPr>
              <a:t>Skid-mounting components near to machine</a:t>
            </a:r>
          </a:p>
          <a:p>
            <a:r>
              <a:rPr lang="en-US" sz="1400" b="1" dirty="0">
                <a:solidFill>
                  <a:schemeClr val="accent6"/>
                </a:solidFill>
              </a:rPr>
              <a:t>Industry standards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API 670 </a:t>
            </a:r>
            <a:r>
              <a:rPr lang="en-US" sz="1200" dirty="0">
                <a:solidFill>
                  <a:schemeClr val="tx2"/>
                </a:solidFill>
              </a:rPr>
              <a:t>fully compliant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Cybersecurity</a:t>
            </a:r>
            <a:r>
              <a:rPr lang="en-US" sz="1200" dirty="0">
                <a:solidFill>
                  <a:schemeClr val="tx2"/>
                </a:solidFill>
              </a:rPr>
              <a:t> </a:t>
            </a:r>
            <a:r>
              <a:rPr lang="en-US" sz="1200" b="1" dirty="0">
                <a:solidFill>
                  <a:schemeClr val="tx2"/>
                </a:solidFill>
              </a:rPr>
              <a:t>certification</a:t>
            </a:r>
            <a:r>
              <a:rPr lang="en-US" sz="1200" dirty="0">
                <a:solidFill>
                  <a:schemeClr val="tx2"/>
                </a:solidFill>
              </a:rPr>
              <a:t> per IEC62443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SIL 2</a:t>
            </a:r>
            <a:endParaRPr lang="en-US" sz="1200" dirty="0"/>
          </a:p>
          <a:p>
            <a:pPr>
              <a:lnSpc>
                <a:spcPct val="150000"/>
              </a:lnSpc>
            </a:pPr>
            <a:endParaRPr lang="en-US" sz="1200" dirty="0">
              <a:solidFill>
                <a:schemeClr val="accent2"/>
              </a:solidFill>
            </a:endParaRPr>
          </a:p>
        </p:txBody>
      </p:sp>
      <p:sp>
        <p:nvSpPr>
          <p:cNvPr id="2" name="Date Placeholder 1"/>
          <p:cNvSpPr>
            <a:spLocks noGrp="1"/>
          </p:cNvSpPr>
          <p:nvPr>
            <p:ph type="dt" sz="half" idx="10"/>
          </p:nvPr>
        </p:nvSpPr>
        <p:spPr/>
        <p:txBody>
          <a:bodyPr/>
          <a:lstStyle/>
          <a:p>
            <a:fld id="{F14F5341-C44E-4405-826A-10729ADCD1A4}" type="datetime4">
              <a:rPr lang="en-GB" smtClean="0"/>
              <a:t>17 August 2021</a:t>
            </a:fld>
            <a:endParaRPr lang="en-GB"/>
          </a:p>
        </p:txBody>
      </p:sp>
      <p:sp>
        <p:nvSpPr>
          <p:cNvPr id="3" name="Slide Number Placeholder 2"/>
          <p:cNvSpPr>
            <a:spLocks noGrp="1"/>
          </p:cNvSpPr>
          <p:nvPr>
            <p:ph type="sldNum" sz="quarter" idx="12"/>
          </p:nvPr>
        </p:nvSpPr>
        <p:spPr/>
        <p:txBody>
          <a:bodyPr/>
          <a:lstStyle/>
          <a:p>
            <a:fld id="{240553F3-40B0-4BFA-8684-D942AF6EAA45}" type="slidenum">
              <a:rPr lang="en-GB" smtClean="0"/>
              <a:t>23</a:t>
            </a:fld>
            <a:endParaRPr lang="en-GB"/>
          </a:p>
        </p:txBody>
      </p:sp>
    </p:spTree>
    <p:extLst>
      <p:ext uri="{BB962C8B-B14F-4D97-AF65-F5344CB8AC3E}">
        <p14:creationId xmlns:p14="http://schemas.microsoft.com/office/powerpoint/2010/main" val="366328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FEATURES </a:t>
            </a:r>
            <a:endParaRPr lang="en-US" b="0" dirty="0"/>
          </a:p>
        </p:txBody>
      </p:sp>
      <p:sp>
        <p:nvSpPr>
          <p:cNvPr id="4" name="Text Placeholder 3"/>
          <p:cNvSpPr>
            <a:spLocks noGrp="1"/>
          </p:cNvSpPr>
          <p:nvPr>
            <p:ph type="body" sz="half" idx="2"/>
          </p:nvPr>
        </p:nvSpPr>
        <p:spPr/>
        <p:txBody>
          <a:bodyPr/>
          <a:lstStyle/>
          <a:p>
            <a:r>
              <a:rPr lang="en-US" dirty="0" err="1"/>
              <a:t>VibroSmart</a:t>
            </a:r>
            <a:endParaRPr lang="en-US" dirty="0"/>
          </a:p>
        </p:txBody>
      </p:sp>
      <p:sp>
        <p:nvSpPr>
          <p:cNvPr id="5" name="Date Placeholder 4"/>
          <p:cNvSpPr>
            <a:spLocks noGrp="1"/>
          </p:cNvSpPr>
          <p:nvPr>
            <p:ph type="dt" sz="half" idx="10"/>
          </p:nvPr>
        </p:nvSpPr>
        <p:spPr/>
        <p:txBody>
          <a:bodyPr/>
          <a:lstStyle/>
          <a:p>
            <a:fld id="{F0A4C045-FD25-4E8E-AA95-AF35D1F66795}"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24</a:t>
            </a:fld>
            <a:endParaRPr lang="en-GB"/>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3582" y="2574275"/>
            <a:ext cx="703583" cy="182832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5148" y="2546011"/>
            <a:ext cx="705600" cy="183356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8731" y="3391908"/>
            <a:ext cx="422260" cy="987671"/>
          </a:xfrm>
          <a:prstGeom prst="rect">
            <a:avLst/>
          </a:prstGeom>
        </p:spPr>
      </p:pic>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99" y="2574275"/>
            <a:ext cx="703583" cy="1828323"/>
          </a:xfrm>
          <a:prstGeom prst="rect">
            <a:avLst/>
          </a:prstGeom>
        </p:spPr>
      </p:pic>
      <p:sp>
        <p:nvSpPr>
          <p:cNvPr id="3" name="TextBox 2"/>
          <p:cNvSpPr txBox="1"/>
          <p:nvPr/>
        </p:nvSpPr>
        <p:spPr>
          <a:xfrm>
            <a:off x="3553428" y="2195774"/>
            <a:ext cx="8518967" cy="2585323"/>
          </a:xfrm>
          <a:prstGeom prst="rect">
            <a:avLst/>
          </a:prstGeom>
          <a:noFill/>
        </p:spPr>
        <p:txBody>
          <a:bodyPr wrap="square" rtlCol="0">
            <a:spAutoFit/>
          </a:bodyPr>
          <a:lstStyle/>
          <a:p>
            <a:pPr indent="-285750">
              <a:lnSpc>
                <a:spcPct val="150000"/>
              </a:lnSpc>
              <a:buClr>
                <a:schemeClr val="accent6"/>
              </a:buClr>
              <a:buFont typeface="Wingdings" panose="05000000000000000000" pitchFamily="2" charset="2"/>
              <a:buChar char="ü"/>
            </a:pPr>
            <a:r>
              <a:rPr lang="en-US" sz="1200" dirty="0">
                <a:solidFill>
                  <a:schemeClr val="tx2"/>
                </a:solidFill>
              </a:rPr>
              <a:t>ATEX-certified (Zone 2)</a:t>
            </a:r>
          </a:p>
          <a:p>
            <a:pPr indent="-285750">
              <a:lnSpc>
                <a:spcPct val="150000"/>
              </a:lnSpc>
              <a:buClr>
                <a:schemeClr val="accent6"/>
              </a:buClr>
              <a:buFont typeface="Wingdings" panose="05000000000000000000" pitchFamily="2" charset="2"/>
              <a:buChar char="ü"/>
            </a:pPr>
            <a:r>
              <a:rPr lang="en-US" sz="1200" dirty="0">
                <a:solidFill>
                  <a:schemeClr val="tx2"/>
                </a:solidFill>
              </a:rPr>
              <a:t>Directly mounted to the machine (DIN-rail)</a:t>
            </a:r>
          </a:p>
          <a:p>
            <a:pPr indent="-285750">
              <a:lnSpc>
                <a:spcPct val="150000"/>
              </a:lnSpc>
              <a:buClr>
                <a:schemeClr val="accent6"/>
              </a:buClr>
              <a:buFont typeface="Wingdings" panose="05000000000000000000" pitchFamily="2" charset="2"/>
              <a:buChar char="ü"/>
            </a:pPr>
            <a:r>
              <a:rPr lang="en-US" sz="1200" b="1" dirty="0">
                <a:solidFill>
                  <a:schemeClr val="accent6"/>
                </a:solidFill>
              </a:rPr>
              <a:t>Measurement chain</a:t>
            </a:r>
            <a:r>
              <a:rPr lang="en-US" sz="1200" dirty="0">
                <a:solidFill>
                  <a:schemeClr val="tx2"/>
                </a:solidFill>
              </a:rPr>
              <a:t>: suitable for </a:t>
            </a:r>
            <a:r>
              <a:rPr lang="en-US" sz="1200" b="1" dirty="0">
                <a:solidFill>
                  <a:schemeClr val="tx2"/>
                </a:solidFill>
              </a:rPr>
              <a:t>accelerometers, proximity </a:t>
            </a:r>
            <a:r>
              <a:rPr lang="en-US" sz="1200" dirty="0">
                <a:solidFill>
                  <a:schemeClr val="tx2"/>
                </a:solidFill>
              </a:rPr>
              <a:t>(eddy current) and </a:t>
            </a:r>
            <a:r>
              <a:rPr lang="en-US" sz="1200" b="1" dirty="0">
                <a:solidFill>
                  <a:schemeClr val="tx2"/>
                </a:solidFill>
              </a:rPr>
              <a:t>velocity</a:t>
            </a:r>
            <a:r>
              <a:rPr lang="en-US" sz="1200" dirty="0">
                <a:solidFill>
                  <a:schemeClr val="tx2"/>
                </a:solidFill>
              </a:rPr>
              <a:t> sensors.</a:t>
            </a:r>
          </a:p>
          <a:p>
            <a:pPr indent="-285750">
              <a:lnSpc>
                <a:spcPct val="150000"/>
              </a:lnSpc>
              <a:buClr>
                <a:schemeClr val="accent6"/>
              </a:buClr>
              <a:buFont typeface="Wingdings" panose="05000000000000000000" pitchFamily="2" charset="2"/>
              <a:buChar char="ü"/>
            </a:pPr>
            <a:r>
              <a:rPr lang="en-US" sz="1200" b="1" dirty="0" err="1">
                <a:solidFill>
                  <a:schemeClr val="accent6"/>
                </a:solidFill>
              </a:rPr>
              <a:t>VibroSight</a:t>
            </a:r>
            <a:r>
              <a:rPr lang="en-US" sz="1200" b="1" dirty="0">
                <a:solidFill>
                  <a:schemeClr val="accent6"/>
                </a:solidFill>
              </a:rPr>
              <a:t>: </a:t>
            </a:r>
            <a:r>
              <a:rPr lang="en-US" sz="1200" dirty="0">
                <a:solidFill>
                  <a:schemeClr val="accent2"/>
                </a:solidFill>
              </a:rPr>
              <a:t>compatible with </a:t>
            </a:r>
            <a:r>
              <a:rPr lang="en-US" sz="1200" dirty="0" err="1">
                <a:solidFill>
                  <a:schemeClr val="accent2"/>
                </a:solidFill>
              </a:rPr>
              <a:t>vibro</a:t>
            </a:r>
            <a:r>
              <a:rPr lang="en-US" sz="1200" dirty="0">
                <a:solidFill>
                  <a:schemeClr val="accent2"/>
                </a:solidFill>
              </a:rPr>
              <a:t>-meter’s </a:t>
            </a:r>
            <a:r>
              <a:rPr lang="en-US" sz="1200" dirty="0">
                <a:solidFill>
                  <a:schemeClr val="tx2"/>
                </a:solidFill>
              </a:rPr>
              <a:t>analysis and data processing software</a:t>
            </a:r>
          </a:p>
          <a:p>
            <a:pPr indent="-285750">
              <a:lnSpc>
                <a:spcPct val="150000"/>
              </a:lnSpc>
              <a:buClr>
                <a:schemeClr val="accent6"/>
              </a:buClr>
              <a:buFont typeface="Wingdings" panose="05000000000000000000" pitchFamily="2" charset="2"/>
              <a:buChar char="ü"/>
            </a:pPr>
            <a:r>
              <a:rPr lang="en-US" sz="1200" dirty="0">
                <a:solidFill>
                  <a:schemeClr val="tx2"/>
                </a:solidFill>
              </a:rPr>
              <a:t>2 dynamic channels and 1 analog input</a:t>
            </a:r>
          </a:p>
          <a:p>
            <a:pPr indent="-285750">
              <a:lnSpc>
                <a:spcPct val="150000"/>
              </a:lnSpc>
              <a:buClr>
                <a:schemeClr val="accent6"/>
              </a:buClr>
              <a:buFont typeface="Wingdings" panose="05000000000000000000" pitchFamily="2" charset="2"/>
              <a:buChar char="ü"/>
            </a:pPr>
            <a:r>
              <a:rPr lang="en-US" sz="1200" dirty="0">
                <a:solidFill>
                  <a:schemeClr val="tx2"/>
                </a:solidFill>
              </a:rPr>
              <a:t>Auxiliary input channel for tachometer</a:t>
            </a:r>
          </a:p>
          <a:p>
            <a:pPr indent="-285750">
              <a:lnSpc>
                <a:spcPct val="150000"/>
              </a:lnSpc>
              <a:buClr>
                <a:schemeClr val="accent6"/>
              </a:buClr>
              <a:buFont typeface="Wingdings" panose="05000000000000000000" pitchFamily="2" charset="2"/>
              <a:buChar char="ü"/>
            </a:pPr>
            <a:r>
              <a:rPr lang="en-US" sz="1200" dirty="0">
                <a:solidFill>
                  <a:schemeClr val="tx2"/>
                </a:solidFill>
              </a:rPr>
              <a:t>4 basic and 2 advanced logic functions to drive the module’s relays</a:t>
            </a:r>
          </a:p>
          <a:p>
            <a:pPr indent="-285750">
              <a:lnSpc>
                <a:spcPct val="150000"/>
              </a:lnSpc>
              <a:buClr>
                <a:schemeClr val="accent6"/>
              </a:buClr>
              <a:buFont typeface="Wingdings" panose="05000000000000000000" pitchFamily="2" charset="2"/>
              <a:buChar char="ü"/>
            </a:pPr>
            <a:r>
              <a:rPr lang="en-US" sz="1200" dirty="0">
                <a:solidFill>
                  <a:schemeClr val="tx2"/>
                </a:solidFill>
              </a:rPr>
              <a:t>Ethernet communications</a:t>
            </a:r>
          </a:p>
          <a:p>
            <a:pPr marL="285750" indent="-285750">
              <a:buClr>
                <a:schemeClr val="accent6"/>
              </a:buClr>
              <a:buFont typeface="Wingdings" panose="05000000000000000000" pitchFamily="2" charset="2"/>
              <a:buChar char="ü"/>
            </a:pPr>
            <a:endParaRPr lang="en-US" dirty="0"/>
          </a:p>
        </p:txBody>
      </p:sp>
    </p:spTree>
    <p:extLst>
      <p:ext uri="{BB962C8B-B14F-4D97-AF65-F5344CB8AC3E}">
        <p14:creationId xmlns:p14="http://schemas.microsoft.com/office/powerpoint/2010/main" val="3728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1836739"/>
            <a:ext cx="11172575" cy="2071430"/>
          </a:xfrm>
        </p:spPr>
        <p:txBody>
          <a:bodyPr>
            <a:normAutofit/>
          </a:bodyPr>
          <a:lstStyle/>
          <a:p>
            <a:r>
              <a:rPr lang="en-US" sz="7200" dirty="0" err="1"/>
              <a:t>Overspeed</a:t>
            </a:r>
            <a:r>
              <a:rPr lang="en-US" sz="7200" dirty="0"/>
              <a:t> protection system </a:t>
            </a:r>
          </a:p>
        </p:txBody>
      </p:sp>
      <p:sp>
        <p:nvSpPr>
          <p:cNvPr id="3" name="Date Placeholder 2"/>
          <p:cNvSpPr>
            <a:spLocks noGrp="1"/>
          </p:cNvSpPr>
          <p:nvPr>
            <p:ph type="dt" sz="half" idx="4294967295"/>
          </p:nvPr>
        </p:nvSpPr>
        <p:spPr>
          <a:xfrm>
            <a:off x="180181" y="6547876"/>
            <a:ext cx="1079500" cy="122237"/>
          </a:xfrm>
        </p:spPr>
        <p:txBody>
          <a:bodyPr/>
          <a:lstStyle/>
          <a:p>
            <a:fld id="{4BE87845-826A-4749-A54E-C87035D418F1}" type="datetime4">
              <a:rPr lang="en-GB" smtClean="0"/>
              <a:t>17 August 2021</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25</a:t>
            </a:fld>
            <a:endParaRPr lang="en-GB"/>
          </a:p>
        </p:txBody>
      </p:sp>
      <p:sp>
        <p:nvSpPr>
          <p:cNvPr id="2" name="Rectangle 1"/>
          <p:cNvSpPr/>
          <p:nvPr/>
        </p:nvSpPr>
        <p:spPr>
          <a:xfrm>
            <a:off x="539999" y="4063204"/>
            <a:ext cx="3575018" cy="584775"/>
          </a:xfrm>
          <a:prstGeom prst="rect">
            <a:avLst/>
          </a:prstGeom>
        </p:spPr>
        <p:txBody>
          <a:bodyPr wrap="none">
            <a:spAutoFit/>
          </a:bodyPr>
          <a:lstStyle/>
          <a:p>
            <a:r>
              <a:rPr lang="en-US" sz="3200" dirty="0">
                <a:solidFill>
                  <a:schemeClr val="tx1">
                    <a:lumMod val="95000"/>
                  </a:schemeClr>
                </a:solidFill>
              </a:rPr>
              <a:t>Modular solution </a:t>
            </a:r>
          </a:p>
        </p:txBody>
      </p:sp>
    </p:spTree>
    <p:extLst>
      <p:ext uri="{BB962C8B-B14F-4D97-AF65-F5344CB8AC3E}">
        <p14:creationId xmlns:p14="http://schemas.microsoft.com/office/powerpoint/2010/main" val="7665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29206"/>
            <a:ext cx="12192000" cy="5324354"/>
          </a:xfrm>
          <a:prstGeom prst="rect">
            <a:avLst/>
          </a:prstGeom>
        </p:spPr>
      </p:pic>
    </p:spTree>
    <p:extLst>
      <p:ext uri="{BB962C8B-B14F-4D97-AF65-F5344CB8AC3E}">
        <p14:creationId xmlns:p14="http://schemas.microsoft.com/office/powerpoint/2010/main" val="203777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9875" y="1543116"/>
            <a:ext cx="8379431" cy="1369127"/>
          </a:xfrm>
        </p:spPr>
        <p:txBody>
          <a:bodyPr>
            <a:normAutofit/>
          </a:bodyPr>
          <a:lstStyle/>
          <a:p>
            <a:r>
              <a:rPr lang="en-US" sz="6600" dirty="0"/>
              <a:t>Design concept </a:t>
            </a:r>
            <a:endParaRPr lang="fr-CH" sz="6600" dirty="0"/>
          </a:p>
        </p:txBody>
      </p:sp>
      <p:sp>
        <p:nvSpPr>
          <p:cNvPr id="5" name="Content Placeholder 2"/>
          <p:cNvSpPr txBox="1">
            <a:spLocks/>
          </p:cNvSpPr>
          <p:nvPr/>
        </p:nvSpPr>
        <p:spPr>
          <a:xfrm>
            <a:off x="269874" y="3164576"/>
            <a:ext cx="9204003" cy="194207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b="0" dirty="0">
                <a:solidFill>
                  <a:schemeClr val="tx1"/>
                </a:solidFill>
                <a:latin typeface="+mj-lt"/>
                <a:cs typeface="Ubuntu Light"/>
              </a:rPr>
              <a:t>SpeedSys300 </a:t>
            </a:r>
            <a:r>
              <a:rPr lang="en-US" sz="1800" b="0" spc="5" dirty="0">
                <a:solidFill>
                  <a:schemeClr val="tx1"/>
                </a:solidFill>
                <a:latin typeface="+mj-lt"/>
                <a:cs typeface="Ubuntu Light"/>
              </a:rPr>
              <a:t>is designed as </a:t>
            </a:r>
            <a:r>
              <a:rPr lang="en-US" sz="1800" spc="5" dirty="0">
                <a:solidFill>
                  <a:schemeClr val="accent1"/>
                </a:solidFill>
                <a:latin typeface="+mj-lt"/>
                <a:cs typeface="Ubuntu Light"/>
              </a:rPr>
              <a:t>an independent layer of protection</a:t>
            </a:r>
            <a:r>
              <a:rPr lang="en-US" sz="1800" b="0" spc="5" dirty="0">
                <a:solidFill>
                  <a:schemeClr val="tx1"/>
                </a:solidFill>
                <a:latin typeface="+mj-lt"/>
                <a:cs typeface="Ubuntu Light"/>
              </a:rPr>
              <a:t>; to </a:t>
            </a:r>
            <a:r>
              <a:rPr lang="en-US" sz="1800" b="0" spc="10" dirty="0">
                <a:solidFill>
                  <a:schemeClr val="tx1"/>
                </a:solidFill>
                <a:latin typeface="+mj-lt"/>
                <a:cs typeface="Ubuntu Light"/>
              </a:rPr>
              <a:t>be </a:t>
            </a:r>
            <a:r>
              <a:rPr lang="en-US" sz="1800" spc="5" dirty="0">
                <a:solidFill>
                  <a:schemeClr val="accent1"/>
                </a:solidFill>
                <a:latin typeface="+mj-lt"/>
                <a:cs typeface="Ubuntu Light"/>
              </a:rPr>
              <a:t>fundamentally simple </a:t>
            </a:r>
            <a:r>
              <a:rPr lang="en-US" sz="1800" spc="10" dirty="0">
                <a:solidFill>
                  <a:schemeClr val="accent1"/>
                </a:solidFill>
                <a:latin typeface="+mj-lt"/>
                <a:cs typeface="Ubuntu Light"/>
              </a:rPr>
              <a:t>and robust</a:t>
            </a:r>
            <a:r>
              <a:rPr lang="en-US" sz="1800" b="0" spc="10" dirty="0">
                <a:solidFill>
                  <a:schemeClr val="tx1"/>
                </a:solidFill>
                <a:latin typeface="+mj-lt"/>
                <a:cs typeface="Ubuntu Light"/>
              </a:rPr>
              <a:t>. </a:t>
            </a:r>
            <a:r>
              <a:rPr lang="en-US" sz="1800" b="0" spc="5" dirty="0">
                <a:solidFill>
                  <a:schemeClr val="tx1"/>
                </a:solidFill>
                <a:latin typeface="+mj-lt"/>
                <a:cs typeface="Ubuntu Light"/>
              </a:rPr>
              <a:t>It delivers fast </a:t>
            </a:r>
            <a:r>
              <a:rPr lang="en-US" sz="1800" b="0" spc="10" dirty="0">
                <a:solidFill>
                  <a:schemeClr val="tx1"/>
                </a:solidFill>
                <a:latin typeface="+mj-lt"/>
                <a:cs typeface="Ubuntu Light"/>
              </a:rPr>
              <a:t>and </a:t>
            </a:r>
            <a:r>
              <a:rPr lang="en-US" sz="1800" b="0" spc="5" dirty="0">
                <a:solidFill>
                  <a:schemeClr val="tx1"/>
                </a:solidFill>
                <a:latin typeface="+mj-lt"/>
                <a:cs typeface="Ubuntu Light"/>
              </a:rPr>
              <a:t>reliable protection for speed </a:t>
            </a:r>
            <a:r>
              <a:rPr lang="en-US" sz="1800" b="0" spc="10" dirty="0">
                <a:solidFill>
                  <a:schemeClr val="tx1"/>
                </a:solidFill>
                <a:latin typeface="+mj-lt"/>
                <a:cs typeface="Ubuntu Light"/>
              </a:rPr>
              <a:t>and </a:t>
            </a:r>
            <a:r>
              <a:rPr lang="en-US" sz="1800" b="0" spc="5" dirty="0">
                <a:solidFill>
                  <a:schemeClr val="tx1"/>
                </a:solidFill>
                <a:latin typeface="+mj-lt"/>
                <a:cs typeface="Ubuntu Light"/>
              </a:rPr>
              <a:t>acceleration </a:t>
            </a:r>
            <a:r>
              <a:rPr lang="en-US" sz="1800" b="0" spc="10" dirty="0">
                <a:solidFill>
                  <a:schemeClr val="tx1"/>
                </a:solidFill>
                <a:latin typeface="+mj-lt"/>
                <a:cs typeface="Ubuntu Light"/>
              </a:rPr>
              <a:t>and </a:t>
            </a:r>
            <a:r>
              <a:rPr lang="en-US" sz="1800" spc="5" dirty="0">
                <a:solidFill>
                  <a:schemeClr val="accent1"/>
                </a:solidFill>
                <a:latin typeface="+mj-lt"/>
                <a:cs typeface="Ubuntu Light"/>
              </a:rPr>
              <a:t>complies to all </a:t>
            </a:r>
            <a:r>
              <a:rPr lang="en-US" sz="1800" spc="15" dirty="0">
                <a:solidFill>
                  <a:schemeClr val="accent1"/>
                </a:solidFill>
                <a:latin typeface="+mj-lt"/>
                <a:cs typeface="Ubuntu Light"/>
              </a:rPr>
              <a:t>industry </a:t>
            </a:r>
            <a:r>
              <a:rPr lang="en-US" sz="1800" spc="5" dirty="0">
                <a:solidFill>
                  <a:schemeClr val="accent1"/>
                </a:solidFill>
                <a:latin typeface="+mj-lt"/>
                <a:cs typeface="Ubuntu Light"/>
              </a:rPr>
              <a:t>standards including SIL </a:t>
            </a:r>
            <a:r>
              <a:rPr lang="en-US" sz="1800" spc="10" dirty="0">
                <a:solidFill>
                  <a:schemeClr val="accent1"/>
                </a:solidFill>
                <a:latin typeface="+mj-lt"/>
                <a:cs typeface="Ubuntu Light"/>
              </a:rPr>
              <a:t>and</a:t>
            </a:r>
            <a:r>
              <a:rPr lang="en-US" sz="1800" spc="-10" dirty="0">
                <a:solidFill>
                  <a:schemeClr val="accent1"/>
                </a:solidFill>
                <a:latin typeface="+mj-lt"/>
                <a:cs typeface="Ubuntu Light"/>
              </a:rPr>
              <a:t> </a:t>
            </a:r>
            <a:r>
              <a:rPr lang="en-US" sz="1800" spc="-15" dirty="0">
                <a:solidFill>
                  <a:schemeClr val="accent1"/>
                </a:solidFill>
                <a:latin typeface="+mj-lt"/>
                <a:cs typeface="Ubuntu Light"/>
              </a:rPr>
              <a:t>ATEX</a:t>
            </a:r>
            <a:r>
              <a:rPr lang="en-US" sz="1800" b="0" spc="-15" dirty="0">
                <a:solidFill>
                  <a:schemeClr val="accent1"/>
                </a:solidFill>
                <a:latin typeface="+mj-lt"/>
                <a:cs typeface="Ubuntu Light"/>
              </a:rPr>
              <a:t>.</a:t>
            </a:r>
            <a:endParaRPr lang="en-US" sz="1800" b="0" dirty="0">
              <a:solidFill>
                <a:schemeClr val="accent1"/>
              </a:solidFill>
              <a:latin typeface="+mj-lt"/>
              <a:cs typeface="Ubuntu Light"/>
            </a:endParaRPr>
          </a:p>
        </p:txBody>
      </p:sp>
    </p:spTree>
    <p:extLst>
      <p:ext uri="{BB962C8B-B14F-4D97-AF65-F5344CB8AC3E}">
        <p14:creationId xmlns:p14="http://schemas.microsoft.com/office/powerpoint/2010/main" val="301979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04998" y="454492"/>
            <a:ext cx="8368623" cy="680400"/>
          </a:xfrm>
        </p:spPr>
        <p:txBody>
          <a:bodyPr/>
          <a:lstStyle/>
          <a:p>
            <a:r>
              <a:rPr lang="fr-CH" dirty="0"/>
              <a:t>SpeedSys300 ODS301</a:t>
            </a:r>
          </a:p>
        </p:txBody>
      </p:sp>
      <p:sp>
        <p:nvSpPr>
          <p:cNvPr id="10" name="Text Placeholder 3"/>
          <p:cNvSpPr>
            <a:spLocks noGrp="1"/>
          </p:cNvSpPr>
          <p:nvPr>
            <p:ph type="body" sz="half" idx="2"/>
          </p:nvPr>
        </p:nvSpPr>
        <p:spPr>
          <a:xfrm>
            <a:off x="404999" y="846892"/>
            <a:ext cx="8368622" cy="288000"/>
          </a:xfrm>
        </p:spPr>
        <p:txBody>
          <a:bodyPr/>
          <a:lstStyle/>
          <a:p>
            <a:r>
              <a:rPr lang="fr-CH" dirty="0"/>
              <a:t>Key </a:t>
            </a:r>
            <a:r>
              <a:rPr lang="fr-CH" dirty="0" err="1"/>
              <a:t>Benefits</a:t>
            </a:r>
            <a:endParaRPr lang="fr-CH" dirty="0"/>
          </a:p>
        </p:txBody>
      </p:sp>
      <p:sp>
        <p:nvSpPr>
          <p:cNvPr id="11" name="object 5">
            <a:extLst>
              <a:ext uri="{FF2B5EF4-FFF2-40B4-BE49-F238E27FC236}">
                <a16:creationId xmlns:a16="http://schemas.microsoft.com/office/drawing/2014/main" id="{39AE2CD4-F788-473B-A5C4-989970CAA5BE}"/>
              </a:ext>
            </a:extLst>
          </p:cNvPr>
          <p:cNvSpPr txBox="1"/>
          <p:nvPr/>
        </p:nvSpPr>
        <p:spPr>
          <a:xfrm>
            <a:off x="624074" y="2498914"/>
            <a:ext cx="2847578" cy="491160"/>
          </a:xfrm>
          <a:prstGeom prst="rect">
            <a:avLst/>
          </a:prstGeom>
        </p:spPr>
        <p:txBody>
          <a:bodyPr vert="horz" wrap="square" lIns="0" tIns="242570" rIns="0" bIns="0" rtlCol="0" anchor="ctr">
            <a:spAutoFit/>
          </a:bodyPr>
          <a:lstStyle/>
          <a:p>
            <a:pPr algn="ctr">
              <a:spcBef>
                <a:spcPts val="1000"/>
              </a:spcBef>
            </a:pPr>
            <a:r>
              <a:rPr sz="1600" b="1" dirty="0">
                <a:solidFill>
                  <a:schemeClr val="accent2"/>
                </a:solidFill>
              </a:rPr>
              <a:t>Safety by design</a:t>
            </a:r>
          </a:p>
        </p:txBody>
      </p:sp>
      <p:sp>
        <p:nvSpPr>
          <p:cNvPr id="12" name="object 6">
            <a:extLst>
              <a:ext uri="{FF2B5EF4-FFF2-40B4-BE49-F238E27FC236}">
                <a16:creationId xmlns:a16="http://schemas.microsoft.com/office/drawing/2014/main" id="{73B4D835-7DF0-43D7-AB80-BE656104B0EE}"/>
              </a:ext>
            </a:extLst>
          </p:cNvPr>
          <p:cNvSpPr txBox="1"/>
          <p:nvPr/>
        </p:nvSpPr>
        <p:spPr>
          <a:xfrm>
            <a:off x="4209489" y="2379959"/>
            <a:ext cx="3050111" cy="614271"/>
          </a:xfrm>
          <a:prstGeom prst="rect">
            <a:avLst/>
          </a:prstGeom>
        </p:spPr>
        <p:txBody>
          <a:bodyPr vert="horz" wrap="square" lIns="0" tIns="242570" rIns="0" bIns="0" rtlCol="0" anchor="ctr">
            <a:spAutoFit/>
          </a:bodyPr>
          <a:lstStyle/>
          <a:p>
            <a:pPr algn="ctr">
              <a:lnSpc>
                <a:spcPct val="150000"/>
              </a:lnSpc>
              <a:spcBef>
                <a:spcPts val="1000"/>
              </a:spcBef>
            </a:pPr>
            <a:r>
              <a:rPr lang="en-IN" sz="1600" b="1" dirty="0">
                <a:solidFill>
                  <a:schemeClr val="accent2"/>
                </a:solidFill>
              </a:rPr>
              <a:t>Scalable </a:t>
            </a:r>
            <a:endParaRPr sz="1600" b="1" dirty="0">
              <a:solidFill>
                <a:schemeClr val="accent2"/>
              </a:solidFill>
            </a:endParaRPr>
          </a:p>
        </p:txBody>
      </p:sp>
      <p:sp>
        <p:nvSpPr>
          <p:cNvPr id="13" name="object 7">
            <a:extLst>
              <a:ext uri="{FF2B5EF4-FFF2-40B4-BE49-F238E27FC236}">
                <a16:creationId xmlns:a16="http://schemas.microsoft.com/office/drawing/2014/main" id="{7F0B5F2C-AF1D-4134-87CE-114836AE883E}"/>
              </a:ext>
            </a:extLst>
          </p:cNvPr>
          <p:cNvSpPr txBox="1"/>
          <p:nvPr/>
        </p:nvSpPr>
        <p:spPr>
          <a:xfrm>
            <a:off x="7822737" y="2403759"/>
            <a:ext cx="2796311" cy="614271"/>
          </a:xfrm>
          <a:prstGeom prst="rect">
            <a:avLst/>
          </a:prstGeom>
        </p:spPr>
        <p:txBody>
          <a:bodyPr vert="horz" wrap="square" lIns="0" tIns="242570" rIns="0" bIns="0" rtlCol="0" anchor="ctr">
            <a:spAutoFit/>
          </a:bodyPr>
          <a:lstStyle/>
          <a:p>
            <a:pPr algn="ctr">
              <a:lnSpc>
                <a:spcPct val="150000"/>
              </a:lnSpc>
              <a:spcBef>
                <a:spcPts val="1000"/>
              </a:spcBef>
            </a:pPr>
            <a:r>
              <a:rPr lang="en-IN" sz="1600" b="1" dirty="0">
                <a:solidFill>
                  <a:schemeClr val="accent2"/>
                </a:solidFill>
              </a:rPr>
              <a:t>API 670 Compliant</a:t>
            </a:r>
            <a:endParaRPr lang="en-IN" sz="1600" b="0" spc="10" dirty="0">
              <a:solidFill>
                <a:schemeClr val="accent2"/>
              </a:solidFill>
              <a:latin typeface="+mj-lt"/>
              <a:cs typeface="Ubuntu Light"/>
            </a:endParaRPr>
          </a:p>
        </p:txBody>
      </p:sp>
      <p:grpSp>
        <p:nvGrpSpPr>
          <p:cNvPr id="40" name="Group 39"/>
          <p:cNvGrpSpPr/>
          <p:nvPr/>
        </p:nvGrpSpPr>
        <p:grpSpPr>
          <a:xfrm>
            <a:off x="5298445" y="1753526"/>
            <a:ext cx="608297" cy="751307"/>
            <a:chOff x="3606891" y="1956225"/>
            <a:chExt cx="1015988" cy="1254846"/>
          </a:xfrm>
        </p:grpSpPr>
        <p:sp>
          <p:nvSpPr>
            <p:cNvPr id="14" name="object 8">
              <a:extLst>
                <a:ext uri="{FF2B5EF4-FFF2-40B4-BE49-F238E27FC236}">
                  <a16:creationId xmlns:a16="http://schemas.microsoft.com/office/drawing/2014/main" id="{D1035347-1E67-4D3C-A011-49CD1FFB3789}"/>
                </a:ext>
              </a:extLst>
            </p:cNvPr>
            <p:cNvSpPr/>
            <p:nvPr/>
          </p:nvSpPr>
          <p:spPr>
            <a:xfrm>
              <a:off x="4096001" y="2163843"/>
              <a:ext cx="206280" cy="220701"/>
            </a:xfrm>
            <a:custGeom>
              <a:avLst/>
              <a:gdLst/>
              <a:ahLst/>
              <a:cxnLst/>
              <a:rect l="l" t="t" r="r" b="b"/>
              <a:pathLst>
                <a:path w="296545" h="332104">
                  <a:moveTo>
                    <a:pt x="148009" y="331626"/>
                  </a:moveTo>
                  <a:lnTo>
                    <a:pt x="0" y="242123"/>
                  </a:lnTo>
                  <a:lnTo>
                    <a:pt x="0" y="89502"/>
                  </a:lnTo>
                  <a:lnTo>
                    <a:pt x="148009" y="0"/>
                  </a:lnTo>
                  <a:lnTo>
                    <a:pt x="296012" y="89502"/>
                  </a:lnTo>
                  <a:lnTo>
                    <a:pt x="296012" y="242123"/>
                  </a:lnTo>
                  <a:lnTo>
                    <a:pt x="148009" y="331626"/>
                  </a:lnTo>
                  <a:close/>
                </a:path>
              </a:pathLst>
            </a:custGeom>
            <a:solidFill>
              <a:srgbClr val="658D19"/>
            </a:solidFill>
            <a:ln>
              <a:solidFill>
                <a:srgbClr val="658D1B"/>
              </a:solidFill>
            </a:ln>
          </p:spPr>
          <p:txBody>
            <a:bodyPr wrap="square" lIns="0" tIns="0" rIns="0" bIns="0" rtlCol="0"/>
            <a:lstStyle/>
            <a:p>
              <a:endParaRPr/>
            </a:p>
          </p:txBody>
        </p:sp>
        <p:sp>
          <p:nvSpPr>
            <p:cNvPr id="15" name="object 9">
              <a:extLst>
                <a:ext uri="{FF2B5EF4-FFF2-40B4-BE49-F238E27FC236}">
                  <a16:creationId xmlns:a16="http://schemas.microsoft.com/office/drawing/2014/main" id="{524276C4-DE5A-4B63-893B-014A33F6FA82}"/>
                </a:ext>
              </a:extLst>
            </p:cNvPr>
            <p:cNvSpPr/>
            <p:nvPr/>
          </p:nvSpPr>
          <p:spPr>
            <a:xfrm>
              <a:off x="3937765" y="2439344"/>
              <a:ext cx="206280" cy="220701"/>
            </a:xfrm>
            <a:custGeom>
              <a:avLst/>
              <a:gdLst/>
              <a:ahLst/>
              <a:cxnLst/>
              <a:rect l="l" t="t" r="r" b="b"/>
              <a:pathLst>
                <a:path w="296545" h="332104">
                  <a:moveTo>
                    <a:pt x="148015" y="331638"/>
                  </a:moveTo>
                  <a:lnTo>
                    <a:pt x="0" y="242135"/>
                  </a:lnTo>
                  <a:lnTo>
                    <a:pt x="0" y="89502"/>
                  </a:lnTo>
                  <a:lnTo>
                    <a:pt x="148015" y="0"/>
                  </a:lnTo>
                  <a:lnTo>
                    <a:pt x="296018" y="89502"/>
                  </a:lnTo>
                  <a:lnTo>
                    <a:pt x="296018" y="242135"/>
                  </a:lnTo>
                  <a:lnTo>
                    <a:pt x="148015" y="331638"/>
                  </a:lnTo>
                  <a:close/>
                </a:path>
              </a:pathLst>
            </a:custGeom>
            <a:solidFill>
              <a:srgbClr val="658D19"/>
            </a:solidFill>
            <a:ln>
              <a:solidFill>
                <a:srgbClr val="658D1B"/>
              </a:solidFill>
            </a:ln>
          </p:spPr>
          <p:txBody>
            <a:bodyPr wrap="square" lIns="0" tIns="0" rIns="0" bIns="0" rtlCol="0"/>
            <a:lstStyle/>
            <a:p>
              <a:endParaRPr/>
            </a:p>
          </p:txBody>
        </p:sp>
        <p:sp>
          <p:nvSpPr>
            <p:cNvPr id="16" name="object 10">
              <a:extLst>
                <a:ext uri="{FF2B5EF4-FFF2-40B4-BE49-F238E27FC236}">
                  <a16:creationId xmlns:a16="http://schemas.microsoft.com/office/drawing/2014/main" id="{648C06A4-2FFD-40ED-BC26-4916F61471B0}"/>
                </a:ext>
              </a:extLst>
            </p:cNvPr>
            <p:cNvSpPr/>
            <p:nvPr/>
          </p:nvSpPr>
          <p:spPr>
            <a:xfrm>
              <a:off x="4231834" y="1956225"/>
              <a:ext cx="206280" cy="220701"/>
            </a:xfrm>
            <a:custGeom>
              <a:avLst/>
              <a:gdLst/>
              <a:ahLst/>
              <a:cxnLst/>
              <a:rect l="l" t="t" r="r" b="b"/>
              <a:pathLst>
                <a:path w="296545" h="332104">
                  <a:moveTo>
                    <a:pt x="148009" y="331632"/>
                  </a:moveTo>
                  <a:lnTo>
                    <a:pt x="0" y="242123"/>
                  </a:lnTo>
                  <a:lnTo>
                    <a:pt x="0" y="89502"/>
                  </a:lnTo>
                  <a:lnTo>
                    <a:pt x="148009" y="0"/>
                  </a:lnTo>
                  <a:lnTo>
                    <a:pt x="296018" y="89502"/>
                  </a:lnTo>
                  <a:lnTo>
                    <a:pt x="296018" y="242123"/>
                  </a:lnTo>
                  <a:lnTo>
                    <a:pt x="148009" y="331632"/>
                  </a:lnTo>
                  <a:close/>
                </a:path>
              </a:pathLst>
            </a:custGeom>
            <a:solidFill>
              <a:srgbClr val="658D19"/>
            </a:solidFill>
            <a:ln>
              <a:solidFill>
                <a:srgbClr val="658D1B"/>
              </a:solidFill>
            </a:ln>
          </p:spPr>
          <p:txBody>
            <a:bodyPr wrap="square" lIns="0" tIns="0" rIns="0" bIns="0" rtlCol="0"/>
            <a:lstStyle/>
            <a:p>
              <a:endParaRPr/>
            </a:p>
          </p:txBody>
        </p:sp>
        <p:sp>
          <p:nvSpPr>
            <p:cNvPr id="17" name="object 11">
              <a:extLst>
                <a:ext uri="{FF2B5EF4-FFF2-40B4-BE49-F238E27FC236}">
                  <a16:creationId xmlns:a16="http://schemas.microsoft.com/office/drawing/2014/main" id="{46FA3BDA-D4A8-4CE5-8201-80773FAF7A5C}"/>
                </a:ext>
              </a:extLst>
            </p:cNvPr>
            <p:cNvSpPr/>
            <p:nvPr/>
          </p:nvSpPr>
          <p:spPr>
            <a:xfrm>
              <a:off x="4085778" y="2714857"/>
              <a:ext cx="206280" cy="220701"/>
            </a:xfrm>
            <a:custGeom>
              <a:avLst/>
              <a:gdLst/>
              <a:ahLst/>
              <a:cxnLst/>
              <a:rect l="l" t="t" r="r" b="b"/>
              <a:pathLst>
                <a:path w="296545" h="332104">
                  <a:moveTo>
                    <a:pt x="148009" y="331626"/>
                  </a:moveTo>
                  <a:lnTo>
                    <a:pt x="0" y="242129"/>
                  </a:lnTo>
                  <a:lnTo>
                    <a:pt x="0" y="89502"/>
                  </a:lnTo>
                  <a:lnTo>
                    <a:pt x="148009" y="0"/>
                  </a:lnTo>
                  <a:lnTo>
                    <a:pt x="296018" y="89502"/>
                  </a:lnTo>
                  <a:lnTo>
                    <a:pt x="296018" y="242129"/>
                  </a:lnTo>
                  <a:lnTo>
                    <a:pt x="148009" y="331626"/>
                  </a:lnTo>
                  <a:close/>
                </a:path>
              </a:pathLst>
            </a:custGeom>
            <a:solidFill>
              <a:srgbClr val="658D19"/>
            </a:solidFill>
            <a:ln>
              <a:solidFill>
                <a:srgbClr val="658D1B"/>
              </a:solidFill>
            </a:ln>
          </p:spPr>
          <p:txBody>
            <a:bodyPr wrap="square" lIns="0" tIns="0" rIns="0" bIns="0" rtlCol="0"/>
            <a:lstStyle/>
            <a:p>
              <a:endParaRPr/>
            </a:p>
          </p:txBody>
        </p:sp>
        <p:sp>
          <p:nvSpPr>
            <p:cNvPr id="18" name="object 12">
              <a:extLst>
                <a:ext uri="{FF2B5EF4-FFF2-40B4-BE49-F238E27FC236}">
                  <a16:creationId xmlns:a16="http://schemas.microsoft.com/office/drawing/2014/main" id="{D270324C-6A29-4B41-A833-FB7B9BCBCB7E}"/>
                </a:ext>
              </a:extLst>
            </p:cNvPr>
            <p:cNvSpPr/>
            <p:nvPr/>
          </p:nvSpPr>
          <p:spPr>
            <a:xfrm>
              <a:off x="3937765" y="2990370"/>
              <a:ext cx="206280" cy="220701"/>
            </a:xfrm>
            <a:custGeom>
              <a:avLst/>
              <a:gdLst/>
              <a:ahLst/>
              <a:cxnLst/>
              <a:rect l="l" t="t" r="r" b="b"/>
              <a:pathLst>
                <a:path w="296545" h="332104">
                  <a:moveTo>
                    <a:pt x="148015" y="331626"/>
                  </a:moveTo>
                  <a:lnTo>
                    <a:pt x="0" y="242123"/>
                  </a:lnTo>
                  <a:lnTo>
                    <a:pt x="0" y="89502"/>
                  </a:lnTo>
                  <a:lnTo>
                    <a:pt x="148015" y="0"/>
                  </a:lnTo>
                  <a:lnTo>
                    <a:pt x="296018" y="89502"/>
                  </a:lnTo>
                  <a:lnTo>
                    <a:pt x="296018" y="242123"/>
                  </a:lnTo>
                  <a:lnTo>
                    <a:pt x="148015" y="331626"/>
                  </a:lnTo>
                  <a:close/>
                </a:path>
              </a:pathLst>
            </a:custGeom>
            <a:solidFill>
              <a:srgbClr val="658D19"/>
            </a:solidFill>
            <a:ln>
              <a:solidFill>
                <a:srgbClr val="658D1B"/>
              </a:solidFill>
            </a:ln>
          </p:spPr>
          <p:txBody>
            <a:bodyPr wrap="square" lIns="0" tIns="0" rIns="0" bIns="0" rtlCol="0"/>
            <a:lstStyle/>
            <a:p>
              <a:endParaRPr/>
            </a:p>
          </p:txBody>
        </p:sp>
        <p:sp>
          <p:nvSpPr>
            <p:cNvPr id="19" name="object 13">
              <a:extLst>
                <a:ext uri="{FF2B5EF4-FFF2-40B4-BE49-F238E27FC236}">
                  <a16:creationId xmlns:a16="http://schemas.microsoft.com/office/drawing/2014/main" id="{DAF87965-EFF7-42AF-9C38-33315382BC7C}"/>
                </a:ext>
              </a:extLst>
            </p:cNvPr>
            <p:cNvSpPr/>
            <p:nvPr/>
          </p:nvSpPr>
          <p:spPr>
            <a:xfrm>
              <a:off x="4416599" y="2714857"/>
              <a:ext cx="206280" cy="220701"/>
            </a:xfrm>
            <a:custGeom>
              <a:avLst/>
              <a:gdLst/>
              <a:ahLst/>
              <a:cxnLst/>
              <a:rect l="l" t="t" r="r" b="b"/>
              <a:pathLst>
                <a:path w="296545" h="332104">
                  <a:moveTo>
                    <a:pt x="148009" y="331626"/>
                  </a:moveTo>
                  <a:lnTo>
                    <a:pt x="0" y="242123"/>
                  </a:lnTo>
                  <a:lnTo>
                    <a:pt x="0" y="89502"/>
                  </a:lnTo>
                  <a:lnTo>
                    <a:pt x="148009" y="0"/>
                  </a:lnTo>
                  <a:lnTo>
                    <a:pt x="296018" y="89502"/>
                  </a:lnTo>
                  <a:lnTo>
                    <a:pt x="296018" y="242123"/>
                  </a:lnTo>
                  <a:lnTo>
                    <a:pt x="148009" y="331626"/>
                  </a:lnTo>
                  <a:close/>
                </a:path>
              </a:pathLst>
            </a:custGeom>
            <a:solidFill>
              <a:srgbClr val="658D19"/>
            </a:solidFill>
            <a:ln>
              <a:solidFill>
                <a:srgbClr val="658D1B"/>
              </a:solidFill>
            </a:ln>
          </p:spPr>
          <p:txBody>
            <a:bodyPr wrap="square" lIns="0" tIns="0" rIns="0" bIns="0" rtlCol="0"/>
            <a:lstStyle/>
            <a:p>
              <a:endParaRPr/>
            </a:p>
          </p:txBody>
        </p:sp>
        <p:sp>
          <p:nvSpPr>
            <p:cNvPr id="20" name="object 14">
              <a:extLst>
                <a:ext uri="{FF2B5EF4-FFF2-40B4-BE49-F238E27FC236}">
                  <a16:creationId xmlns:a16="http://schemas.microsoft.com/office/drawing/2014/main" id="{83E539F7-5BDD-48A1-A262-FFE67D286767}"/>
                </a:ext>
              </a:extLst>
            </p:cNvPr>
            <p:cNvSpPr/>
            <p:nvPr/>
          </p:nvSpPr>
          <p:spPr>
            <a:xfrm>
              <a:off x="3606891" y="2439349"/>
              <a:ext cx="206280" cy="220701"/>
            </a:xfrm>
            <a:custGeom>
              <a:avLst/>
              <a:gdLst/>
              <a:ahLst/>
              <a:cxnLst/>
              <a:rect l="l" t="t" r="r" b="b"/>
              <a:pathLst>
                <a:path w="296545" h="332104">
                  <a:moveTo>
                    <a:pt x="148009" y="331632"/>
                  </a:moveTo>
                  <a:lnTo>
                    <a:pt x="0" y="242135"/>
                  </a:lnTo>
                  <a:lnTo>
                    <a:pt x="0" y="89502"/>
                  </a:lnTo>
                  <a:lnTo>
                    <a:pt x="148009" y="0"/>
                  </a:lnTo>
                  <a:lnTo>
                    <a:pt x="296018" y="89502"/>
                  </a:lnTo>
                  <a:lnTo>
                    <a:pt x="296018" y="242135"/>
                  </a:lnTo>
                  <a:lnTo>
                    <a:pt x="148009" y="331632"/>
                  </a:lnTo>
                  <a:close/>
                </a:path>
              </a:pathLst>
            </a:custGeom>
            <a:solidFill>
              <a:srgbClr val="658D19"/>
            </a:solidFill>
            <a:ln>
              <a:solidFill>
                <a:srgbClr val="658D1B"/>
              </a:solidFill>
            </a:ln>
          </p:spPr>
          <p:txBody>
            <a:bodyPr wrap="square" lIns="0" tIns="0" rIns="0" bIns="0" rtlCol="0"/>
            <a:lstStyle/>
            <a:p>
              <a:endParaRPr/>
            </a:p>
          </p:txBody>
        </p:sp>
      </p:grpSp>
      <p:grpSp>
        <p:nvGrpSpPr>
          <p:cNvPr id="42" name="Group 41"/>
          <p:cNvGrpSpPr/>
          <p:nvPr/>
        </p:nvGrpSpPr>
        <p:grpSpPr>
          <a:xfrm>
            <a:off x="1861409" y="1923953"/>
            <a:ext cx="430825" cy="438429"/>
            <a:chOff x="1017629" y="2264671"/>
            <a:chExt cx="764606" cy="801359"/>
          </a:xfrm>
        </p:grpSpPr>
        <p:sp>
          <p:nvSpPr>
            <p:cNvPr id="21" name="object 15">
              <a:extLst>
                <a:ext uri="{FF2B5EF4-FFF2-40B4-BE49-F238E27FC236}">
                  <a16:creationId xmlns:a16="http://schemas.microsoft.com/office/drawing/2014/main" id="{4C47B933-92AD-49A3-A6F5-C377608CD338}"/>
                </a:ext>
              </a:extLst>
            </p:cNvPr>
            <p:cNvSpPr/>
            <p:nvPr/>
          </p:nvSpPr>
          <p:spPr>
            <a:xfrm>
              <a:off x="1017629" y="2264671"/>
              <a:ext cx="764606" cy="801359"/>
            </a:xfrm>
            <a:custGeom>
              <a:avLst/>
              <a:gdLst/>
              <a:ahLst/>
              <a:cxnLst/>
              <a:rect l="l" t="t" r="r" b="b"/>
              <a:pathLst>
                <a:path w="1099185" h="1205864">
                  <a:moveTo>
                    <a:pt x="549330" y="1205560"/>
                  </a:moveTo>
                  <a:lnTo>
                    <a:pt x="490039" y="1181698"/>
                  </a:lnTo>
                  <a:lnTo>
                    <a:pt x="444742" y="1159887"/>
                  </a:lnTo>
                  <a:lnTo>
                    <a:pt x="401047" y="1135484"/>
                  </a:lnTo>
                  <a:lnTo>
                    <a:pt x="359042" y="1108558"/>
                  </a:lnTo>
                  <a:lnTo>
                    <a:pt x="318814" y="1079177"/>
                  </a:lnTo>
                  <a:lnTo>
                    <a:pt x="280451" y="1047408"/>
                  </a:lnTo>
                  <a:lnTo>
                    <a:pt x="244040" y="1013319"/>
                  </a:lnTo>
                  <a:lnTo>
                    <a:pt x="209669" y="976978"/>
                  </a:lnTo>
                  <a:lnTo>
                    <a:pt x="177426" y="938454"/>
                  </a:lnTo>
                  <a:lnTo>
                    <a:pt x="147398" y="897813"/>
                  </a:lnTo>
                  <a:lnTo>
                    <a:pt x="119812" y="855433"/>
                  </a:lnTo>
                  <a:lnTo>
                    <a:pt x="94998" y="811721"/>
                  </a:lnTo>
                  <a:lnTo>
                    <a:pt x="72986" y="766781"/>
                  </a:lnTo>
                  <a:lnTo>
                    <a:pt x="53809" y="720723"/>
                  </a:lnTo>
                  <a:lnTo>
                    <a:pt x="37497" y="673654"/>
                  </a:lnTo>
                  <a:lnTo>
                    <a:pt x="24081" y="625680"/>
                  </a:lnTo>
                  <a:lnTo>
                    <a:pt x="13592" y="576909"/>
                  </a:lnTo>
                  <a:lnTo>
                    <a:pt x="6061" y="527449"/>
                  </a:lnTo>
                  <a:lnTo>
                    <a:pt x="1520" y="477407"/>
                  </a:lnTo>
                  <a:lnTo>
                    <a:pt x="7" y="427126"/>
                  </a:lnTo>
                  <a:lnTo>
                    <a:pt x="0" y="191665"/>
                  </a:lnTo>
                  <a:lnTo>
                    <a:pt x="35319" y="191665"/>
                  </a:lnTo>
                  <a:lnTo>
                    <a:pt x="84671" y="183678"/>
                  </a:lnTo>
                  <a:lnTo>
                    <a:pt x="127582" y="161450"/>
                  </a:lnTo>
                  <a:lnTo>
                    <a:pt x="161450" y="127582"/>
                  </a:lnTo>
                  <a:lnTo>
                    <a:pt x="183678" y="84671"/>
                  </a:lnTo>
                  <a:lnTo>
                    <a:pt x="191627" y="35554"/>
                  </a:lnTo>
                  <a:lnTo>
                    <a:pt x="191665" y="0"/>
                  </a:lnTo>
                  <a:lnTo>
                    <a:pt x="906525" y="0"/>
                  </a:lnTo>
                  <a:lnTo>
                    <a:pt x="906525" y="35554"/>
                  </a:lnTo>
                  <a:lnTo>
                    <a:pt x="912202" y="70638"/>
                  </a:lnTo>
                  <a:lnTo>
                    <a:pt x="260184" y="70638"/>
                  </a:lnTo>
                  <a:lnTo>
                    <a:pt x="247601" y="117265"/>
                  </a:lnTo>
                  <a:lnTo>
                    <a:pt x="225920" y="159372"/>
                  </a:lnTo>
                  <a:lnTo>
                    <a:pt x="196286" y="195815"/>
                  </a:lnTo>
                  <a:lnTo>
                    <a:pt x="159843" y="225449"/>
                  </a:lnTo>
                  <a:lnTo>
                    <a:pt x="117736" y="247130"/>
                  </a:lnTo>
                  <a:lnTo>
                    <a:pt x="71109" y="259713"/>
                  </a:lnTo>
                  <a:lnTo>
                    <a:pt x="71109" y="427126"/>
                  </a:lnTo>
                  <a:lnTo>
                    <a:pt x="72835" y="478452"/>
                  </a:lnTo>
                  <a:lnTo>
                    <a:pt x="77980" y="529210"/>
                  </a:lnTo>
                  <a:lnTo>
                    <a:pt x="86495" y="579269"/>
                  </a:lnTo>
                  <a:lnTo>
                    <a:pt x="98336" y="628496"/>
                  </a:lnTo>
                  <a:lnTo>
                    <a:pt x="113456" y="676760"/>
                  </a:lnTo>
                  <a:lnTo>
                    <a:pt x="131809" y="723929"/>
                  </a:lnTo>
                  <a:lnTo>
                    <a:pt x="153348" y="769871"/>
                  </a:lnTo>
                  <a:lnTo>
                    <a:pt x="178025" y="814455"/>
                  </a:lnTo>
                  <a:lnTo>
                    <a:pt x="205793" y="857549"/>
                  </a:lnTo>
                  <a:lnTo>
                    <a:pt x="235496" y="897573"/>
                  </a:lnTo>
                  <a:lnTo>
                    <a:pt x="267556" y="935337"/>
                  </a:lnTo>
                  <a:lnTo>
                    <a:pt x="301869" y="970762"/>
                  </a:lnTo>
                  <a:lnTo>
                    <a:pt x="338334" y="1003769"/>
                  </a:lnTo>
                  <a:lnTo>
                    <a:pt x="376847" y="1034277"/>
                  </a:lnTo>
                  <a:lnTo>
                    <a:pt x="417306" y="1062208"/>
                  </a:lnTo>
                  <a:lnTo>
                    <a:pt x="459608" y="1087482"/>
                  </a:lnTo>
                  <a:lnTo>
                    <a:pt x="503650" y="1110020"/>
                  </a:lnTo>
                  <a:lnTo>
                    <a:pt x="549330" y="1129742"/>
                  </a:lnTo>
                  <a:lnTo>
                    <a:pt x="706571" y="1129742"/>
                  </a:lnTo>
                  <a:lnTo>
                    <a:pt x="697613" y="1135484"/>
                  </a:lnTo>
                  <a:lnTo>
                    <a:pt x="653918" y="1159887"/>
                  </a:lnTo>
                  <a:lnTo>
                    <a:pt x="608621" y="1181698"/>
                  </a:lnTo>
                  <a:lnTo>
                    <a:pt x="561810" y="1200851"/>
                  </a:lnTo>
                  <a:lnTo>
                    <a:pt x="549330" y="1205560"/>
                  </a:lnTo>
                  <a:close/>
                </a:path>
                <a:path w="1099185" h="1205864">
                  <a:moveTo>
                    <a:pt x="706571" y="1129742"/>
                  </a:moveTo>
                  <a:lnTo>
                    <a:pt x="549330" y="1129742"/>
                  </a:lnTo>
                  <a:lnTo>
                    <a:pt x="595010" y="1110020"/>
                  </a:lnTo>
                  <a:lnTo>
                    <a:pt x="639052" y="1087482"/>
                  </a:lnTo>
                  <a:lnTo>
                    <a:pt x="681354" y="1062208"/>
                  </a:lnTo>
                  <a:lnTo>
                    <a:pt x="721813" y="1034277"/>
                  </a:lnTo>
                  <a:lnTo>
                    <a:pt x="760326" y="1003769"/>
                  </a:lnTo>
                  <a:lnTo>
                    <a:pt x="796791" y="970762"/>
                  </a:lnTo>
                  <a:lnTo>
                    <a:pt x="831105" y="935337"/>
                  </a:lnTo>
                  <a:lnTo>
                    <a:pt x="863165" y="897573"/>
                  </a:lnTo>
                  <a:lnTo>
                    <a:pt x="892868" y="857549"/>
                  </a:lnTo>
                  <a:lnTo>
                    <a:pt x="920719" y="814385"/>
                  </a:lnTo>
                  <a:lnTo>
                    <a:pt x="945437" y="769749"/>
                  </a:lnTo>
                  <a:lnTo>
                    <a:pt x="966986" y="723772"/>
                  </a:lnTo>
                  <a:lnTo>
                    <a:pt x="985327" y="676586"/>
                  </a:lnTo>
                  <a:lnTo>
                    <a:pt x="1000421" y="628321"/>
                  </a:lnTo>
                  <a:lnTo>
                    <a:pt x="1012230" y="579112"/>
                  </a:lnTo>
                  <a:lnTo>
                    <a:pt x="1020714" y="529088"/>
                  </a:lnTo>
                  <a:lnTo>
                    <a:pt x="1025832" y="478452"/>
                  </a:lnTo>
                  <a:lnTo>
                    <a:pt x="1027552" y="426890"/>
                  </a:lnTo>
                  <a:lnTo>
                    <a:pt x="1027787" y="259713"/>
                  </a:lnTo>
                  <a:lnTo>
                    <a:pt x="981160" y="247130"/>
                  </a:lnTo>
                  <a:lnTo>
                    <a:pt x="939053" y="225449"/>
                  </a:lnTo>
                  <a:lnTo>
                    <a:pt x="902610" y="195815"/>
                  </a:lnTo>
                  <a:lnTo>
                    <a:pt x="872976" y="159372"/>
                  </a:lnTo>
                  <a:lnTo>
                    <a:pt x="851295" y="117265"/>
                  </a:lnTo>
                  <a:lnTo>
                    <a:pt x="838712" y="70638"/>
                  </a:lnTo>
                  <a:lnTo>
                    <a:pt x="912202" y="70638"/>
                  </a:lnTo>
                  <a:lnTo>
                    <a:pt x="914512" y="84907"/>
                  </a:lnTo>
                  <a:lnTo>
                    <a:pt x="936739" y="127817"/>
                  </a:lnTo>
                  <a:lnTo>
                    <a:pt x="970608" y="161686"/>
                  </a:lnTo>
                  <a:lnTo>
                    <a:pt x="1013518" y="183913"/>
                  </a:lnTo>
                  <a:lnTo>
                    <a:pt x="1062871" y="191900"/>
                  </a:lnTo>
                  <a:lnTo>
                    <a:pt x="1098661" y="191900"/>
                  </a:lnTo>
                  <a:lnTo>
                    <a:pt x="1098654" y="427126"/>
                  </a:lnTo>
                  <a:lnTo>
                    <a:pt x="1097134" y="477407"/>
                  </a:lnTo>
                  <a:lnTo>
                    <a:pt x="1092577" y="527449"/>
                  </a:lnTo>
                  <a:lnTo>
                    <a:pt x="1085024" y="576909"/>
                  </a:lnTo>
                  <a:lnTo>
                    <a:pt x="1074512" y="625680"/>
                  </a:lnTo>
                  <a:lnTo>
                    <a:pt x="1061076" y="673654"/>
                  </a:lnTo>
                  <a:lnTo>
                    <a:pt x="1044750" y="720723"/>
                  </a:lnTo>
                  <a:lnTo>
                    <a:pt x="1025570" y="766781"/>
                  </a:lnTo>
                  <a:lnTo>
                    <a:pt x="1003572" y="811721"/>
                  </a:lnTo>
                  <a:lnTo>
                    <a:pt x="978791" y="855433"/>
                  </a:lnTo>
                  <a:lnTo>
                    <a:pt x="951262" y="897813"/>
                  </a:lnTo>
                  <a:lnTo>
                    <a:pt x="921234" y="938454"/>
                  </a:lnTo>
                  <a:lnTo>
                    <a:pt x="888991" y="976978"/>
                  </a:lnTo>
                  <a:lnTo>
                    <a:pt x="854621" y="1013319"/>
                  </a:lnTo>
                  <a:lnTo>
                    <a:pt x="818210" y="1047408"/>
                  </a:lnTo>
                  <a:lnTo>
                    <a:pt x="779847" y="1079177"/>
                  </a:lnTo>
                  <a:lnTo>
                    <a:pt x="739619" y="1108558"/>
                  </a:lnTo>
                  <a:lnTo>
                    <a:pt x="706571" y="1129742"/>
                  </a:lnTo>
                  <a:close/>
                </a:path>
              </a:pathLst>
            </a:custGeom>
            <a:solidFill>
              <a:srgbClr val="658D19"/>
            </a:solidFill>
            <a:ln>
              <a:solidFill>
                <a:srgbClr val="658D1B"/>
              </a:solidFill>
            </a:ln>
          </p:spPr>
          <p:txBody>
            <a:bodyPr wrap="square" lIns="0" tIns="0" rIns="0" bIns="0" rtlCol="0"/>
            <a:lstStyle/>
            <a:p>
              <a:endParaRPr/>
            </a:p>
          </p:txBody>
        </p:sp>
        <p:sp>
          <p:nvSpPr>
            <p:cNvPr id="22" name="object 16">
              <a:extLst>
                <a:ext uri="{FF2B5EF4-FFF2-40B4-BE49-F238E27FC236}">
                  <a16:creationId xmlns:a16="http://schemas.microsoft.com/office/drawing/2014/main" id="{E023AD0E-9DC9-48E3-A21E-B2F38BEEA470}"/>
                </a:ext>
              </a:extLst>
            </p:cNvPr>
            <p:cNvSpPr/>
            <p:nvPr/>
          </p:nvSpPr>
          <p:spPr>
            <a:xfrm>
              <a:off x="1175169" y="2470818"/>
              <a:ext cx="428904" cy="355316"/>
            </a:xfrm>
            <a:custGeom>
              <a:avLst/>
              <a:gdLst/>
              <a:ahLst/>
              <a:cxnLst/>
              <a:rect l="l" t="t" r="r" b="b"/>
              <a:pathLst>
                <a:path w="616585" h="534670">
                  <a:moveTo>
                    <a:pt x="331764" y="234283"/>
                  </a:moveTo>
                  <a:lnTo>
                    <a:pt x="231929" y="234283"/>
                  </a:lnTo>
                  <a:lnTo>
                    <a:pt x="466212" y="0"/>
                  </a:lnTo>
                  <a:lnTo>
                    <a:pt x="565735" y="99835"/>
                  </a:lnTo>
                  <a:lnTo>
                    <a:pt x="466212" y="99835"/>
                  </a:lnTo>
                  <a:lnTo>
                    <a:pt x="331764" y="234283"/>
                  </a:lnTo>
                  <a:close/>
                </a:path>
                <a:path w="616585" h="534670">
                  <a:moveTo>
                    <a:pt x="331764" y="434425"/>
                  </a:moveTo>
                  <a:lnTo>
                    <a:pt x="231929" y="434425"/>
                  </a:lnTo>
                  <a:lnTo>
                    <a:pt x="516366" y="149988"/>
                  </a:lnTo>
                  <a:lnTo>
                    <a:pt x="466212" y="99835"/>
                  </a:lnTo>
                  <a:lnTo>
                    <a:pt x="565735" y="99835"/>
                  </a:lnTo>
                  <a:lnTo>
                    <a:pt x="615966" y="150224"/>
                  </a:lnTo>
                  <a:lnTo>
                    <a:pt x="331764" y="434425"/>
                  </a:lnTo>
                  <a:close/>
                </a:path>
                <a:path w="616585" h="534670">
                  <a:moveTo>
                    <a:pt x="231693" y="534496"/>
                  </a:moveTo>
                  <a:lnTo>
                    <a:pt x="0" y="302802"/>
                  </a:lnTo>
                  <a:lnTo>
                    <a:pt x="150224" y="152578"/>
                  </a:lnTo>
                  <a:lnTo>
                    <a:pt x="231929" y="234283"/>
                  </a:lnTo>
                  <a:lnTo>
                    <a:pt x="331764" y="234283"/>
                  </a:lnTo>
                  <a:lnTo>
                    <a:pt x="313398" y="252649"/>
                  </a:lnTo>
                  <a:lnTo>
                    <a:pt x="150459" y="252649"/>
                  </a:lnTo>
                  <a:lnTo>
                    <a:pt x="100306" y="302802"/>
                  </a:lnTo>
                  <a:lnTo>
                    <a:pt x="231929" y="434425"/>
                  </a:lnTo>
                  <a:lnTo>
                    <a:pt x="331764" y="434425"/>
                  </a:lnTo>
                  <a:lnTo>
                    <a:pt x="231693" y="534496"/>
                  </a:lnTo>
                  <a:close/>
                </a:path>
                <a:path w="616585" h="534670">
                  <a:moveTo>
                    <a:pt x="231929" y="334119"/>
                  </a:moveTo>
                  <a:lnTo>
                    <a:pt x="150459" y="252649"/>
                  </a:lnTo>
                  <a:lnTo>
                    <a:pt x="313398" y="252649"/>
                  </a:lnTo>
                  <a:lnTo>
                    <a:pt x="231929" y="334119"/>
                  </a:lnTo>
                  <a:close/>
                </a:path>
              </a:pathLst>
            </a:custGeom>
            <a:solidFill>
              <a:srgbClr val="658D19"/>
            </a:solidFill>
            <a:ln>
              <a:solidFill>
                <a:srgbClr val="658D1B"/>
              </a:solidFill>
            </a:ln>
          </p:spPr>
          <p:txBody>
            <a:bodyPr wrap="square" lIns="0" tIns="0" rIns="0" bIns="0" rtlCol="0"/>
            <a:lstStyle/>
            <a:p>
              <a:endParaRPr/>
            </a:p>
          </p:txBody>
        </p:sp>
      </p:grpSp>
      <p:grpSp>
        <p:nvGrpSpPr>
          <p:cNvPr id="41" name="Group 40"/>
          <p:cNvGrpSpPr/>
          <p:nvPr/>
        </p:nvGrpSpPr>
        <p:grpSpPr>
          <a:xfrm>
            <a:off x="8947099" y="1816876"/>
            <a:ext cx="689167" cy="687957"/>
            <a:chOff x="6862210" y="2207915"/>
            <a:chExt cx="1033915" cy="1032100"/>
          </a:xfrm>
        </p:grpSpPr>
        <p:sp>
          <p:nvSpPr>
            <p:cNvPr id="23" name="object 17">
              <a:extLst>
                <a:ext uri="{FF2B5EF4-FFF2-40B4-BE49-F238E27FC236}">
                  <a16:creationId xmlns:a16="http://schemas.microsoft.com/office/drawing/2014/main" id="{8DAE4182-1644-482D-BBD4-68E0D4A77A2B}"/>
                </a:ext>
              </a:extLst>
            </p:cNvPr>
            <p:cNvSpPr/>
            <p:nvPr/>
          </p:nvSpPr>
          <p:spPr>
            <a:xfrm>
              <a:off x="7192777" y="2358505"/>
              <a:ext cx="45719" cy="55703"/>
            </a:xfrm>
            <a:custGeom>
              <a:avLst/>
              <a:gdLst/>
              <a:ahLst/>
              <a:cxnLst/>
              <a:rect l="l" t="t" r="r" b="b"/>
              <a:pathLst>
                <a:path w="41909" h="83820">
                  <a:moveTo>
                    <a:pt x="0" y="0"/>
                  </a:moveTo>
                  <a:lnTo>
                    <a:pt x="41362" y="0"/>
                  </a:lnTo>
                  <a:lnTo>
                    <a:pt x="41362" y="83309"/>
                  </a:lnTo>
                  <a:lnTo>
                    <a:pt x="0" y="83309"/>
                  </a:lnTo>
                  <a:lnTo>
                    <a:pt x="0" y="0"/>
                  </a:lnTo>
                  <a:close/>
                </a:path>
              </a:pathLst>
            </a:custGeom>
            <a:solidFill>
              <a:srgbClr val="658D19"/>
            </a:solidFill>
            <a:ln>
              <a:solidFill>
                <a:srgbClr val="658D1B"/>
              </a:solidFill>
            </a:ln>
          </p:spPr>
          <p:txBody>
            <a:bodyPr wrap="square" lIns="0" tIns="0" rIns="0" bIns="0" rtlCol="0"/>
            <a:lstStyle/>
            <a:p>
              <a:endParaRPr/>
            </a:p>
          </p:txBody>
        </p:sp>
        <p:sp>
          <p:nvSpPr>
            <p:cNvPr id="24" name="object 18">
              <a:extLst>
                <a:ext uri="{FF2B5EF4-FFF2-40B4-BE49-F238E27FC236}">
                  <a16:creationId xmlns:a16="http://schemas.microsoft.com/office/drawing/2014/main" id="{A70A08AF-6C77-48CF-A896-4B8C3D709917}"/>
                </a:ext>
              </a:extLst>
            </p:cNvPr>
            <p:cNvSpPr/>
            <p:nvPr/>
          </p:nvSpPr>
          <p:spPr>
            <a:xfrm flipH="1">
              <a:off x="7356281" y="2207915"/>
              <a:ext cx="45719" cy="155714"/>
            </a:xfrm>
            <a:custGeom>
              <a:avLst/>
              <a:gdLst/>
              <a:ahLst/>
              <a:cxnLst/>
              <a:rect l="l" t="t" r="r" b="b"/>
              <a:pathLst>
                <a:path h="234314">
                  <a:moveTo>
                    <a:pt x="0" y="0"/>
                  </a:moveTo>
                  <a:lnTo>
                    <a:pt x="0" y="233900"/>
                  </a:lnTo>
                </a:path>
              </a:pathLst>
            </a:custGeom>
            <a:ln w="41371">
              <a:solidFill>
                <a:srgbClr val="658D1B"/>
              </a:solidFill>
            </a:ln>
          </p:spPr>
          <p:txBody>
            <a:bodyPr wrap="square" lIns="0" tIns="0" rIns="0" bIns="0" rtlCol="0"/>
            <a:lstStyle/>
            <a:p>
              <a:endParaRPr/>
            </a:p>
          </p:txBody>
        </p:sp>
        <p:sp>
          <p:nvSpPr>
            <p:cNvPr id="25" name="object 19">
              <a:extLst>
                <a:ext uri="{FF2B5EF4-FFF2-40B4-BE49-F238E27FC236}">
                  <a16:creationId xmlns:a16="http://schemas.microsoft.com/office/drawing/2014/main" id="{416C4899-1381-4672-8B8C-FEA73BCEAFC2}"/>
                </a:ext>
              </a:extLst>
            </p:cNvPr>
            <p:cNvSpPr/>
            <p:nvPr/>
          </p:nvSpPr>
          <p:spPr>
            <a:xfrm flipH="1">
              <a:off x="7217266" y="3091676"/>
              <a:ext cx="45719" cy="113515"/>
            </a:xfrm>
            <a:custGeom>
              <a:avLst/>
              <a:gdLst/>
              <a:ahLst/>
              <a:cxnLst/>
              <a:rect l="l" t="t" r="r" b="b"/>
              <a:pathLst>
                <a:path h="170814">
                  <a:moveTo>
                    <a:pt x="0" y="0"/>
                  </a:moveTo>
                  <a:lnTo>
                    <a:pt x="0" y="170364"/>
                  </a:lnTo>
                </a:path>
              </a:pathLst>
            </a:custGeom>
            <a:ln w="41362">
              <a:solidFill>
                <a:srgbClr val="658D1B"/>
              </a:solidFill>
            </a:ln>
          </p:spPr>
          <p:txBody>
            <a:bodyPr wrap="square" lIns="0" tIns="0" rIns="0" bIns="0" rtlCol="0"/>
            <a:lstStyle/>
            <a:p>
              <a:endParaRPr/>
            </a:p>
          </p:txBody>
        </p:sp>
        <p:sp>
          <p:nvSpPr>
            <p:cNvPr id="26" name="object 20">
              <a:extLst>
                <a:ext uri="{FF2B5EF4-FFF2-40B4-BE49-F238E27FC236}">
                  <a16:creationId xmlns:a16="http://schemas.microsoft.com/office/drawing/2014/main" id="{91DFDA45-3918-488C-8079-7B03B9CE829F}"/>
                </a:ext>
              </a:extLst>
            </p:cNvPr>
            <p:cNvSpPr/>
            <p:nvPr/>
          </p:nvSpPr>
          <p:spPr>
            <a:xfrm flipH="1">
              <a:off x="7356281" y="3091680"/>
              <a:ext cx="45719" cy="82710"/>
            </a:xfrm>
            <a:custGeom>
              <a:avLst/>
              <a:gdLst/>
              <a:ahLst/>
              <a:cxnLst/>
              <a:rect l="l" t="t" r="r" b="b"/>
              <a:pathLst>
                <a:path h="124460">
                  <a:moveTo>
                    <a:pt x="0" y="0"/>
                  </a:moveTo>
                  <a:lnTo>
                    <a:pt x="0" y="124290"/>
                  </a:lnTo>
                </a:path>
              </a:pathLst>
            </a:custGeom>
            <a:ln w="41371">
              <a:solidFill>
                <a:srgbClr val="658D1B"/>
              </a:solidFill>
            </a:ln>
          </p:spPr>
          <p:txBody>
            <a:bodyPr wrap="square" lIns="0" tIns="0" rIns="0" bIns="0" rtlCol="0"/>
            <a:lstStyle/>
            <a:p>
              <a:endParaRPr/>
            </a:p>
          </p:txBody>
        </p:sp>
        <p:sp>
          <p:nvSpPr>
            <p:cNvPr id="27" name="object 21">
              <a:extLst>
                <a:ext uri="{FF2B5EF4-FFF2-40B4-BE49-F238E27FC236}">
                  <a16:creationId xmlns:a16="http://schemas.microsoft.com/office/drawing/2014/main" id="{F9E86444-44AD-4745-B115-EBB7DCB8D771}"/>
                </a:ext>
              </a:extLst>
            </p:cNvPr>
            <p:cNvSpPr/>
            <p:nvPr/>
          </p:nvSpPr>
          <p:spPr>
            <a:xfrm>
              <a:off x="7743734" y="2766737"/>
              <a:ext cx="152391" cy="45719"/>
            </a:xfrm>
            <a:custGeom>
              <a:avLst/>
              <a:gdLst/>
              <a:ahLst/>
              <a:cxnLst/>
              <a:rect l="l" t="t" r="r" b="b"/>
              <a:pathLst>
                <a:path w="219075">
                  <a:moveTo>
                    <a:pt x="0" y="0"/>
                  </a:moveTo>
                  <a:lnTo>
                    <a:pt x="218597" y="0"/>
                  </a:lnTo>
                </a:path>
              </a:pathLst>
            </a:custGeom>
            <a:ln w="41368">
              <a:solidFill>
                <a:srgbClr val="658D1B"/>
              </a:solidFill>
            </a:ln>
          </p:spPr>
          <p:txBody>
            <a:bodyPr wrap="square" lIns="0" tIns="0" rIns="0" bIns="0" rtlCol="0"/>
            <a:lstStyle/>
            <a:p>
              <a:endParaRPr/>
            </a:p>
          </p:txBody>
        </p:sp>
        <p:sp>
          <p:nvSpPr>
            <p:cNvPr id="28" name="object 22">
              <a:extLst>
                <a:ext uri="{FF2B5EF4-FFF2-40B4-BE49-F238E27FC236}">
                  <a16:creationId xmlns:a16="http://schemas.microsoft.com/office/drawing/2014/main" id="{E0690BFC-791B-40BA-9E80-0914B83D31F1}"/>
                </a:ext>
              </a:extLst>
            </p:cNvPr>
            <p:cNvSpPr/>
            <p:nvPr/>
          </p:nvSpPr>
          <p:spPr>
            <a:xfrm>
              <a:off x="7728078" y="2905718"/>
              <a:ext cx="116612" cy="45719"/>
            </a:xfrm>
            <a:custGeom>
              <a:avLst/>
              <a:gdLst/>
              <a:ahLst/>
              <a:cxnLst/>
              <a:rect l="l" t="t" r="r" b="b"/>
              <a:pathLst>
                <a:path w="167640">
                  <a:moveTo>
                    <a:pt x="0" y="0"/>
                  </a:moveTo>
                  <a:lnTo>
                    <a:pt x="167068" y="0"/>
                  </a:lnTo>
                </a:path>
              </a:pathLst>
            </a:custGeom>
            <a:ln w="41368">
              <a:solidFill>
                <a:srgbClr val="658D1B"/>
              </a:solidFill>
            </a:ln>
          </p:spPr>
          <p:txBody>
            <a:bodyPr wrap="square" lIns="0" tIns="0" rIns="0" bIns="0" rtlCol="0"/>
            <a:lstStyle/>
            <a:p>
              <a:endParaRPr/>
            </a:p>
          </p:txBody>
        </p:sp>
        <p:sp>
          <p:nvSpPr>
            <p:cNvPr id="29" name="object 23">
              <a:extLst>
                <a:ext uri="{FF2B5EF4-FFF2-40B4-BE49-F238E27FC236}">
                  <a16:creationId xmlns:a16="http://schemas.microsoft.com/office/drawing/2014/main" id="{781F6254-8F78-4F15-93ED-D7A35AE41923}"/>
                </a:ext>
              </a:extLst>
            </p:cNvPr>
            <p:cNvSpPr/>
            <p:nvPr/>
          </p:nvSpPr>
          <p:spPr>
            <a:xfrm>
              <a:off x="6862210" y="2766737"/>
              <a:ext cx="165201" cy="45719"/>
            </a:xfrm>
            <a:custGeom>
              <a:avLst/>
              <a:gdLst/>
              <a:ahLst/>
              <a:cxnLst/>
              <a:rect l="l" t="t" r="r" b="b"/>
              <a:pathLst>
                <a:path w="237490">
                  <a:moveTo>
                    <a:pt x="0" y="0"/>
                  </a:moveTo>
                  <a:lnTo>
                    <a:pt x="237210" y="0"/>
                  </a:lnTo>
                </a:path>
              </a:pathLst>
            </a:custGeom>
            <a:ln w="41368">
              <a:solidFill>
                <a:srgbClr val="658D1B"/>
              </a:solidFill>
            </a:ln>
          </p:spPr>
          <p:txBody>
            <a:bodyPr wrap="square" lIns="0" tIns="0" rIns="0" bIns="0" rtlCol="0"/>
            <a:lstStyle/>
            <a:p>
              <a:endParaRPr/>
            </a:p>
          </p:txBody>
        </p:sp>
        <p:sp>
          <p:nvSpPr>
            <p:cNvPr id="30" name="object 24">
              <a:extLst>
                <a:ext uri="{FF2B5EF4-FFF2-40B4-BE49-F238E27FC236}">
                  <a16:creationId xmlns:a16="http://schemas.microsoft.com/office/drawing/2014/main" id="{B5BEA951-CCD8-4E06-93E6-CBBBD6C5AA26}"/>
                </a:ext>
              </a:extLst>
            </p:cNvPr>
            <p:cNvSpPr/>
            <p:nvPr/>
          </p:nvSpPr>
          <p:spPr>
            <a:xfrm>
              <a:off x="6940707" y="2905718"/>
              <a:ext cx="86576" cy="45719"/>
            </a:xfrm>
            <a:custGeom>
              <a:avLst/>
              <a:gdLst/>
              <a:ahLst/>
              <a:cxnLst/>
              <a:rect l="l" t="t" r="r" b="b"/>
              <a:pathLst>
                <a:path w="124459">
                  <a:moveTo>
                    <a:pt x="0" y="0"/>
                  </a:moveTo>
                  <a:lnTo>
                    <a:pt x="124308" y="0"/>
                  </a:lnTo>
                </a:path>
              </a:pathLst>
            </a:custGeom>
            <a:ln w="41368">
              <a:solidFill>
                <a:srgbClr val="658D1B"/>
              </a:solidFill>
            </a:ln>
          </p:spPr>
          <p:txBody>
            <a:bodyPr wrap="square" lIns="0" tIns="0" rIns="0" bIns="0" rtlCol="0"/>
            <a:lstStyle/>
            <a:p>
              <a:endParaRPr/>
            </a:p>
          </p:txBody>
        </p:sp>
        <p:sp>
          <p:nvSpPr>
            <p:cNvPr id="31" name="object 25">
              <a:extLst>
                <a:ext uri="{FF2B5EF4-FFF2-40B4-BE49-F238E27FC236}">
                  <a16:creationId xmlns:a16="http://schemas.microsoft.com/office/drawing/2014/main" id="{78E6BE54-FC63-4913-9F52-199D2343D4CA}"/>
                </a:ext>
              </a:extLst>
            </p:cNvPr>
            <p:cNvSpPr/>
            <p:nvPr/>
          </p:nvSpPr>
          <p:spPr>
            <a:xfrm>
              <a:off x="7241131" y="2482811"/>
              <a:ext cx="395334" cy="377681"/>
            </a:xfrm>
            <a:custGeom>
              <a:avLst/>
              <a:gdLst/>
              <a:ahLst/>
              <a:cxnLst/>
              <a:rect l="l" t="t" r="r" b="b"/>
              <a:pathLst>
                <a:path w="568325" h="568325">
                  <a:moveTo>
                    <a:pt x="486801" y="567875"/>
                  </a:moveTo>
                  <a:lnTo>
                    <a:pt x="81105" y="567875"/>
                  </a:lnTo>
                  <a:lnTo>
                    <a:pt x="49564" y="561490"/>
                  </a:lnTo>
                  <a:lnTo>
                    <a:pt x="23781" y="544090"/>
                  </a:lnTo>
                  <a:lnTo>
                    <a:pt x="6383" y="518306"/>
                  </a:lnTo>
                  <a:lnTo>
                    <a:pt x="0" y="486771"/>
                  </a:lnTo>
                  <a:lnTo>
                    <a:pt x="0" y="81095"/>
                  </a:lnTo>
                  <a:lnTo>
                    <a:pt x="6383" y="49559"/>
                  </a:lnTo>
                  <a:lnTo>
                    <a:pt x="23781" y="23778"/>
                  </a:lnTo>
                  <a:lnTo>
                    <a:pt x="49564" y="6382"/>
                  </a:lnTo>
                  <a:lnTo>
                    <a:pt x="81105" y="0"/>
                  </a:lnTo>
                  <a:lnTo>
                    <a:pt x="486801" y="0"/>
                  </a:lnTo>
                  <a:lnTo>
                    <a:pt x="518336" y="6382"/>
                  </a:lnTo>
                  <a:lnTo>
                    <a:pt x="544120" y="23778"/>
                  </a:lnTo>
                  <a:lnTo>
                    <a:pt x="555990" y="41364"/>
                  </a:lnTo>
                  <a:lnTo>
                    <a:pt x="81105" y="41364"/>
                  </a:lnTo>
                  <a:lnTo>
                    <a:pt x="65648" y="44491"/>
                  </a:lnTo>
                  <a:lnTo>
                    <a:pt x="53019" y="53013"/>
                  </a:lnTo>
                  <a:lnTo>
                    <a:pt x="44500" y="65644"/>
                  </a:lnTo>
                  <a:lnTo>
                    <a:pt x="41376" y="81095"/>
                  </a:lnTo>
                  <a:lnTo>
                    <a:pt x="41376" y="486771"/>
                  </a:lnTo>
                  <a:lnTo>
                    <a:pt x="44500" y="502227"/>
                  </a:lnTo>
                  <a:lnTo>
                    <a:pt x="53019" y="514857"/>
                  </a:lnTo>
                  <a:lnTo>
                    <a:pt x="65648" y="523377"/>
                  </a:lnTo>
                  <a:lnTo>
                    <a:pt x="81105" y="526502"/>
                  </a:lnTo>
                  <a:lnTo>
                    <a:pt x="555990" y="526502"/>
                  </a:lnTo>
                  <a:lnTo>
                    <a:pt x="544120" y="544090"/>
                  </a:lnTo>
                  <a:lnTo>
                    <a:pt x="518336" y="561490"/>
                  </a:lnTo>
                  <a:lnTo>
                    <a:pt x="486801" y="567875"/>
                  </a:lnTo>
                  <a:close/>
                </a:path>
                <a:path w="568325" h="568325">
                  <a:moveTo>
                    <a:pt x="555990" y="526502"/>
                  </a:moveTo>
                  <a:lnTo>
                    <a:pt x="486801" y="526502"/>
                  </a:lnTo>
                  <a:lnTo>
                    <a:pt x="502257" y="523377"/>
                  </a:lnTo>
                  <a:lnTo>
                    <a:pt x="514890" y="514857"/>
                  </a:lnTo>
                  <a:lnTo>
                    <a:pt x="523413" y="502227"/>
                  </a:lnTo>
                  <a:lnTo>
                    <a:pt x="526540" y="486771"/>
                  </a:lnTo>
                  <a:lnTo>
                    <a:pt x="526540" y="81095"/>
                  </a:lnTo>
                  <a:lnTo>
                    <a:pt x="523413" y="65644"/>
                  </a:lnTo>
                  <a:lnTo>
                    <a:pt x="514890" y="53013"/>
                  </a:lnTo>
                  <a:lnTo>
                    <a:pt x="502257" y="44491"/>
                  </a:lnTo>
                  <a:lnTo>
                    <a:pt x="486801" y="41364"/>
                  </a:lnTo>
                  <a:lnTo>
                    <a:pt x="555990" y="41364"/>
                  </a:lnTo>
                  <a:lnTo>
                    <a:pt x="561521" y="49559"/>
                  </a:lnTo>
                  <a:lnTo>
                    <a:pt x="567907" y="81095"/>
                  </a:lnTo>
                  <a:lnTo>
                    <a:pt x="567907" y="486771"/>
                  </a:lnTo>
                  <a:lnTo>
                    <a:pt x="561521" y="518306"/>
                  </a:lnTo>
                  <a:lnTo>
                    <a:pt x="555990" y="526502"/>
                  </a:lnTo>
                  <a:close/>
                </a:path>
              </a:pathLst>
            </a:custGeom>
            <a:solidFill>
              <a:srgbClr val="658D19"/>
            </a:solidFill>
            <a:ln>
              <a:solidFill>
                <a:srgbClr val="658D1B"/>
              </a:solidFill>
            </a:ln>
          </p:spPr>
          <p:txBody>
            <a:bodyPr wrap="square" lIns="0" tIns="0" rIns="0" bIns="0" rtlCol="0"/>
            <a:lstStyle/>
            <a:p>
              <a:endParaRPr/>
            </a:p>
          </p:txBody>
        </p:sp>
        <p:sp>
          <p:nvSpPr>
            <p:cNvPr id="32" name="object 26">
              <a:extLst>
                <a:ext uri="{FF2B5EF4-FFF2-40B4-BE49-F238E27FC236}">
                  <a16:creationId xmlns:a16="http://schemas.microsoft.com/office/drawing/2014/main" id="{603FD7AC-0727-4CA5-9BC3-33C27A514FB2}"/>
                </a:ext>
              </a:extLst>
            </p:cNvPr>
            <p:cNvSpPr/>
            <p:nvPr/>
          </p:nvSpPr>
          <p:spPr>
            <a:xfrm>
              <a:off x="6903914" y="2574928"/>
              <a:ext cx="123219" cy="70229"/>
            </a:xfrm>
            <a:prstGeom prst="rect">
              <a:avLst/>
            </a:prstGeom>
            <a:solidFill>
              <a:srgbClr val="658D19"/>
            </a:solidFill>
            <a:ln>
              <a:solidFill>
                <a:srgbClr val="658D1B"/>
              </a:solidFill>
            </a:ln>
          </p:spPr>
          <p:txBody>
            <a:bodyPr wrap="square" lIns="0" tIns="0" rIns="0" bIns="0" rtlCol="0"/>
            <a:lstStyle/>
            <a:p>
              <a:endParaRPr/>
            </a:p>
          </p:txBody>
        </p:sp>
        <p:sp>
          <p:nvSpPr>
            <p:cNvPr id="33" name="object 27">
              <a:extLst>
                <a:ext uri="{FF2B5EF4-FFF2-40B4-BE49-F238E27FC236}">
                  <a16:creationId xmlns:a16="http://schemas.microsoft.com/office/drawing/2014/main" id="{DCB3D3C5-2E6B-4394-87DF-B1EA68DEBAFD}"/>
                </a:ext>
              </a:extLst>
            </p:cNvPr>
            <p:cNvSpPr/>
            <p:nvPr/>
          </p:nvSpPr>
          <p:spPr>
            <a:xfrm>
              <a:off x="7474599" y="3091678"/>
              <a:ext cx="73514" cy="148337"/>
            </a:xfrm>
            <a:prstGeom prst="rect">
              <a:avLst/>
            </a:prstGeom>
            <a:solidFill>
              <a:srgbClr val="658D19"/>
            </a:solidFill>
            <a:ln>
              <a:solidFill>
                <a:srgbClr val="658D1B"/>
              </a:solidFill>
            </a:ln>
          </p:spPr>
          <p:txBody>
            <a:bodyPr wrap="square" lIns="0" tIns="0" rIns="0" bIns="0" rtlCol="0"/>
            <a:lstStyle/>
            <a:p>
              <a:endParaRPr/>
            </a:p>
          </p:txBody>
        </p:sp>
        <p:sp>
          <p:nvSpPr>
            <p:cNvPr id="34" name="object 28">
              <a:extLst>
                <a:ext uri="{FF2B5EF4-FFF2-40B4-BE49-F238E27FC236}">
                  <a16:creationId xmlns:a16="http://schemas.microsoft.com/office/drawing/2014/main" id="{7D296581-7164-4ED6-9181-E897309B8031}"/>
                </a:ext>
              </a:extLst>
            </p:cNvPr>
            <p:cNvSpPr/>
            <p:nvPr/>
          </p:nvSpPr>
          <p:spPr>
            <a:xfrm>
              <a:off x="7730972" y="2574915"/>
              <a:ext cx="123233" cy="70229"/>
            </a:xfrm>
            <a:prstGeom prst="rect">
              <a:avLst/>
            </a:prstGeom>
            <a:solidFill>
              <a:srgbClr val="658D19"/>
            </a:solidFill>
            <a:ln>
              <a:solidFill>
                <a:srgbClr val="658D1B"/>
              </a:solidFill>
            </a:ln>
          </p:spPr>
          <p:txBody>
            <a:bodyPr wrap="square" lIns="0" tIns="0" rIns="0" bIns="0" rtlCol="0"/>
            <a:lstStyle/>
            <a:p>
              <a:endParaRPr/>
            </a:p>
          </p:txBody>
        </p:sp>
        <p:sp>
          <p:nvSpPr>
            <p:cNvPr id="35" name="object 29">
              <a:extLst>
                <a:ext uri="{FF2B5EF4-FFF2-40B4-BE49-F238E27FC236}">
                  <a16:creationId xmlns:a16="http://schemas.microsoft.com/office/drawing/2014/main" id="{3B475431-F08C-46A4-9420-FF5E02B6802C}"/>
                </a:ext>
              </a:extLst>
            </p:cNvPr>
            <p:cNvSpPr/>
            <p:nvPr/>
          </p:nvSpPr>
          <p:spPr>
            <a:xfrm>
              <a:off x="7474580" y="2264671"/>
              <a:ext cx="73523" cy="117721"/>
            </a:xfrm>
            <a:prstGeom prst="rect">
              <a:avLst/>
            </a:prstGeom>
            <a:solidFill>
              <a:srgbClr val="658D19"/>
            </a:solidFill>
            <a:ln>
              <a:solidFill>
                <a:srgbClr val="658D1B"/>
              </a:solidFill>
            </a:ln>
          </p:spPr>
          <p:txBody>
            <a:bodyPr wrap="square" lIns="0" tIns="0" rIns="0" bIns="0" rtlCol="0"/>
            <a:lstStyle/>
            <a:p>
              <a:endParaRPr/>
            </a:p>
          </p:txBody>
        </p:sp>
        <p:sp>
          <p:nvSpPr>
            <p:cNvPr id="36" name="object 30">
              <a:extLst>
                <a:ext uri="{FF2B5EF4-FFF2-40B4-BE49-F238E27FC236}">
                  <a16:creationId xmlns:a16="http://schemas.microsoft.com/office/drawing/2014/main" id="{364073C2-9462-4921-A3C9-EA0EF1F95E27}"/>
                </a:ext>
              </a:extLst>
            </p:cNvPr>
            <p:cNvSpPr/>
            <p:nvPr/>
          </p:nvSpPr>
          <p:spPr>
            <a:xfrm>
              <a:off x="7288476" y="2622441"/>
              <a:ext cx="193471" cy="184832"/>
            </a:xfrm>
            <a:custGeom>
              <a:avLst/>
              <a:gdLst/>
              <a:ahLst/>
              <a:cxnLst/>
              <a:rect l="l" t="t" r="r" b="b"/>
              <a:pathLst>
                <a:path w="278130" h="278129">
                  <a:moveTo>
                    <a:pt x="0" y="277948"/>
                  </a:moveTo>
                  <a:lnTo>
                    <a:pt x="277963" y="277948"/>
                  </a:lnTo>
                  <a:lnTo>
                    <a:pt x="277963" y="0"/>
                  </a:lnTo>
                  <a:lnTo>
                    <a:pt x="0" y="0"/>
                  </a:lnTo>
                  <a:lnTo>
                    <a:pt x="0" y="277948"/>
                  </a:lnTo>
                  <a:close/>
                </a:path>
              </a:pathLst>
            </a:custGeom>
            <a:solidFill>
              <a:srgbClr val="658D19"/>
            </a:solidFill>
            <a:ln>
              <a:solidFill>
                <a:srgbClr val="658D1B"/>
              </a:solidFill>
            </a:ln>
          </p:spPr>
          <p:txBody>
            <a:bodyPr wrap="square" lIns="0" tIns="0" rIns="0" bIns="0" rtlCol="0"/>
            <a:lstStyle/>
            <a:p>
              <a:endParaRPr/>
            </a:p>
          </p:txBody>
        </p:sp>
      </p:grpSp>
      <p:sp>
        <p:nvSpPr>
          <p:cNvPr id="37" name="TextBox 36"/>
          <p:cNvSpPr txBox="1"/>
          <p:nvPr/>
        </p:nvSpPr>
        <p:spPr>
          <a:xfrm>
            <a:off x="1070003" y="3212460"/>
            <a:ext cx="2824877" cy="1201862"/>
          </a:xfrm>
          <a:prstGeom prst="rect">
            <a:avLst/>
          </a:prstGeom>
        </p:spPr>
        <p:txBody>
          <a:bodyPr vert="horz" lIns="0" tIns="0" rIns="0" bIns="0" rtlCol="0">
            <a:normAutofit/>
          </a:bodyPr>
          <a:lstStyle>
            <a:defPPr>
              <a:defRPr lang="en-US"/>
            </a:defPPr>
            <a:lvl1pPr marL="179388" indent="-179388" algn="just">
              <a:lnSpc>
                <a:spcPct val="150000"/>
              </a:lnSpc>
              <a:spcBef>
                <a:spcPts val="900"/>
              </a:spcBef>
              <a:buClr>
                <a:schemeClr val="accent1"/>
              </a:buClr>
              <a:buFont typeface="Wingdings" panose="05000000000000000000" pitchFamily="2" charset="2"/>
              <a:buChar char="Ø"/>
              <a:defRPr sz="1400" b="0">
                <a:solidFill>
                  <a:srgbClr val="2B2E30"/>
                </a:solidFill>
                <a:cs typeface="Ubuntu Light"/>
              </a:defRPr>
            </a:lvl1pPr>
            <a:lvl2pPr marL="358775" indent="-179388">
              <a:lnSpc>
                <a:spcPct val="100000"/>
              </a:lnSpc>
              <a:spcBef>
                <a:spcPts val="900"/>
              </a:spcBef>
              <a:buClr>
                <a:schemeClr val="accent1"/>
              </a:buClr>
              <a:buFont typeface="Arial" panose="02000503000000020004" pitchFamily="50" charset="0"/>
              <a:buChar char="–"/>
              <a:defRPr sz="1400" b="0"/>
            </a:lvl2pPr>
            <a:lvl3pPr marL="536575" indent="-177800">
              <a:lnSpc>
                <a:spcPct val="90000"/>
              </a:lnSpc>
              <a:spcBef>
                <a:spcPts val="900"/>
              </a:spcBef>
              <a:buClr>
                <a:schemeClr val="accent1"/>
              </a:buClr>
              <a:buFont typeface="Wingdings 2" panose="05020102010507070707" pitchFamily="18" charset="2"/>
              <a:buChar char=""/>
              <a:tabLst/>
              <a:defRPr sz="1400" b="0"/>
            </a:lvl3pPr>
            <a:lvl4pPr marL="715963" indent="-179388">
              <a:lnSpc>
                <a:spcPct val="90000"/>
              </a:lnSpc>
              <a:spcBef>
                <a:spcPts val="900"/>
              </a:spcBef>
              <a:buClr>
                <a:schemeClr val="accent1"/>
              </a:buClr>
              <a:buFont typeface="Arial" panose="020B0604020202020204" pitchFamily="34" charset="0"/>
              <a:buChar char="‒"/>
              <a:defRPr sz="1400" b="0"/>
            </a:lvl4pPr>
            <a:lvl5pPr marL="895350" indent="-179388">
              <a:lnSpc>
                <a:spcPct val="90000"/>
              </a:lnSpc>
              <a:spcBef>
                <a:spcPts val="900"/>
              </a:spcBef>
              <a:buClr>
                <a:schemeClr val="accent1"/>
              </a:buClr>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pPr algn="l">
              <a:lnSpc>
                <a:spcPct val="100000"/>
              </a:lnSpc>
              <a:buFont typeface="Wingdings" panose="05000000000000000000" pitchFamily="2" charset="2"/>
              <a:buChar char="ü"/>
            </a:pPr>
            <a:r>
              <a:rPr lang="fr-CH" dirty="0"/>
              <a:t>SIL </a:t>
            </a:r>
            <a:r>
              <a:rPr lang="fr-CH" dirty="0" err="1"/>
              <a:t>certified</a:t>
            </a:r>
            <a:r>
              <a:rPr lang="fr-CH" dirty="0"/>
              <a:t> «by design», </a:t>
            </a:r>
            <a:br>
              <a:rPr lang="fr-CH" dirty="0"/>
            </a:br>
            <a:r>
              <a:rPr lang="fr-CH" dirty="0"/>
              <a:t>for SIL2 and SIL3</a:t>
            </a:r>
          </a:p>
          <a:p>
            <a:pPr algn="l">
              <a:lnSpc>
                <a:spcPct val="100000"/>
              </a:lnSpc>
              <a:buFont typeface="Wingdings" panose="05000000000000000000" pitchFamily="2" charset="2"/>
              <a:buChar char="ü"/>
            </a:pPr>
            <a:r>
              <a:rPr lang="fr-CH" dirty="0"/>
              <a:t>10+ </a:t>
            </a:r>
            <a:r>
              <a:rPr lang="fr-CH" dirty="0" err="1"/>
              <a:t>Years</a:t>
            </a:r>
            <a:r>
              <a:rPr lang="fr-CH" dirty="0"/>
              <a:t> PTI</a:t>
            </a:r>
          </a:p>
          <a:p>
            <a:pPr algn="l">
              <a:lnSpc>
                <a:spcPct val="100000"/>
              </a:lnSpc>
              <a:buFont typeface="Wingdings" panose="05000000000000000000" pitchFamily="2" charset="2"/>
              <a:buChar char="ü"/>
            </a:pPr>
            <a:r>
              <a:rPr lang="fr-CH" dirty="0" err="1"/>
              <a:t>Built</a:t>
            </a:r>
            <a:r>
              <a:rPr lang="fr-CH" dirty="0"/>
              <a:t>-in diagnostics</a:t>
            </a:r>
          </a:p>
        </p:txBody>
      </p:sp>
      <p:sp>
        <p:nvSpPr>
          <p:cNvPr id="38" name="TextBox 37"/>
          <p:cNvSpPr txBox="1"/>
          <p:nvPr/>
        </p:nvSpPr>
        <p:spPr>
          <a:xfrm>
            <a:off x="8123773" y="3331234"/>
            <a:ext cx="3080521" cy="1258127"/>
          </a:xfrm>
          <a:prstGeom prst="rect">
            <a:avLst/>
          </a:prstGeom>
        </p:spPr>
        <p:txBody>
          <a:bodyPr vert="horz" lIns="0" tIns="0" rIns="0" bIns="0" rtlCol="0">
            <a:normAutofit/>
          </a:bodyPr>
          <a:lstStyle>
            <a:defPPr>
              <a:defRPr lang="en-US"/>
            </a:defPPr>
            <a:lvl1pPr marL="179388" indent="-179388">
              <a:lnSpc>
                <a:spcPct val="150000"/>
              </a:lnSpc>
              <a:spcBef>
                <a:spcPts val="900"/>
              </a:spcBef>
              <a:buClr>
                <a:schemeClr val="accent1"/>
              </a:buClr>
              <a:buFont typeface="Wingdings" panose="05000000000000000000" pitchFamily="2" charset="2"/>
              <a:buChar char="Ø"/>
              <a:defRPr sz="1400" b="0">
                <a:solidFill>
                  <a:srgbClr val="2B2E30"/>
                </a:solidFill>
                <a:cs typeface="Ubuntu Light"/>
              </a:defRPr>
            </a:lvl1pPr>
            <a:lvl2pPr marL="358775" indent="-179388">
              <a:lnSpc>
                <a:spcPct val="100000"/>
              </a:lnSpc>
              <a:spcBef>
                <a:spcPts val="900"/>
              </a:spcBef>
              <a:buClr>
                <a:schemeClr val="accent1"/>
              </a:buClr>
              <a:buFont typeface="Arial" panose="02000503000000020004" pitchFamily="50" charset="0"/>
              <a:buChar char="–"/>
              <a:defRPr sz="1400" b="0"/>
            </a:lvl2pPr>
            <a:lvl3pPr marL="536575" indent="-177800">
              <a:lnSpc>
                <a:spcPct val="90000"/>
              </a:lnSpc>
              <a:spcBef>
                <a:spcPts val="900"/>
              </a:spcBef>
              <a:buClr>
                <a:schemeClr val="accent1"/>
              </a:buClr>
              <a:buFont typeface="Wingdings 2" panose="05020102010507070707" pitchFamily="18" charset="2"/>
              <a:buChar char=""/>
              <a:tabLst/>
              <a:defRPr sz="1400" b="0"/>
            </a:lvl3pPr>
            <a:lvl4pPr marL="715963" indent="-179388">
              <a:lnSpc>
                <a:spcPct val="90000"/>
              </a:lnSpc>
              <a:spcBef>
                <a:spcPts val="900"/>
              </a:spcBef>
              <a:buClr>
                <a:schemeClr val="accent1"/>
              </a:buClr>
              <a:buFont typeface="Arial" panose="020B0604020202020204" pitchFamily="34" charset="0"/>
              <a:buChar char="‒"/>
              <a:defRPr sz="1400" b="0"/>
            </a:lvl4pPr>
            <a:lvl5pPr marL="895350" indent="-179388">
              <a:lnSpc>
                <a:spcPct val="90000"/>
              </a:lnSpc>
              <a:spcBef>
                <a:spcPts val="900"/>
              </a:spcBef>
              <a:buClr>
                <a:schemeClr val="accent1"/>
              </a:buClr>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pPr>
              <a:lnSpc>
                <a:spcPct val="100000"/>
              </a:lnSpc>
              <a:buFont typeface="Wingdings" panose="05000000000000000000" pitchFamily="2" charset="2"/>
              <a:buChar char="ü"/>
            </a:pPr>
            <a:r>
              <a:rPr lang="fr-CH" dirty="0" err="1"/>
              <a:t>Overspeed</a:t>
            </a:r>
            <a:r>
              <a:rPr lang="fr-CH" dirty="0"/>
              <a:t> </a:t>
            </a:r>
            <a:r>
              <a:rPr lang="fr-CH" dirty="0" err="1"/>
              <a:t>dedicated</a:t>
            </a:r>
            <a:r>
              <a:rPr lang="fr-CH" dirty="0"/>
              <a:t> system (</a:t>
            </a:r>
            <a:r>
              <a:rPr lang="fr-CH" dirty="0" err="1"/>
              <a:t>segregation</a:t>
            </a:r>
            <a:r>
              <a:rPr lang="fr-CH" dirty="0"/>
              <a:t>)</a:t>
            </a:r>
          </a:p>
          <a:p>
            <a:pPr>
              <a:lnSpc>
                <a:spcPct val="100000"/>
              </a:lnSpc>
              <a:buFont typeface="Wingdings" panose="05000000000000000000" pitchFamily="2" charset="2"/>
              <a:buChar char="ü"/>
            </a:pPr>
            <a:r>
              <a:rPr lang="fr-CH" dirty="0" err="1"/>
              <a:t>Fast</a:t>
            </a:r>
            <a:r>
              <a:rPr lang="fr-CH" dirty="0"/>
              <a:t> </a:t>
            </a:r>
            <a:r>
              <a:rPr lang="fr-CH" dirty="0" err="1"/>
              <a:t>response</a:t>
            </a:r>
            <a:r>
              <a:rPr lang="fr-CH" dirty="0"/>
              <a:t> time</a:t>
            </a:r>
          </a:p>
          <a:p>
            <a:pPr>
              <a:lnSpc>
                <a:spcPct val="100000"/>
              </a:lnSpc>
              <a:buFont typeface="Wingdings" panose="05000000000000000000" pitchFamily="2" charset="2"/>
              <a:buChar char="ü"/>
            </a:pPr>
            <a:r>
              <a:rPr lang="fr-CH" dirty="0" err="1"/>
              <a:t>Voting</a:t>
            </a:r>
            <a:r>
              <a:rPr lang="fr-CH" dirty="0"/>
              <a:t> </a:t>
            </a:r>
            <a:r>
              <a:rPr lang="fr-CH" dirty="0" err="1"/>
              <a:t>logic</a:t>
            </a:r>
            <a:endParaRPr lang="fr-CH" dirty="0"/>
          </a:p>
        </p:txBody>
      </p:sp>
      <p:sp>
        <p:nvSpPr>
          <p:cNvPr id="39" name="TextBox 38"/>
          <p:cNvSpPr txBox="1"/>
          <p:nvPr/>
        </p:nvSpPr>
        <p:spPr>
          <a:xfrm>
            <a:off x="4547620" y="3331234"/>
            <a:ext cx="2470825" cy="1211828"/>
          </a:xfrm>
          <a:prstGeom prst="rect">
            <a:avLst/>
          </a:prstGeom>
        </p:spPr>
        <p:txBody>
          <a:bodyPr vert="horz" lIns="0" tIns="0" rIns="0" bIns="0" rtlCol="0">
            <a:normAutofit/>
          </a:bodyPr>
          <a:lstStyle>
            <a:defPPr>
              <a:defRPr lang="en-US"/>
            </a:defPPr>
            <a:lvl1pPr marL="179388" indent="-179388">
              <a:lnSpc>
                <a:spcPct val="150000"/>
              </a:lnSpc>
              <a:spcBef>
                <a:spcPts val="900"/>
              </a:spcBef>
              <a:buClr>
                <a:schemeClr val="accent1"/>
              </a:buClr>
              <a:buFont typeface="Wingdings" panose="05000000000000000000" pitchFamily="2" charset="2"/>
              <a:buChar char="Ø"/>
              <a:defRPr sz="1400" b="0">
                <a:solidFill>
                  <a:srgbClr val="2B2E30"/>
                </a:solidFill>
                <a:cs typeface="Ubuntu Light"/>
              </a:defRPr>
            </a:lvl1pPr>
            <a:lvl2pPr marL="358775" indent="-179388">
              <a:lnSpc>
                <a:spcPct val="100000"/>
              </a:lnSpc>
              <a:spcBef>
                <a:spcPts val="900"/>
              </a:spcBef>
              <a:buClr>
                <a:schemeClr val="accent1"/>
              </a:buClr>
              <a:buFont typeface="Arial" panose="02000503000000020004" pitchFamily="50" charset="0"/>
              <a:buChar char="–"/>
              <a:defRPr sz="1400" b="0"/>
            </a:lvl2pPr>
            <a:lvl3pPr marL="536575" indent="-177800">
              <a:lnSpc>
                <a:spcPct val="90000"/>
              </a:lnSpc>
              <a:spcBef>
                <a:spcPts val="900"/>
              </a:spcBef>
              <a:buClr>
                <a:schemeClr val="accent1"/>
              </a:buClr>
              <a:buFont typeface="Wingdings 2" panose="05020102010507070707" pitchFamily="18" charset="2"/>
              <a:buChar char=""/>
              <a:tabLst/>
              <a:defRPr sz="1400" b="0"/>
            </a:lvl3pPr>
            <a:lvl4pPr marL="715963" indent="-179388">
              <a:lnSpc>
                <a:spcPct val="90000"/>
              </a:lnSpc>
              <a:spcBef>
                <a:spcPts val="900"/>
              </a:spcBef>
              <a:buClr>
                <a:schemeClr val="accent1"/>
              </a:buClr>
              <a:buFont typeface="Arial" panose="020B0604020202020204" pitchFamily="34" charset="0"/>
              <a:buChar char="‒"/>
              <a:defRPr sz="1400" b="0"/>
            </a:lvl4pPr>
            <a:lvl5pPr marL="895350" indent="-179388">
              <a:lnSpc>
                <a:spcPct val="90000"/>
              </a:lnSpc>
              <a:spcBef>
                <a:spcPts val="900"/>
              </a:spcBef>
              <a:buClr>
                <a:schemeClr val="accent1"/>
              </a:buClr>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defRPr sz="2000"/>
            </a:lvl6pPr>
            <a:lvl7pPr marL="2971800" indent="-228600">
              <a:lnSpc>
                <a:spcPct val="90000"/>
              </a:lnSpc>
              <a:spcBef>
                <a:spcPts val="500"/>
              </a:spcBef>
              <a:buFont typeface="Arial" panose="020B0604020202020204" pitchFamily="34" charset="0"/>
              <a:buChar char="•"/>
              <a:defRPr sz="2000"/>
            </a:lvl7pPr>
            <a:lvl8pPr marL="3429000" indent="-228600">
              <a:lnSpc>
                <a:spcPct val="90000"/>
              </a:lnSpc>
              <a:spcBef>
                <a:spcPts val="500"/>
              </a:spcBef>
              <a:buFont typeface="Arial" panose="020B0604020202020204" pitchFamily="34" charset="0"/>
              <a:buChar char="•"/>
              <a:defRPr sz="2000"/>
            </a:lvl8pPr>
            <a:lvl9pPr marL="3886200" indent="-228600">
              <a:lnSpc>
                <a:spcPct val="90000"/>
              </a:lnSpc>
              <a:spcBef>
                <a:spcPts val="500"/>
              </a:spcBef>
              <a:buFont typeface="Arial" panose="020B0604020202020204" pitchFamily="34" charset="0"/>
              <a:buChar char="•"/>
              <a:defRPr sz="2000"/>
            </a:lvl9pPr>
          </a:lstStyle>
          <a:p>
            <a:pPr>
              <a:lnSpc>
                <a:spcPct val="100000"/>
              </a:lnSpc>
              <a:buFont typeface="Wingdings" panose="05000000000000000000" pitchFamily="2" charset="2"/>
              <a:buChar char="ü"/>
            </a:pPr>
            <a:r>
              <a:rPr lang="fr-CH" dirty="0" err="1"/>
              <a:t>Modular</a:t>
            </a:r>
            <a:endParaRPr lang="fr-CH" dirty="0"/>
          </a:p>
          <a:p>
            <a:pPr>
              <a:lnSpc>
                <a:spcPct val="100000"/>
              </a:lnSpc>
              <a:buFont typeface="Wingdings" panose="05000000000000000000" pitchFamily="2" charset="2"/>
              <a:buChar char="ü"/>
            </a:pPr>
            <a:r>
              <a:rPr lang="fr-FR" dirty="0" err="1"/>
              <a:t>Suitable</a:t>
            </a:r>
            <a:r>
              <a:rPr lang="fr-FR" dirty="0"/>
              <a:t> for Ex</a:t>
            </a:r>
            <a:r>
              <a:rPr lang="fr-CH" dirty="0"/>
              <a:t>-areas</a:t>
            </a:r>
          </a:p>
          <a:p>
            <a:pPr>
              <a:lnSpc>
                <a:spcPct val="100000"/>
              </a:lnSpc>
              <a:buFont typeface="Wingdings" panose="05000000000000000000" pitchFamily="2" charset="2"/>
              <a:buChar char="ü"/>
            </a:pPr>
            <a:r>
              <a:rPr lang="fr-CH" dirty="0"/>
              <a:t>Compatible </a:t>
            </a:r>
            <a:r>
              <a:rPr lang="fr-CH" dirty="0" err="1"/>
              <a:t>with</a:t>
            </a:r>
            <a:r>
              <a:rPr lang="fr-CH" dirty="0"/>
              <a:t> </a:t>
            </a:r>
            <a:r>
              <a:rPr lang="fr-CH" dirty="0" err="1"/>
              <a:t>industry</a:t>
            </a:r>
            <a:r>
              <a:rPr lang="fr-CH" dirty="0"/>
              <a:t> standard speed </a:t>
            </a:r>
            <a:r>
              <a:rPr lang="fr-CH" dirty="0" err="1"/>
              <a:t>sensors</a:t>
            </a:r>
            <a:endParaRPr lang="fr-CH" dirty="0"/>
          </a:p>
        </p:txBody>
      </p:sp>
      <p:sp>
        <p:nvSpPr>
          <p:cNvPr id="2" name="Date Placeholder 1"/>
          <p:cNvSpPr>
            <a:spLocks noGrp="1"/>
          </p:cNvSpPr>
          <p:nvPr>
            <p:ph type="dt" sz="half" idx="10"/>
          </p:nvPr>
        </p:nvSpPr>
        <p:spPr/>
        <p:txBody>
          <a:bodyPr/>
          <a:lstStyle/>
          <a:p>
            <a:fld id="{A2FF9762-3B3C-4C1E-9912-C34588169C85}" type="datetime4">
              <a:rPr lang="en-GB" smtClean="0"/>
              <a:t>17 August 2021</a:t>
            </a:fld>
            <a:endParaRPr lang="en-GB"/>
          </a:p>
        </p:txBody>
      </p:sp>
      <p:sp>
        <p:nvSpPr>
          <p:cNvPr id="3" name="Slide Number Placeholder 2"/>
          <p:cNvSpPr>
            <a:spLocks noGrp="1"/>
          </p:cNvSpPr>
          <p:nvPr>
            <p:ph type="sldNum" sz="quarter" idx="12"/>
          </p:nvPr>
        </p:nvSpPr>
        <p:spPr/>
        <p:txBody>
          <a:bodyPr/>
          <a:lstStyle/>
          <a:p>
            <a:fld id="{240553F3-40B0-4BFA-8684-D942AF6EAA45}" type="slidenum">
              <a:rPr lang="en-GB" smtClean="0"/>
              <a:t>28</a:t>
            </a:fld>
            <a:endParaRPr lang="en-GB"/>
          </a:p>
        </p:txBody>
      </p:sp>
    </p:spTree>
    <p:extLst>
      <p:ext uri="{BB962C8B-B14F-4D97-AF65-F5344CB8AC3E}">
        <p14:creationId xmlns:p14="http://schemas.microsoft.com/office/powerpoint/2010/main" val="12487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 </a:t>
            </a:r>
          </a:p>
        </p:txBody>
      </p:sp>
      <p:sp>
        <p:nvSpPr>
          <p:cNvPr id="4" name="Text Placeholder 3"/>
          <p:cNvSpPr>
            <a:spLocks noGrp="1"/>
          </p:cNvSpPr>
          <p:nvPr>
            <p:ph type="body" sz="half" idx="2"/>
          </p:nvPr>
        </p:nvSpPr>
        <p:spPr/>
        <p:txBody>
          <a:bodyPr/>
          <a:lstStyle/>
          <a:p>
            <a:r>
              <a:rPr lang="en-US" dirty="0"/>
              <a:t>SpeedSys300 </a:t>
            </a:r>
          </a:p>
        </p:txBody>
      </p:sp>
      <p:sp>
        <p:nvSpPr>
          <p:cNvPr id="5" name="Date Placeholder 4"/>
          <p:cNvSpPr>
            <a:spLocks noGrp="1"/>
          </p:cNvSpPr>
          <p:nvPr>
            <p:ph type="dt" sz="half" idx="10"/>
          </p:nvPr>
        </p:nvSpPr>
        <p:spPr/>
        <p:txBody>
          <a:bodyPr/>
          <a:lstStyle/>
          <a:p>
            <a:fld id="{EDD49C26-2057-46FB-9373-42D41A9FB514}"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29</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085547605"/>
              </p:ext>
            </p:extLst>
          </p:nvPr>
        </p:nvGraphicFramePr>
        <p:xfrm>
          <a:off x="1724171" y="1470082"/>
          <a:ext cx="9271777" cy="4441208"/>
        </p:xfrm>
        <a:graphic>
          <a:graphicData uri="http://schemas.openxmlformats.org/drawingml/2006/table">
            <a:tbl>
              <a:tblPr firstRow="1" bandRow="1">
                <a:tableStyleId>{F5AB1C69-6EDB-4FF4-983F-18BD219EF322}</a:tableStyleId>
              </a:tblPr>
              <a:tblGrid>
                <a:gridCol w="2036419">
                  <a:extLst>
                    <a:ext uri="{9D8B030D-6E8A-4147-A177-3AD203B41FA5}">
                      <a16:colId xmlns:a16="http://schemas.microsoft.com/office/drawing/2014/main" val="20000"/>
                    </a:ext>
                  </a:extLst>
                </a:gridCol>
                <a:gridCol w="7235358">
                  <a:extLst>
                    <a:ext uri="{9D8B030D-6E8A-4147-A177-3AD203B41FA5}">
                      <a16:colId xmlns:a16="http://schemas.microsoft.com/office/drawing/2014/main" val="20001"/>
                    </a:ext>
                  </a:extLst>
                </a:gridCol>
              </a:tblGrid>
              <a:tr h="399230">
                <a:tc gridSpan="2">
                  <a:txBody>
                    <a:bodyPr/>
                    <a:lstStyle/>
                    <a:p>
                      <a:pPr algn="ctr"/>
                      <a:r>
                        <a:rPr lang="en-US" sz="1400" dirty="0"/>
                        <a:t>SpeedSys300 module key</a:t>
                      </a:r>
                      <a:r>
                        <a:rPr lang="en-US" sz="1400" baseline="0" dirty="0"/>
                        <a:t> features </a:t>
                      </a:r>
                      <a:endParaRPr lang="en-US" sz="1200" dirty="0"/>
                    </a:p>
                  </a:txBody>
                  <a:tcPr anchor="ctr"/>
                </a:tc>
                <a:tc hMerge="1">
                  <a:txBody>
                    <a:bodyPr/>
                    <a:lstStyle/>
                    <a:p>
                      <a:endParaRPr lang="en-US" sz="1200" dirty="0"/>
                    </a:p>
                  </a:txBody>
                  <a:tcPr/>
                </a:tc>
                <a:extLst>
                  <a:ext uri="{0D108BD9-81ED-4DB2-BD59-A6C34878D82A}">
                    <a16:rowId xmlns:a16="http://schemas.microsoft.com/office/drawing/2014/main" val="10000"/>
                  </a:ext>
                </a:extLst>
              </a:tr>
              <a:tr h="487445">
                <a:tc>
                  <a:txBody>
                    <a:bodyPr/>
                    <a:lstStyle/>
                    <a:p>
                      <a:r>
                        <a:rPr lang="en-US" sz="1200" b="1" i="0" u="none" strike="noStrike" kern="1200" baseline="0" dirty="0">
                          <a:solidFill>
                            <a:schemeClr val="dk1"/>
                          </a:solidFill>
                          <a:latin typeface="+mn-lt"/>
                          <a:ea typeface="+mn-ea"/>
                          <a:cs typeface="+mn-cs"/>
                        </a:rPr>
                        <a:t>Sensor compatibility </a:t>
                      </a:r>
                      <a:endParaRPr lang="en-US" sz="1200" dirty="0"/>
                    </a:p>
                  </a:txBody>
                  <a:tcPr anchor="ctr"/>
                </a:tc>
                <a:tc>
                  <a:txBody>
                    <a:bodyPr/>
                    <a:lstStyle/>
                    <a:p>
                      <a:r>
                        <a:rPr lang="en-US" sz="1200" b="0" i="0" u="none" strike="noStrike" kern="1200" baseline="0" dirty="0">
                          <a:solidFill>
                            <a:schemeClr val="dk1"/>
                          </a:solidFill>
                          <a:latin typeface="+mn-lt"/>
                          <a:ea typeface="+mn-ea"/>
                          <a:cs typeface="+mn-cs"/>
                        </a:rPr>
                        <a:t>Proximity (eddy current), electronic (Hall-effect) or magnetic (variable reluctance) speed measurement chains </a:t>
                      </a:r>
                      <a:endParaRPr lang="en-US" sz="1200" dirty="0"/>
                    </a:p>
                  </a:txBody>
                  <a:tcPr anchor="ctr"/>
                </a:tc>
                <a:extLst>
                  <a:ext uri="{0D108BD9-81ED-4DB2-BD59-A6C34878D82A}">
                    <a16:rowId xmlns:a16="http://schemas.microsoft.com/office/drawing/2014/main" val="10001"/>
                  </a:ext>
                </a:extLst>
              </a:tr>
              <a:tr h="914349">
                <a:tc>
                  <a:txBody>
                    <a:bodyPr/>
                    <a:lstStyle/>
                    <a:p>
                      <a:r>
                        <a:rPr lang="en-US" sz="1200" b="1" i="0" u="none" strike="noStrike" kern="1200" baseline="0" dirty="0">
                          <a:solidFill>
                            <a:schemeClr val="dk1"/>
                          </a:solidFill>
                          <a:latin typeface="+mn-lt"/>
                          <a:ea typeface="+mn-ea"/>
                          <a:cs typeface="+mn-cs"/>
                        </a:rPr>
                        <a:t>Signal processing </a:t>
                      </a:r>
                      <a:endParaRPr lang="en-US" sz="1200" dirty="0"/>
                    </a:p>
                  </a:txBody>
                  <a:tcPr anchor="ctr"/>
                </a:tc>
                <a:tc>
                  <a:txBody>
                    <a:bodyPr/>
                    <a:lstStyle/>
                    <a:p>
                      <a:r>
                        <a:rPr lang="en-US" sz="1200" b="0" i="0" u="none" strike="noStrike" kern="1200" baseline="0" dirty="0">
                          <a:solidFill>
                            <a:schemeClr val="dk1"/>
                          </a:solidFill>
                          <a:latin typeface="+mn-lt"/>
                          <a:ea typeface="+mn-ea"/>
                          <a:cs typeface="+mn-cs"/>
                        </a:rPr>
                        <a:t>The ODS301 counts measurement chain pulses and converts them to rotational speed and acceleration measurements, which are compared against configured alarm limits. Safety outputs are activated for critical alarms while non-safety outputs are used for other alarms/status information </a:t>
                      </a:r>
                      <a:endParaRPr lang="en-US" sz="1200" dirty="0"/>
                    </a:p>
                  </a:txBody>
                  <a:tcPr anchor="ctr"/>
                </a:tc>
                <a:extLst>
                  <a:ext uri="{0D108BD9-81ED-4DB2-BD59-A6C34878D82A}">
                    <a16:rowId xmlns:a16="http://schemas.microsoft.com/office/drawing/2014/main" val="10002"/>
                  </a:ext>
                </a:extLst>
              </a:tr>
              <a:tr h="407376">
                <a:tc>
                  <a:txBody>
                    <a:bodyPr/>
                    <a:lstStyle/>
                    <a:p>
                      <a:r>
                        <a:rPr lang="en-US" sz="1200" b="1" i="0" u="none" strike="noStrike" kern="1200" baseline="0" dirty="0">
                          <a:solidFill>
                            <a:schemeClr val="dk1"/>
                          </a:solidFill>
                          <a:latin typeface="+mn-lt"/>
                          <a:ea typeface="+mn-ea"/>
                          <a:cs typeface="+mn-cs"/>
                        </a:rPr>
                        <a:t>Frequency range </a:t>
                      </a:r>
                      <a:endParaRPr lang="en-US" sz="1200" dirty="0"/>
                    </a:p>
                  </a:txBody>
                  <a:tcPr anchor="ctr"/>
                </a:tc>
                <a:tc>
                  <a:txBody>
                    <a:bodyPr/>
                    <a:lstStyle/>
                    <a:p>
                      <a:r>
                        <a:rPr lang="pl-PL" sz="1200" b="0" i="0" u="none" strike="noStrike" kern="1200" baseline="0" dirty="0">
                          <a:solidFill>
                            <a:schemeClr val="dk1"/>
                          </a:solidFill>
                          <a:latin typeface="+mn-lt"/>
                          <a:ea typeface="+mn-ea"/>
                          <a:cs typeface="+mn-cs"/>
                        </a:rPr>
                        <a:t>0.025 Hz to 35 kHz </a:t>
                      </a:r>
                      <a:endParaRPr lang="en-US" sz="1200" dirty="0"/>
                    </a:p>
                  </a:txBody>
                  <a:tcPr anchor="ctr"/>
                </a:tc>
                <a:extLst>
                  <a:ext uri="{0D108BD9-81ED-4DB2-BD59-A6C34878D82A}">
                    <a16:rowId xmlns:a16="http://schemas.microsoft.com/office/drawing/2014/main" val="10003"/>
                  </a:ext>
                </a:extLst>
              </a:tr>
              <a:tr h="364603">
                <a:tc>
                  <a:txBody>
                    <a:bodyPr/>
                    <a:lstStyle/>
                    <a:p>
                      <a:r>
                        <a:rPr lang="en-US" sz="1200" b="1" i="0" u="none" strike="noStrike" kern="1200" baseline="0" dirty="0">
                          <a:solidFill>
                            <a:schemeClr val="dk1"/>
                          </a:solidFill>
                          <a:latin typeface="+mn-lt"/>
                          <a:ea typeface="+mn-ea"/>
                          <a:cs typeface="+mn-cs"/>
                        </a:rPr>
                        <a:t>Response time </a:t>
                      </a:r>
                      <a:endParaRPr lang="en-US" sz="1200" dirty="0"/>
                    </a:p>
                  </a:txBody>
                  <a:tcPr anchor="ctr"/>
                </a:tc>
                <a:tc>
                  <a:txBody>
                    <a:bodyPr/>
                    <a:lstStyle/>
                    <a:p>
                      <a:r>
                        <a:rPr lang="en-US" sz="1200" b="0" i="0" u="none" strike="noStrike" kern="1200" baseline="0" dirty="0">
                          <a:solidFill>
                            <a:schemeClr val="dk1"/>
                          </a:solidFill>
                          <a:latin typeface="+mn-lt"/>
                          <a:ea typeface="+mn-ea"/>
                          <a:cs typeface="+mn-cs"/>
                        </a:rPr>
                        <a:t>10 </a:t>
                      </a:r>
                      <a:r>
                        <a:rPr lang="en-US" sz="1200" b="0" i="0" u="none" strike="noStrike" kern="1200" baseline="0" dirty="0" err="1">
                          <a:solidFill>
                            <a:schemeClr val="dk1"/>
                          </a:solidFill>
                          <a:latin typeface="+mn-lt"/>
                          <a:ea typeface="+mn-ea"/>
                          <a:cs typeface="+mn-cs"/>
                        </a:rPr>
                        <a:t>ms</a:t>
                      </a:r>
                      <a:r>
                        <a:rPr lang="en-US" sz="1200" b="0" i="0" u="none" strike="noStrike" kern="1200" baseline="0" dirty="0">
                          <a:solidFill>
                            <a:schemeClr val="dk1"/>
                          </a:solidFill>
                          <a:latin typeface="+mn-lt"/>
                          <a:ea typeface="+mn-ea"/>
                          <a:cs typeface="+mn-cs"/>
                        </a:rPr>
                        <a:t> (typical) </a:t>
                      </a:r>
                      <a:endParaRPr lang="en-US" sz="1200" dirty="0"/>
                    </a:p>
                  </a:txBody>
                  <a:tcPr anchor="ctr"/>
                </a:tc>
                <a:extLst>
                  <a:ext uri="{0D108BD9-81ED-4DB2-BD59-A6C34878D82A}">
                    <a16:rowId xmlns:a16="http://schemas.microsoft.com/office/drawing/2014/main" val="10004"/>
                  </a:ext>
                </a:extLst>
              </a:tr>
              <a:tr h="525541">
                <a:tc>
                  <a:txBody>
                    <a:bodyPr/>
                    <a:lstStyle/>
                    <a:p>
                      <a:r>
                        <a:rPr lang="en-US" sz="1200" b="1" i="0" u="none" strike="noStrike" kern="1200" baseline="0" dirty="0">
                          <a:solidFill>
                            <a:schemeClr val="dk1"/>
                          </a:solidFill>
                          <a:latin typeface="+mn-lt"/>
                          <a:ea typeface="+mn-ea"/>
                          <a:cs typeface="+mn-cs"/>
                        </a:rPr>
                        <a:t>Safety outputs </a:t>
                      </a:r>
                      <a:endParaRPr lang="en-US" sz="1000" dirty="0"/>
                    </a:p>
                  </a:txBody>
                  <a:tcPr anchor="ctr"/>
                </a:tc>
                <a:tc>
                  <a:txBody>
                    <a:bodyPr/>
                    <a:lstStyle/>
                    <a:p>
                      <a:r>
                        <a:rPr lang="en-US" sz="1200" b="0" i="0" u="none" strike="noStrike" kern="1200" baseline="0" dirty="0">
                          <a:solidFill>
                            <a:schemeClr val="dk1"/>
                          </a:solidFill>
                          <a:latin typeface="+mn-lt"/>
                          <a:ea typeface="+mn-ea"/>
                          <a:cs typeface="+mn-cs"/>
                        </a:rPr>
                        <a:t>2 × double-pole single-throw (DPST) safety relays and 1 × analogue 4 to 20mA current loop – certified for SIL safety loops </a:t>
                      </a:r>
                      <a:endParaRPr lang="en-US" sz="1000" dirty="0"/>
                    </a:p>
                  </a:txBody>
                  <a:tcPr anchor="ctr"/>
                </a:tc>
                <a:extLst>
                  <a:ext uri="{0D108BD9-81ED-4DB2-BD59-A6C34878D82A}">
                    <a16:rowId xmlns:a16="http://schemas.microsoft.com/office/drawing/2014/main" val="10005"/>
                  </a:ext>
                </a:extLst>
              </a:tr>
              <a:tr h="503499">
                <a:tc>
                  <a:txBody>
                    <a:bodyPr/>
                    <a:lstStyle/>
                    <a:p>
                      <a:r>
                        <a:rPr lang="en-US" sz="1200" b="1" i="0" u="none" strike="noStrike" kern="1200" baseline="0" dirty="0">
                          <a:solidFill>
                            <a:schemeClr val="dk1"/>
                          </a:solidFill>
                          <a:latin typeface="+mn-lt"/>
                          <a:ea typeface="+mn-ea"/>
                          <a:cs typeface="+mn-cs"/>
                        </a:rPr>
                        <a:t>Non-safety outputs </a:t>
                      </a:r>
                      <a:endParaRPr lang="en-US" sz="1000" dirty="0"/>
                    </a:p>
                  </a:txBody>
                  <a:tcPr anchor="ctr"/>
                </a:tc>
                <a:tc>
                  <a:txBody>
                    <a:bodyPr/>
                    <a:lstStyle/>
                    <a:p>
                      <a:r>
                        <a:rPr lang="en-US" sz="1200" b="0" i="0" u="none" strike="noStrike" kern="1200" baseline="0" dirty="0">
                          <a:solidFill>
                            <a:schemeClr val="dk1"/>
                          </a:solidFill>
                          <a:latin typeface="+mn-lt"/>
                          <a:ea typeface="+mn-ea"/>
                          <a:cs typeface="+mn-cs"/>
                        </a:rPr>
                        <a:t>2 × single-pole single-throw (SPST) relays, 1 × frequency (speed) output, 1 × binary (status) output and 1 ×Modbus RTU serial interface (read only) </a:t>
                      </a:r>
                      <a:endParaRPr lang="en-US" sz="1000" dirty="0"/>
                    </a:p>
                  </a:txBody>
                  <a:tcPr anchor="ctr"/>
                </a:tc>
                <a:extLst>
                  <a:ext uri="{0D108BD9-81ED-4DB2-BD59-A6C34878D82A}">
                    <a16:rowId xmlns:a16="http://schemas.microsoft.com/office/drawing/2014/main" val="10006"/>
                  </a:ext>
                </a:extLst>
              </a:tr>
              <a:tr h="509286">
                <a:tc>
                  <a:txBody>
                    <a:bodyPr/>
                    <a:lstStyle/>
                    <a:p>
                      <a:r>
                        <a:rPr lang="en-US" sz="1200" b="1" i="0" u="none" strike="noStrike" kern="1200" baseline="0" dirty="0">
                          <a:solidFill>
                            <a:schemeClr val="dk1"/>
                          </a:solidFill>
                          <a:latin typeface="+mn-lt"/>
                          <a:ea typeface="+mn-ea"/>
                          <a:cs typeface="+mn-cs"/>
                        </a:rPr>
                        <a:t>Diagnostics technology </a:t>
                      </a:r>
                      <a:endParaRPr lang="en-US" sz="1000" dirty="0"/>
                    </a:p>
                  </a:txBody>
                  <a:tcPr anchor="ctr"/>
                </a:tc>
                <a:tc>
                  <a:txBody>
                    <a:bodyPr/>
                    <a:lstStyle/>
                    <a:p>
                      <a:r>
                        <a:rPr lang="en-US" sz="1200" b="0" i="0" u="none" strike="noStrike" kern="1200" baseline="0" dirty="0">
                          <a:solidFill>
                            <a:schemeClr val="dk1"/>
                          </a:solidFill>
                          <a:latin typeface="+mn-lt"/>
                          <a:ea typeface="+mn-ea"/>
                          <a:cs typeface="+mn-cs"/>
                        </a:rPr>
                        <a:t>Advanced self-monitoring and diagnostics (that is, built-in self-test (BIST)) monitors and reports the health/status of the complete system </a:t>
                      </a:r>
                      <a:endParaRPr lang="en-US" sz="1000" dirty="0"/>
                    </a:p>
                  </a:txBody>
                  <a:tcPr anchor="ctr"/>
                </a:tc>
                <a:extLst>
                  <a:ext uri="{0D108BD9-81ED-4DB2-BD59-A6C34878D82A}">
                    <a16:rowId xmlns:a16="http://schemas.microsoft.com/office/drawing/2014/main" val="10007"/>
                  </a:ext>
                </a:extLst>
              </a:tr>
              <a:tr h="329879">
                <a:tc>
                  <a:txBody>
                    <a:bodyPr/>
                    <a:lstStyle/>
                    <a:p>
                      <a:r>
                        <a:rPr lang="en-US" sz="1200" b="1" i="0" u="none" strike="noStrike" kern="1200" baseline="0" dirty="0">
                          <a:solidFill>
                            <a:schemeClr val="dk1"/>
                          </a:solidFill>
                          <a:latin typeface="+mn-lt"/>
                          <a:ea typeface="+mn-ea"/>
                          <a:cs typeface="+mn-cs"/>
                        </a:rPr>
                        <a:t>Proof test interval </a:t>
                      </a:r>
                      <a:endParaRPr lang="en-US" sz="700" dirty="0"/>
                    </a:p>
                  </a:txBody>
                  <a:tcPr anchor="ctr"/>
                </a:tc>
                <a:tc>
                  <a:txBody>
                    <a:bodyPr/>
                    <a:lstStyle/>
                    <a:p>
                      <a:r>
                        <a:rPr lang="en-US" sz="1200" b="0" i="0" u="none" strike="noStrike" kern="1200" baseline="0" dirty="0">
                          <a:solidFill>
                            <a:schemeClr val="dk1"/>
                          </a:solidFill>
                          <a:latin typeface="+mn-lt"/>
                          <a:ea typeface="+mn-ea"/>
                          <a:cs typeface="+mn-cs"/>
                        </a:rPr>
                        <a:t>10 years (typical) </a:t>
                      </a:r>
                      <a:endParaRPr lang="en-US" sz="70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89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6DCF-2DE5-4195-B008-4DF76EB1928D}"/>
              </a:ext>
            </a:extLst>
          </p:cNvPr>
          <p:cNvSpPr>
            <a:spLocks noGrp="1"/>
          </p:cNvSpPr>
          <p:nvPr>
            <p:ph type="title"/>
          </p:nvPr>
        </p:nvSpPr>
        <p:spPr>
          <a:xfrm>
            <a:off x="539750" y="1054880"/>
            <a:ext cx="11172575" cy="404811"/>
          </a:xfrm>
        </p:spPr>
        <p:txBody>
          <a:bodyPr/>
          <a:lstStyle/>
          <a:p>
            <a:r>
              <a:rPr lang="en-GB" sz="2000" cap="none" dirty="0">
                <a:solidFill>
                  <a:schemeClr val="accent1"/>
                </a:solidFill>
              </a:rPr>
              <a:t>Product lines overview</a:t>
            </a:r>
          </a:p>
        </p:txBody>
      </p:sp>
      <p:sp>
        <p:nvSpPr>
          <p:cNvPr id="4" name="Date Placeholder 3">
            <a:extLst>
              <a:ext uri="{FF2B5EF4-FFF2-40B4-BE49-F238E27FC236}">
                <a16:creationId xmlns:a16="http://schemas.microsoft.com/office/drawing/2014/main" id="{4CA39FD2-94BE-4D3D-AC82-AD553EE13C43}"/>
              </a:ext>
            </a:extLst>
          </p:cNvPr>
          <p:cNvSpPr>
            <a:spLocks noGrp="1"/>
          </p:cNvSpPr>
          <p:nvPr>
            <p:ph type="dt" sz="half" idx="4294967295"/>
          </p:nvPr>
        </p:nvSpPr>
        <p:spPr>
          <a:xfrm>
            <a:off x="86810" y="6512401"/>
            <a:ext cx="1079500" cy="122237"/>
          </a:xfrm>
        </p:spPr>
        <p:txBody>
          <a:bodyPr/>
          <a:lstStyle/>
          <a:p>
            <a:fld id="{5C451F21-D4E4-42B9-8E80-76EC6571B316}" type="datetime4">
              <a:rPr lang="en-GB" smtClean="0"/>
              <a:t>17 August 2021</a:t>
            </a:fld>
            <a:endParaRPr lang="en-GB" dirty="0"/>
          </a:p>
        </p:txBody>
      </p:sp>
      <p:sp>
        <p:nvSpPr>
          <p:cNvPr id="6" name="Slide Number Placeholder 5">
            <a:extLst>
              <a:ext uri="{FF2B5EF4-FFF2-40B4-BE49-F238E27FC236}">
                <a16:creationId xmlns:a16="http://schemas.microsoft.com/office/drawing/2014/main" id="{8A7D5842-BB6F-48EC-A02E-045CAE22AB77}"/>
              </a:ext>
            </a:extLst>
          </p:cNvPr>
          <p:cNvSpPr>
            <a:spLocks noGrp="1"/>
          </p:cNvSpPr>
          <p:nvPr>
            <p:ph type="sldNum" sz="quarter" idx="4294967295"/>
          </p:nvPr>
        </p:nvSpPr>
        <p:spPr>
          <a:xfrm>
            <a:off x="0" y="6362700"/>
            <a:ext cx="360363" cy="123825"/>
          </a:xfrm>
        </p:spPr>
        <p:txBody>
          <a:bodyPr/>
          <a:lstStyle/>
          <a:p>
            <a:fld id="{240553F3-40B0-4BFA-8684-D942AF6EAA45}" type="slidenum">
              <a:rPr lang="en-GB" smtClean="0"/>
              <a:pPr/>
              <a:t>3</a:t>
            </a:fld>
            <a:endParaRPr lang="en-GB"/>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094" y="588313"/>
            <a:ext cx="4984371" cy="599440"/>
          </a:xfrm>
          <a:prstGeom prst="rect">
            <a:avLst/>
          </a:prstGeom>
        </p:spPr>
      </p:pic>
      <p:grpSp>
        <p:nvGrpSpPr>
          <p:cNvPr id="22" name="Group 21"/>
          <p:cNvGrpSpPr/>
          <p:nvPr/>
        </p:nvGrpSpPr>
        <p:grpSpPr>
          <a:xfrm>
            <a:off x="7914927" y="3368451"/>
            <a:ext cx="2927350" cy="1617992"/>
            <a:chOff x="8007525" y="4111546"/>
            <a:chExt cx="2927350" cy="1617992"/>
          </a:xfrm>
        </p:grpSpPr>
        <p:sp>
          <p:nvSpPr>
            <p:cNvPr id="10" name="Rectangle 9"/>
            <p:cNvSpPr/>
            <p:nvPr/>
          </p:nvSpPr>
          <p:spPr>
            <a:xfrm>
              <a:off x="8007525" y="4698487"/>
              <a:ext cx="2927350" cy="1031051"/>
            </a:xfrm>
            <a:prstGeom prst="rect">
              <a:avLst/>
            </a:prstGeom>
          </p:spPr>
          <p:txBody>
            <a:bodyPr wrap="square">
              <a:spAutoFit/>
            </a:bodyPr>
            <a:lstStyle/>
            <a:p>
              <a:pPr marL="0" lvl="1" algn="ctr">
                <a:spcAft>
                  <a:spcPts val="600"/>
                </a:spcAft>
              </a:pPr>
              <a:r>
                <a:rPr lang="en-US" sz="1400" dirty="0">
                  <a:solidFill>
                    <a:schemeClr val="tx2"/>
                  </a:solidFill>
                </a:rPr>
                <a:t>Advanced machinery protection and condition monitoring software</a:t>
              </a:r>
            </a:p>
            <a:p>
              <a:pPr marL="0" lvl="1" algn="ctr">
                <a:spcAft>
                  <a:spcPts val="600"/>
                </a:spcAft>
              </a:pPr>
              <a:endParaRPr lang="en-US" sz="1400" dirty="0">
                <a:latin typeface="Century Gothic" panose="020B0502020202020204" pitchFamily="34" charset="0"/>
                <a:ea typeface="Calibri" panose="020F0502020204030204" pitchFamily="34" charset="0"/>
              </a:endParaRPr>
            </a:p>
          </p:txBody>
        </p:sp>
        <p:sp>
          <p:nvSpPr>
            <p:cNvPr id="13" name="Rectangle 12"/>
            <p:cNvSpPr/>
            <p:nvPr/>
          </p:nvSpPr>
          <p:spPr>
            <a:xfrm>
              <a:off x="8073237" y="4111546"/>
              <a:ext cx="2795926" cy="369332"/>
            </a:xfrm>
            <a:prstGeom prst="rect">
              <a:avLst/>
            </a:prstGeom>
          </p:spPr>
          <p:txBody>
            <a:bodyPr wrap="squar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Software </a:t>
              </a:r>
              <a:endParaRPr lang="en-US" b="1" dirty="0">
                <a:solidFill>
                  <a:schemeClr val="accent1"/>
                </a:solidFill>
              </a:endParaRPr>
            </a:p>
          </p:txBody>
        </p:sp>
      </p:grpSp>
      <p:sp>
        <p:nvSpPr>
          <p:cNvPr id="9" name="Rectangle 8"/>
          <p:cNvSpPr/>
          <p:nvPr/>
        </p:nvSpPr>
        <p:spPr>
          <a:xfrm>
            <a:off x="4285846" y="3955392"/>
            <a:ext cx="3050685" cy="738664"/>
          </a:xfrm>
          <a:prstGeom prst="rect">
            <a:avLst/>
          </a:prstGeom>
        </p:spPr>
        <p:txBody>
          <a:bodyPr wrap="square">
            <a:spAutoFit/>
          </a:bodyPr>
          <a:lstStyle/>
          <a:p>
            <a:pPr marL="0" lvl="1" algn="ctr">
              <a:spcAft>
                <a:spcPts val="600"/>
              </a:spcAft>
            </a:pPr>
            <a:r>
              <a:rPr lang="en-US" sz="1400" dirty="0">
                <a:solidFill>
                  <a:schemeClr val="tx2"/>
                </a:solidFill>
              </a:rPr>
              <a:t>Protection and Monitoring system for critical rotating machinery</a:t>
            </a:r>
            <a:endParaRPr lang="en-US" sz="1200" dirty="0">
              <a:solidFill>
                <a:schemeClr val="tx2"/>
              </a:solidFill>
            </a:endParaRPr>
          </a:p>
        </p:txBody>
      </p:sp>
      <p:sp>
        <p:nvSpPr>
          <p:cNvPr id="12" name="Rectangle 11"/>
          <p:cNvSpPr/>
          <p:nvPr/>
        </p:nvSpPr>
        <p:spPr>
          <a:xfrm>
            <a:off x="5146983" y="3368451"/>
            <a:ext cx="1342034" cy="369332"/>
          </a:xfrm>
          <a:prstGeom prst="rect">
            <a:avLst/>
          </a:prstGeom>
        </p:spPr>
        <p:txBody>
          <a:bodyPr wrap="none">
            <a:spAutoFit/>
          </a:bodyPr>
          <a:lstStyle/>
          <a:p>
            <a:pPr algn="ctr"/>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Hardware </a:t>
            </a:r>
            <a:endParaRPr lang="en-US" b="1" dirty="0">
              <a:solidFill>
                <a:schemeClr val="accent1"/>
              </a:solidFill>
            </a:endParaRPr>
          </a:p>
        </p:txBody>
      </p:sp>
      <p:grpSp>
        <p:nvGrpSpPr>
          <p:cNvPr id="20" name="Group 19"/>
          <p:cNvGrpSpPr/>
          <p:nvPr/>
        </p:nvGrpSpPr>
        <p:grpSpPr>
          <a:xfrm>
            <a:off x="874290" y="3368451"/>
            <a:ext cx="2704587" cy="1264877"/>
            <a:chOff x="966888" y="4111546"/>
            <a:chExt cx="2704587" cy="1264877"/>
          </a:xfrm>
        </p:grpSpPr>
        <p:sp>
          <p:nvSpPr>
            <p:cNvPr id="8" name="Rectangle 7"/>
            <p:cNvSpPr/>
            <p:nvPr/>
          </p:nvSpPr>
          <p:spPr>
            <a:xfrm>
              <a:off x="1108404" y="4637759"/>
              <a:ext cx="2563071" cy="738664"/>
            </a:xfrm>
            <a:prstGeom prst="rect">
              <a:avLst/>
            </a:prstGeom>
          </p:spPr>
          <p:txBody>
            <a:bodyPr wrap="square">
              <a:spAutoFit/>
            </a:bodyPr>
            <a:lstStyle/>
            <a:p>
              <a:pPr algn="ctr">
                <a:spcAft>
                  <a:spcPts val="600"/>
                </a:spcAft>
              </a:pPr>
              <a:r>
                <a:rPr lang="en-US" sz="1400" dirty="0">
                  <a:solidFill>
                    <a:schemeClr val="tx2"/>
                  </a:solidFill>
                </a:rPr>
                <a:t>Sensing solutions to monitor critical plant and equipment </a:t>
              </a:r>
              <a:endParaRPr lang="en-US" sz="1200" dirty="0">
                <a:solidFill>
                  <a:schemeClr val="tx2"/>
                </a:solidFill>
              </a:endParaRPr>
            </a:p>
          </p:txBody>
        </p:sp>
        <p:sp>
          <p:nvSpPr>
            <p:cNvPr id="11" name="Rectangle 10"/>
            <p:cNvSpPr/>
            <p:nvPr/>
          </p:nvSpPr>
          <p:spPr>
            <a:xfrm>
              <a:off x="966888" y="4111546"/>
              <a:ext cx="2704587" cy="369332"/>
            </a:xfrm>
            <a:prstGeom prst="rect">
              <a:avLst/>
            </a:prstGeom>
          </p:spPr>
          <p:txBody>
            <a:bodyPr wrap="none">
              <a:spAutoFit/>
            </a:bodyPr>
            <a:lstStyle/>
            <a:p>
              <a:r>
                <a:rPr lang="en-US"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Sensors &amp; Conditioners</a:t>
              </a:r>
              <a:endParaRPr lang="en-US" b="1" dirty="0">
                <a:solidFill>
                  <a:schemeClr val="accent1"/>
                </a:solidFill>
              </a:endParaRPr>
            </a:p>
          </p:txBody>
        </p:sp>
      </p:gr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058" y="2280840"/>
            <a:ext cx="876674" cy="876674"/>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7107" y="2434524"/>
            <a:ext cx="722990" cy="722990"/>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1907657" y="2498251"/>
            <a:ext cx="598262" cy="598262"/>
          </a:xfrm>
          <a:prstGeom prst="rect">
            <a:avLst/>
          </a:prstGeom>
        </p:spPr>
      </p:pic>
    </p:spTree>
    <p:extLst>
      <p:ext uri="{BB962C8B-B14F-4D97-AF65-F5344CB8AC3E}">
        <p14:creationId xmlns:p14="http://schemas.microsoft.com/office/powerpoint/2010/main" val="110449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 3 configurations </a:t>
            </a:r>
          </a:p>
        </p:txBody>
      </p:sp>
      <p:sp>
        <p:nvSpPr>
          <p:cNvPr id="4" name="Text Placeholder 3"/>
          <p:cNvSpPr>
            <a:spLocks noGrp="1"/>
          </p:cNvSpPr>
          <p:nvPr>
            <p:ph type="body" sz="half" idx="2"/>
          </p:nvPr>
        </p:nvSpPr>
        <p:spPr/>
        <p:txBody>
          <a:bodyPr/>
          <a:lstStyle/>
          <a:p>
            <a:r>
              <a:rPr lang="en-US" dirty="0"/>
              <a:t>SpeedSys300 </a:t>
            </a:r>
          </a:p>
        </p:txBody>
      </p:sp>
      <p:sp>
        <p:nvSpPr>
          <p:cNvPr id="5" name="Date Placeholder 4"/>
          <p:cNvSpPr>
            <a:spLocks noGrp="1"/>
          </p:cNvSpPr>
          <p:nvPr>
            <p:ph type="dt" sz="half" idx="10"/>
          </p:nvPr>
        </p:nvSpPr>
        <p:spPr/>
        <p:txBody>
          <a:bodyPr/>
          <a:lstStyle/>
          <a:p>
            <a:fld id="{CF8474F8-943A-473B-9CC6-95AC43DBB0BE}"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30</a:t>
            </a:fld>
            <a:endParaRPr lang="en-GB"/>
          </a:p>
        </p:txBody>
      </p:sp>
      <p:grpSp>
        <p:nvGrpSpPr>
          <p:cNvPr id="17" name="Group 16"/>
          <p:cNvGrpSpPr/>
          <p:nvPr/>
        </p:nvGrpSpPr>
        <p:grpSpPr>
          <a:xfrm>
            <a:off x="1080000" y="1371600"/>
            <a:ext cx="9322374" cy="2518723"/>
            <a:chOff x="70482" y="1689903"/>
            <a:chExt cx="9322374" cy="2518723"/>
          </a:xfrm>
        </p:grpSpPr>
        <p:grpSp>
          <p:nvGrpSpPr>
            <p:cNvPr id="14" name="Group 13"/>
            <p:cNvGrpSpPr/>
            <p:nvPr/>
          </p:nvGrpSpPr>
          <p:grpSpPr>
            <a:xfrm>
              <a:off x="2996642" y="1689903"/>
              <a:ext cx="5047763" cy="2518723"/>
              <a:chOff x="2695700" y="2384384"/>
              <a:chExt cx="5047763" cy="2518723"/>
            </a:xfrm>
          </p:grpSpPr>
          <p:pic>
            <p:nvPicPr>
              <p:cNvPr id="1026" name="Picture 2" descr="https://www.istec.com/wp-content/uploads/2019/07/SSY300-2oo3.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54371" y="2384384"/>
                <a:ext cx="3889092" cy="2518723"/>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6">
                <a:extLst>
                  <a:ext uri="{FF2B5EF4-FFF2-40B4-BE49-F238E27FC236}">
                    <a16:creationId xmlns:a16="http://schemas.microsoft.com/office/drawing/2014/main" id="{D03C3C19-9420-4F38-BC29-E3CACC51F723}"/>
                  </a:ext>
                </a:extLst>
              </p:cNvPr>
              <p:cNvSpPr/>
              <p:nvPr/>
            </p:nvSpPr>
            <p:spPr>
              <a:xfrm rot="20837522">
                <a:off x="3540089" y="3110734"/>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11" name="object 6">
                <a:extLst>
                  <a:ext uri="{FF2B5EF4-FFF2-40B4-BE49-F238E27FC236}">
                    <a16:creationId xmlns:a16="http://schemas.microsoft.com/office/drawing/2014/main" id="{D03C3C19-9420-4F38-BC29-E3CACC51F723}"/>
                  </a:ext>
                </a:extLst>
              </p:cNvPr>
              <p:cNvSpPr/>
              <p:nvPr/>
            </p:nvSpPr>
            <p:spPr>
              <a:xfrm>
                <a:off x="3540089" y="3361518"/>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12" name="object 6">
                <a:extLst>
                  <a:ext uri="{FF2B5EF4-FFF2-40B4-BE49-F238E27FC236}">
                    <a16:creationId xmlns:a16="http://schemas.microsoft.com/office/drawing/2014/main" id="{D03C3C19-9420-4F38-BC29-E3CACC51F723}"/>
                  </a:ext>
                </a:extLst>
              </p:cNvPr>
              <p:cNvSpPr/>
              <p:nvPr/>
            </p:nvSpPr>
            <p:spPr>
              <a:xfrm rot="590452">
                <a:off x="3540089" y="3612302"/>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5700" y="3124808"/>
                <a:ext cx="609524" cy="609524"/>
              </a:xfrm>
              <a:prstGeom prst="rect">
                <a:avLst/>
              </a:prstGeom>
            </p:spPr>
          </p:pic>
        </p:grpSp>
        <p:sp>
          <p:nvSpPr>
            <p:cNvPr id="16" name="Rectangle 15"/>
            <p:cNvSpPr/>
            <p:nvPr/>
          </p:nvSpPr>
          <p:spPr>
            <a:xfrm>
              <a:off x="8044405" y="2604873"/>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18" name="Rectangle 17"/>
            <p:cNvSpPr/>
            <p:nvPr/>
          </p:nvSpPr>
          <p:spPr>
            <a:xfrm>
              <a:off x="4704460" y="1969111"/>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19" name="Rectangle 18"/>
            <p:cNvSpPr/>
            <p:nvPr/>
          </p:nvSpPr>
          <p:spPr>
            <a:xfrm>
              <a:off x="4704460" y="2643999"/>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20" name="Rectangle 19"/>
            <p:cNvSpPr/>
            <p:nvPr/>
          </p:nvSpPr>
          <p:spPr>
            <a:xfrm>
              <a:off x="4704460" y="3332554"/>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pic>
          <p:nvPicPr>
            <p:cNvPr id="22" name="Picture 2" descr="https://www.istec.com/wp-content/uploads/2019/07/SSY300-2oo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04"/>
            <a:stretch/>
          </p:blipFill>
          <p:spPr bwMode="auto">
            <a:xfrm>
              <a:off x="70482" y="2246515"/>
              <a:ext cx="2361235" cy="108603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www.istec.com/wp-content/uploads/2019/07/SSY300-2oo2.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49083" y="3784922"/>
            <a:ext cx="4120587" cy="22281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www.istec.com/wp-content/uploads/2019/07/SSY300-2oo2.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21161" y="4190540"/>
            <a:ext cx="2478911" cy="1157028"/>
          </a:xfrm>
          <a:prstGeom prst="rect">
            <a:avLst/>
          </a:prstGeom>
          <a:noFill/>
          <a:extLst>
            <a:ext uri="{909E8E84-426E-40DD-AFC4-6F175D3DCCD1}">
              <a14:hiddenFill xmlns:a14="http://schemas.microsoft.com/office/drawing/2010/main">
                <a:solidFill>
                  <a:srgbClr val="FFFFFF"/>
                </a:solidFill>
              </a14:hiddenFill>
            </a:ext>
          </a:extLst>
        </p:spPr>
      </p:pic>
      <p:sp>
        <p:nvSpPr>
          <p:cNvPr id="31" name="object 6">
            <a:extLst>
              <a:ext uri="{FF2B5EF4-FFF2-40B4-BE49-F238E27FC236}">
                <a16:creationId xmlns:a16="http://schemas.microsoft.com/office/drawing/2014/main" id="{D03C3C19-9420-4F38-BC29-E3CACC51F723}"/>
              </a:ext>
            </a:extLst>
          </p:cNvPr>
          <p:cNvSpPr/>
          <p:nvPr/>
        </p:nvSpPr>
        <p:spPr>
          <a:xfrm rot="20837522">
            <a:off x="4787186" y="4564915"/>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32" name="object 6">
            <a:extLst>
              <a:ext uri="{FF2B5EF4-FFF2-40B4-BE49-F238E27FC236}">
                <a16:creationId xmlns:a16="http://schemas.microsoft.com/office/drawing/2014/main" id="{D03C3C19-9420-4F38-BC29-E3CACC51F723}"/>
              </a:ext>
            </a:extLst>
          </p:cNvPr>
          <p:cNvSpPr/>
          <p:nvPr/>
        </p:nvSpPr>
        <p:spPr>
          <a:xfrm rot="590452">
            <a:off x="4781227" y="5029854"/>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6210" y="4532013"/>
            <a:ext cx="609524" cy="609524"/>
          </a:xfrm>
          <a:prstGeom prst="rect">
            <a:avLst/>
          </a:prstGeom>
        </p:spPr>
      </p:pic>
      <p:sp>
        <p:nvSpPr>
          <p:cNvPr id="34" name="Rectangle 33"/>
          <p:cNvSpPr/>
          <p:nvPr/>
        </p:nvSpPr>
        <p:spPr>
          <a:xfrm>
            <a:off x="8986404" y="4696050"/>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35" name="Rectangle 34"/>
          <p:cNvSpPr/>
          <p:nvPr/>
        </p:nvSpPr>
        <p:spPr>
          <a:xfrm>
            <a:off x="5646459" y="4060288"/>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36" name="Rectangle 35"/>
          <p:cNvSpPr/>
          <p:nvPr/>
        </p:nvSpPr>
        <p:spPr>
          <a:xfrm>
            <a:off x="5667159" y="5472902"/>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Tree>
    <p:extLst>
      <p:ext uri="{BB962C8B-B14F-4D97-AF65-F5344CB8AC3E}">
        <p14:creationId xmlns:p14="http://schemas.microsoft.com/office/powerpoint/2010/main" val="307211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 2 and analog configurations </a:t>
            </a:r>
          </a:p>
        </p:txBody>
      </p:sp>
      <p:sp>
        <p:nvSpPr>
          <p:cNvPr id="4" name="Text Placeholder 3"/>
          <p:cNvSpPr>
            <a:spLocks noGrp="1"/>
          </p:cNvSpPr>
          <p:nvPr>
            <p:ph type="body" sz="half" idx="2"/>
          </p:nvPr>
        </p:nvSpPr>
        <p:spPr/>
        <p:txBody>
          <a:bodyPr/>
          <a:lstStyle/>
          <a:p>
            <a:r>
              <a:rPr lang="en-US" dirty="0"/>
              <a:t>SpeedSys300 </a:t>
            </a:r>
          </a:p>
        </p:txBody>
      </p:sp>
      <p:sp>
        <p:nvSpPr>
          <p:cNvPr id="5" name="Date Placeholder 4"/>
          <p:cNvSpPr>
            <a:spLocks noGrp="1"/>
          </p:cNvSpPr>
          <p:nvPr>
            <p:ph type="dt" sz="half" idx="10"/>
          </p:nvPr>
        </p:nvSpPr>
        <p:spPr/>
        <p:txBody>
          <a:bodyPr/>
          <a:lstStyle/>
          <a:p>
            <a:fld id="{37728346-5793-4A73-A7E2-AF8CB6ED0CC1}"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31</a:t>
            </a:fld>
            <a:endParaRPr lang="en-GB"/>
          </a:p>
        </p:txBody>
      </p:sp>
      <p:grpSp>
        <p:nvGrpSpPr>
          <p:cNvPr id="12" name="Group 11"/>
          <p:cNvGrpSpPr/>
          <p:nvPr/>
        </p:nvGrpSpPr>
        <p:grpSpPr>
          <a:xfrm>
            <a:off x="622381" y="978767"/>
            <a:ext cx="10003179" cy="2725838"/>
            <a:chOff x="622381" y="978767"/>
            <a:chExt cx="10003179" cy="2725838"/>
          </a:xfrm>
        </p:grpSpPr>
        <p:pic>
          <p:nvPicPr>
            <p:cNvPr id="2050" name="Picture 2" descr="https://www.istec.com/wp-content/uploads/2019/07/SSY300-1oo2.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52349" y="978767"/>
              <a:ext cx="4224760" cy="2725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istec.com/wp-content/uploads/2019/07/SSY300-1oo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2381" y="1521505"/>
              <a:ext cx="2200584" cy="1030547"/>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6">
              <a:extLst>
                <a:ext uri="{FF2B5EF4-FFF2-40B4-BE49-F238E27FC236}">
                  <a16:creationId xmlns:a16="http://schemas.microsoft.com/office/drawing/2014/main" id="{D03C3C19-9420-4F38-BC29-E3CACC51F723}"/>
                </a:ext>
              </a:extLst>
            </p:cNvPr>
            <p:cNvSpPr/>
            <p:nvPr/>
          </p:nvSpPr>
          <p:spPr>
            <a:xfrm rot="20837522">
              <a:off x="4769824" y="1835156"/>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15" name="object 6">
              <a:extLst>
                <a:ext uri="{FF2B5EF4-FFF2-40B4-BE49-F238E27FC236}">
                  <a16:creationId xmlns:a16="http://schemas.microsoft.com/office/drawing/2014/main" id="{D03C3C19-9420-4F38-BC29-E3CACC51F723}"/>
                </a:ext>
              </a:extLst>
            </p:cNvPr>
            <p:cNvSpPr/>
            <p:nvPr/>
          </p:nvSpPr>
          <p:spPr>
            <a:xfrm rot="590452">
              <a:off x="4763865" y="2300095"/>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8848" y="1802254"/>
              <a:ext cx="609524" cy="609524"/>
            </a:xfrm>
            <a:prstGeom prst="rect">
              <a:avLst/>
            </a:prstGeom>
          </p:spPr>
        </p:pic>
        <p:sp>
          <p:nvSpPr>
            <p:cNvPr id="17" name="Rectangle 16"/>
            <p:cNvSpPr/>
            <p:nvPr/>
          </p:nvSpPr>
          <p:spPr>
            <a:xfrm>
              <a:off x="9277109" y="2004162"/>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18" name="Rectangle 17"/>
            <p:cNvSpPr/>
            <p:nvPr/>
          </p:nvSpPr>
          <p:spPr>
            <a:xfrm>
              <a:off x="5698541" y="1307381"/>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sp>
          <p:nvSpPr>
            <p:cNvPr id="19" name="Rectangle 18"/>
            <p:cNvSpPr/>
            <p:nvPr/>
          </p:nvSpPr>
          <p:spPr>
            <a:xfrm>
              <a:off x="5690306" y="2748930"/>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grpSp>
      <p:grpSp>
        <p:nvGrpSpPr>
          <p:cNvPr id="10" name="Group 9"/>
          <p:cNvGrpSpPr/>
          <p:nvPr/>
        </p:nvGrpSpPr>
        <p:grpSpPr>
          <a:xfrm>
            <a:off x="622381" y="3268491"/>
            <a:ext cx="10003179" cy="1049099"/>
            <a:chOff x="622381" y="3268491"/>
            <a:chExt cx="10003179" cy="1049099"/>
          </a:xfrm>
        </p:grpSpPr>
        <p:pic>
          <p:nvPicPr>
            <p:cNvPr id="2052" name="Picture 4" descr="https://www.istec.com/wp-content/uploads/2019/07/SSY300-1oo1.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95227" y="3510362"/>
              <a:ext cx="4503249" cy="765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www.istec.com/wp-content/uploads/2019/07/SSY300-1oo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2381" y="3268491"/>
              <a:ext cx="2200586" cy="1049099"/>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6">
              <a:extLst>
                <a:ext uri="{FF2B5EF4-FFF2-40B4-BE49-F238E27FC236}">
                  <a16:creationId xmlns:a16="http://schemas.microsoft.com/office/drawing/2014/main" id="{D03C3C19-9420-4F38-BC29-E3CACC51F723}"/>
                </a:ext>
              </a:extLst>
            </p:cNvPr>
            <p:cNvSpPr/>
            <p:nvPr/>
          </p:nvSpPr>
          <p:spPr>
            <a:xfrm>
              <a:off x="4788362" y="3854238"/>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22" name="Picture 2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2417" y="3618779"/>
              <a:ext cx="609524" cy="609524"/>
            </a:xfrm>
            <a:prstGeom prst="rect">
              <a:avLst/>
            </a:prstGeom>
          </p:spPr>
        </p:pic>
        <p:sp>
          <p:nvSpPr>
            <p:cNvPr id="23" name="Rectangle 22"/>
            <p:cNvSpPr/>
            <p:nvPr/>
          </p:nvSpPr>
          <p:spPr>
            <a:xfrm>
              <a:off x="9277109" y="3763005"/>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24" name="Rectangle 23"/>
            <p:cNvSpPr/>
            <p:nvPr/>
          </p:nvSpPr>
          <p:spPr>
            <a:xfrm>
              <a:off x="5694430" y="3840459"/>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grpSp>
      <p:grpSp>
        <p:nvGrpSpPr>
          <p:cNvPr id="8" name="Group 7"/>
          <p:cNvGrpSpPr/>
          <p:nvPr/>
        </p:nvGrpSpPr>
        <p:grpSpPr>
          <a:xfrm>
            <a:off x="622381" y="4896640"/>
            <a:ext cx="9977364" cy="1060662"/>
            <a:chOff x="648196" y="4784242"/>
            <a:chExt cx="9977364" cy="1060662"/>
          </a:xfrm>
        </p:grpSpPr>
        <p:pic>
          <p:nvPicPr>
            <p:cNvPr id="2054" name="Picture 6" descr="https://www.istec.com/wp-content/uploads/2019/07/SSY300-1oo1-analog.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8196" y="4784242"/>
              <a:ext cx="2234722" cy="10606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www.istec.com/wp-content/uploads/2019/07/SSY300-1oo1-analog.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998977" y="4886282"/>
              <a:ext cx="4952357" cy="771128"/>
            </a:xfrm>
            <a:prstGeom prst="rect">
              <a:avLst/>
            </a:prstGeom>
            <a:noFill/>
            <a:extLst>
              <a:ext uri="{909E8E84-426E-40DD-AFC4-6F175D3DCCD1}">
                <a14:hiddenFill xmlns:a14="http://schemas.microsoft.com/office/drawing/2010/main">
                  <a:solidFill>
                    <a:srgbClr val="FFFFFF"/>
                  </a:solidFill>
                </a14:hiddenFill>
              </a:ext>
            </a:extLst>
          </p:spPr>
        </p:pic>
        <p:sp>
          <p:nvSpPr>
            <p:cNvPr id="25" name="object 6">
              <a:extLst>
                <a:ext uri="{FF2B5EF4-FFF2-40B4-BE49-F238E27FC236}">
                  <a16:creationId xmlns:a16="http://schemas.microsoft.com/office/drawing/2014/main" id="{D03C3C19-9420-4F38-BC29-E3CACC51F723}"/>
                </a:ext>
              </a:extLst>
            </p:cNvPr>
            <p:cNvSpPr/>
            <p:nvPr/>
          </p:nvSpPr>
          <p:spPr>
            <a:xfrm>
              <a:off x="4754546" y="5258665"/>
              <a:ext cx="314282" cy="136104"/>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pic>
          <p:nvPicPr>
            <p:cNvPr id="26" name="Picture 2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28046" y="4993973"/>
              <a:ext cx="609524" cy="609524"/>
            </a:xfrm>
            <a:prstGeom prst="rect">
              <a:avLst/>
            </a:prstGeom>
          </p:spPr>
        </p:pic>
        <p:sp>
          <p:nvSpPr>
            <p:cNvPr id="27" name="Rectangle 26"/>
            <p:cNvSpPr/>
            <p:nvPr/>
          </p:nvSpPr>
          <p:spPr>
            <a:xfrm>
              <a:off x="9277109" y="5134339"/>
              <a:ext cx="1348451" cy="26043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PCS/ACTUATOR </a:t>
              </a:r>
            </a:p>
          </p:txBody>
        </p:sp>
        <p:sp>
          <p:nvSpPr>
            <p:cNvPr id="28" name="Rectangle 27"/>
            <p:cNvSpPr/>
            <p:nvPr/>
          </p:nvSpPr>
          <p:spPr>
            <a:xfrm>
              <a:off x="5650059" y="5215653"/>
              <a:ext cx="918256" cy="19784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SPEED SIGNAL</a:t>
              </a:r>
            </a:p>
          </p:txBody>
        </p:sp>
      </p:grpSp>
    </p:spTree>
    <p:extLst>
      <p:ext uri="{BB962C8B-B14F-4D97-AF65-F5344CB8AC3E}">
        <p14:creationId xmlns:p14="http://schemas.microsoft.com/office/powerpoint/2010/main" val="79388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417D15-EBE7-4A9F-AE82-1845D7441AF4}" type="datetime4">
              <a:rPr lang="en-GB" smtClean="0"/>
              <a:t>17 August 2021</a:t>
            </a:fld>
            <a:endParaRPr lang="en-GB"/>
          </a:p>
        </p:txBody>
      </p:sp>
      <p:sp>
        <p:nvSpPr>
          <p:cNvPr id="7" name="Slide Number Placeholder 6"/>
          <p:cNvSpPr>
            <a:spLocks noGrp="1"/>
          </p:cNvSpPr>
          <p:nvPr>
            <p:ph type="sldNum" sz="quarter" idx="12"/>
          </p:nvPr>
        </p:nvSpPr>
        <p:spPr/>
        <p:txBody>
          <a:bodyPr/>
          <a:lstStyle/>
          <a:p>
            <a:fld id="{240553F3-40B0-4BFA-8684-D942AF6EAA45}" type="slidenum">
              <a:rPr lang="en-GB" smtClean="0"/>
              <a:t>32</a:t>
            </a:fld>
            <a:endParaRPr lang="en-GB"/>
          </a:p>
        </p:txBody>
      </p:sp>
      <p:sp>
        <p:nvSpPr>
          <p:cNvPr id="8" name="Title 1"/>
          <p:cNvSpPr>
            <a:spLocks noGrp="1"/>
          </p:cNvSpPr>
          <p:nvPr>
            <p:ph type="title"/>
          </p:nvPr>
        </p:nvSpPr>
        <p:spPr>
          <a:xfrm>
            <a:off x="540000" y="372816"/>
            <a:ext cx="8368623" cy="680400"/>
          </a:xfrm>
        </p:spPr>
        <p:txBody>
          <a:bodyPr/>
          <a:lstStyle/>
          <a:p>
            <a:r>
              <a:rPr lang="fr-CH" dirty="0"/>
              <a:t>SpeedSys300 ODS301</a:t>
            </a:r>
            <a:endParaRPr lang="en-IN" dirty="0"/>
          </a:p>
        </p:txBody>
      </p:sp>
      <p:sp>
        <p:nvSpPr>
          <p:cNvPr id="9" name="Content Placeholder 2"/>
          <p:cNvSpPr>
            <a:spLocks noGrp="1"/>
          </p:cNvSpPr>
          <p:nvPr>
            <p:ph idx="1"/>
          </p:nvPr>
        </p:nvSpPr>
        <p:spPr>
          <a:xfrm>
            <a:off x="539999" y="3231206"/>
            <a:ext cx="3451262" cy="2820636"/>
          </a:xfrm>
        </p:spPr>
        <p:txBody>
          <a:bodyPr>
            <a:normAutofit/>
          </a:bodyPr>
          <a:lstStyle/>
          <a:p>
            <a:pPr marL="179387" lvl="1" indent="0">
              <a:lnSpc>
                <a:spcPct val="120000"/>
              </a:lnSpc>
              <a:buNone/>
            </a:pPr>
            <a:r>
              <a:rPr lang="fr-CH" sz="1200" dirty="0"/>
              <a:t>(2-wire </a:t>
            </a:r>
            <a:r>
              <a:rPr lang="en-US" sz="1200" dirty="0"/>
              <a:t>with</a:t>
            </a:r>
            <a:r>
              <a:rPr lang="fr-CH" sz="1200" dirty="0"/>
              <a:t> self-monitoring </a:t>
            </a:r>
            <a:r>
              <a:rPr lang="fr-CH" sz="1200" dirty="0" err="1"/>
              <a:t>technology</a:t>
            </a:r>
            <a:r>
              <a:rPr lang="fr-CH" sz="1200" dirty="0"/>
              <a:t>), </a:t>
            </a:r>
            <a:r>
              <a:rPr lang="fr-CH" sz="1200" dirty="0" err="1"/>
              <a:t>e.g</a:t>
            </a:r>
            <a:r>
              <a:rPr lang="fr-CH" sz="1200" dirty="0"/>
              <a:t>. Meggitt IQS 450 and TQ40x type </a:t>
            </a:r>
            <a:br>
              <a:rPr lang="fr-CH" sz="1200" dirty="0"/>
            </a:br>
            <a:r>
              <a:rPr lang="fr-CH" sz="700" dirty="0">
                <a:sym typeface="Wingdings" panose="05000000000000000000" pitchFamily="2" charset="2"/>
                <a:hlinkClick r:id="rId2"/>
              </a:rPr>
              <a:t>more info </a:t>
            </a:r>
            <a:r>
              <a:rPr lang="fr-CH" sz="700" dirty="0" err="1">
                <a:sym typeface="Wingdings" panose="05000000000000000000" pitchFamily="2" charset="2"/>
                <a:hlinkClick r:id="rId2"/>
              </a:rPr>
              <a:t>here</a:t>
            </a:r>
            <a:endParaRPr lang="fr-CH" sz="1200" dirty="0"/>
          </a:p>
          <a:p>
            <a:pPr lvl="1">
              <a:lnSpc>
                <a:spcPct val="120000"/>
              </a:lnSpc>
              <a:buFont typeface="Wingdings" panose="05000000000000000000" pitchFamily="2" charset="2"/>
              <a:buChar char="Ø"/>
            </a:pPr>
            <a:endParaRPr lang="fr-CH" sz="1200" b="1" dirty="0"/>
          </a:p>
          <a:p>
            <a:pPr lvl="1">
              <a:lnSpc>
                <a:spcPct val="120000"/>
              </a:lnSpc>
              <a:buFont typeface="Wingdings" panose="05000000000000000000" pitchFamily="2" charset="2"/>
              <a:buChar char="Ø"/>
            </a:pPr>
            <a:r>
              <a:rPr lang="fr-CH" sz="1200" dirty="0"/>
              <a:t>Wide speed range</a:t>
            </a:r>
          </a:p>
          <a:p>
            <a:pPr lvl="1">
              <a:lnSpc>
                <a:spcPct val="120000"/>
              </a:lnSpc>
              <a:buFont typeface="Wingdings" panose="05000000000000000000" pitchFamily="2" charset="2"/>
              <a:buChar char="Ø"/>
            </a:pPr>
            <a:r>
              <a:rPr lang="fr-CH" sz="1200" dirty="0"/>
              <a:t>Long distance signal transmission </a:t>
            </a:r>
            <a:br>
              <a:rPr lang="fr-CH" sz="1200" dirty="0"/>
            </a:br>
            <a:r>
              <a:rPr lang="fr-CH" sz="1200" dirty="0"/>
              <a:t>(1000 </a:t>
            </a:r>
            <a:r>
              <a:rPr lang="fr-CH" sz="1200" dirty="0" err="1"/>
              <a:t>meters</a:t>
            </a:r>
            <a:r>
              <a:rPr lang="fr-CH" sz="1200" dirty="0"/>
              <a:t>)</a:t>
            </a:r>
          </a:p>
          <a:p>
            <a:pPr lvl="1">
              <a:lnSpc>
                <a:spcPct val="120000"/>
              </a:lnSpc>
              <a:buFont typeface="Wingdings" panose="05000000000000000000" pitchFamily="2" charset="2"/>
              <a:buChar char="Ø"/>
            </a:pPr>
            <a:r>
              <a:rPr lang="fr-CH" sz="1200" dirty="0" err="1"/>
              <a:t>Operation</a:t>
            </a:r>
            <a:r>
              <a:rPr lang="fr-CH" sz="1200" dirty="0"/>
              <a:t> up to 180°C</a:t>
            </a:r>
          </a:p>
          <a:p>
            <a:pPr lvl="1">
              <a:lnSpc>
                <a:spcPct val="120000"/>
              </a:lnSpc>
              <a:buFont typeface="Wingdings" panose="05000000000000000000" pitchFamily="2" charset="2"/>
              <a:buChar char="Ø"/>
            </a:pPr>
            <a:r>
              <a:rPr lang="fr-CH" sz="1200" b="1" dirty="0" err="1"/>
              <a:t>Preferred</a:t>
            </a:r>
            <a:r>
              <a:rPr lang="fr-CH" sz="1200" b="1" dirty="0"/>
              <a:t> solution for a </a:t>
            </a:r>
            <a:r>
              <a:rPr lang="fr-CH" sz="1200" b="1" dirty="0" err="1"/>
              <a:t>wide</a:t>
            </a:r>
            <a:r>
              <a:rPr lang="fr-CH" sz="1200" b="1" dirty="0"/>
              <a:t> </a:t>
            </a:r>
            <a:br>
              <a:rPr lang="fr-CH" sz="1200" b="1" dirty="0"/>
            </a:br>
            <a:r>
              <a:rPr lang="fr-CH" sz="1200" b="1" dirty="0"/>
              <a:t>range of applications</a:t>
            </a:r>
          </a:p>
        </p:txBody>
      </p:sp>
      <p:pic>
        <p:nvPicPr>
          <p:cNvPr id="10" name="Afbeelding 17"/>
          <p:cNvPicPr/>
          <p:nvPr/>
        </p:nvPicPr>
        <p:blipFill>
          <a:blip r:embed="rId3" cstate="screen">
            <a:extLst>
              <a:ext uri="{28A0092B-C50C-407E-A947-70E740481C1C}">
                <a14:useLocalDpi xmlns:a14="http://schemas.microsoft.com/office/drawing/2010/main"/>
              </a:ext>
            </a:extLst>
          </a:blip>
          <a:stretch>
            <a:fillRect/>
          </a:stretch>
        </p:blipFill>
        <p:spPr bwMode="auto">
          <a:xfrm>
            <a:off x="903518" y="1870450"/>
            <a:ext cx="2578370" cy="1194638"/>
          </a:xfrm>
          <a:prstGeom prst="rect">
            <a:avLst/>
          </a:prstGeom>
          <a:ln>
            <a:noFill/>
          </a:ln>
          <a:extLst>
            <a:ext uri="{53640926-AAD7-44D8-BBD7-CCE9431645EC}">
              <a14:shadowObscured xmlns:a14="http://schemas.microsoft.com/office/drawing/2010/main"/>
            </a:ext>
          </a:extLst>
        </p:spPr>
      </p:pic>
      <p:pic>
        <p:nvPicPr>
          <p:cNvPr id="11" name="Afbeelding 16"/>
          <p:cNvPicPr/>
          <p:nvPr/>
        </p:nvPicPr>
        <p:blipFill>
          <a:blip r:embed="rId4" cstate="screen">
            <a:extLst>
              <a:ext uri="{28A0092B-C50C-407E-A947-70E740481C1C}">
                <a14:useLocalDpi xmlns:a14="http://schemas.microsoft.com/office/drawing/2010/main"/>
              </a:ext>
            </a:extLst>
          </a:blip>
          <a:stretch>
            <a:fillRect/>
          </a:stretch>
        </p:blipFill>
        <p:spPr bwMode="auto">
          <a:xfrm>
            <a:off x="4800940" y="1870450"/>
            <a:ext cx="2585969" cy="1210166"/>
          </a:xfrm>
          <a:prstGeom prst="rect">
            <a:avLst/>
          </a:prstGeom>
          <a:ln>
            <a:noFill/>
          </a:ln>
          <a:extLst>
            <a:ext uri="{53640926-AAD7-44D8-BBD7-CCE9431645EC}">
              <a14:shadowObscured xmlns:a14="http://schemas.microsoft.com/office/drawing/2010/main"/>
            </a:ext>
          </a:extLst>
        </p:spPr>
      </p:pic>
      <p:pic>
        <p:nvPicPr>
          <p:cNvPr id="12" name="Afbeelding 17"/>
          <p:cNvPicPr/>
          <p:nvPr/>
        </p:nvPicPr>
        <p:blipFill>
          <a:blip r:embed="rId3" cstate="screen">
            <a:extLst>
              <a:ext uri="{28A0092B-C50C-407E-A947-70E740481C1C}">
                <a14:useLocalDpi xmlns:a14="http://schemas.microsoft.com/office/drawing/2010/main"/>
              </a:ext>
            </a:extLst>
          </a:blip>
          <a:stretch>
            <a:fillRect/>
          </a:stretch>
        </p:blipFill>
        <p:spPr bwMode="auto">
          <a:xfrm>
            <a:off x="8948934" y="1870450"/>
            <a:ext cx="2550198" cy="1181584"/>
          </a:xfrm>
          <a:prstGeom prst="rect">
            <a:avLst/>
          </a:prstGeom>
          <a:ln>
            <a:noFill/>
          </a:ln>
          <a:extLst>
            <a:ext uri="{53640926-AAD7-44D8-BBD7-CCE9431645EC}">
              <a14:shadowObscured xmlns:a14="http://schemas.microsoft.com/office/drawing/2010/main"/>
            </a:ext>
          </a:extLst>
        </p:spPr>
      </p:pic>
      <p:sp>
        <p:nvSpPr>
          <p:cNvPr id="13" name="Content Placeholder 2"/>
          <p:cNvSpPr txBox="1">
            <a:spLocks/>
          </p:cNvSpPr>
          <p:nvPr/>
        </p:nvSpPr>
        <p:spPr>
          <a:xfrm>
            <a:off x="4394368" y="3231206"/>
            <a:ext cx="3667275" cy="2338362"/>
          </a:xfrm>
          <a:prstGeom prst="rect">
            <a:avLst/>
          </a:prstGeom>
        </p:spPr>
        <p:txBody>
          <a:bodyPr vert="horz" lIns="0" tIns="0" rIns="0" bIns="0" rtlCol="0">
            <a:norm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Arial"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9387" lvl="1" indent="0">
              <a:lnSpc>
                <a:spcPct val="120000"/>
              </a:lnSpc>
              <a:buNone/>
            </a:pPr>
            <a:r>
              <a:rPr lang="en-US" sz="1200" dirty="0"/>
              <a:t>(3-wire)</a:t>
            </a:r>
          </a:p>
          <a:p>
            <a:pPr marL="179387" lvl="1" indent="0">
              <a:lnSpc>
                <a:spcPct val="120000"/>
              </a:lnSpc>
              <a:buNone/>
            </a:pPr>
            <a:endParaRPr lang="en-US" sz="1200" dirty="0"/>
          </a:p>
          <a:p>
            <a:pPr marL="179387" lvl="1" indent="0">
              <a:lnSpc>
                <a:spcPct val="120000"/>
              </a:lnSpc>
              <a:buNone/>
            </a:pPr>
            <a:endParaRPr lang="en-US" sz="1200" dirty="0"/>
          </a:p>
          <a:p>
            <a:pPr lvl="1">
              <a:lnSpc>
                <a:spcPct val="120000"/>
              </a:lnSpc>
              <a:buFont typeface="Wingdings" panose="05000000000000000000" pitchFamily="2" charset="2"/>
              <a:buChar char="Ø"/>
            </a:pPr>
            <a:r>
              <a:rPr lang="fr-CH" sz="1200" dirty="0" err="1"/>
              <a:t>Easily</a:t>
            </a:r>
            <a:r>
              <a:rPr lang="fr-CH" sz="1200" dirty="0"/>
              <a:t> </a:t>
            </a:r>
            <a:r>
              <a:rPr lang="fr-CH" sz="1200" dirty="0" err="1"/>
              <a:t>transmittable</a:t>
            </a:r>
            <a:r>
              <a:rPr lang="fr-CH" sz="1200" dirty="0"/>
              <a:t> and </a:t>
            </a:r>
            <a:r>
              <a:rPr lang="fr-CH" sz="1200" dirty="0" err="1"/>
              <a:t>processable</a:t>
            </a:r>
            <a:r>
              <a:rPr lang="fr-CH" sz="1200" dirty="0"/>
              <a:t> digital output</a:t>
            </a:r>
          </a:p>
          <a:p>
            <a:pPr lvl="1">
              <a:lnSpc>
                <a:spcPct val="120000"/>
              </a:lnSpc>
              <a:buFont typeface="Wingdings" panose="05000000000000000000" pitchFamily="2" charset="2"/>
              <a:buChar char="Ø"/>
            </a:pPr>
            <a:r>
              <a:rPr lang="fr-CH" sz="1200" dirty="0" err="1"/>
              <a:t>Less</a:t>
            </a:r>
            <a:r>
              <a:rPr lang="fr-CH" sz="1200" dirty="0"/>
              <a:t> </a:t>
            </a:r>
            <a:r>
              <a:rPr lang="fr-CH" sz="1200" dirty="0" err="1"/>
              <a:t>vulnerable</a:t>
            </a:r>
            <a:r>
              <a:rPr lang="fr-CH" sz="1200" dirty="0"/>
              <a:t> to EMI</a:t>
            </a:r>
          </a:p>
          <a:p>
            <a:pPr lvl="1">
              <a:lnSpc>
                <a:spcPct val="120000"/>
              </a:lnSpc>
              <a:buFont typeface="Wingdings" panose="05000000000000000000" pitchFamily="2" charset="2"/>
              <a:buChar char="Ø"/>
            </a:pPr>
            <a:r>
              <a:rPr lang="fr-CH" sz="1200" dirty="0" err="1"/>
              <a:t>Preferred</a:t>
            </a:r>
            <a:r>
              <a:rPr lang="fr-CH" sz="1200" dirty="0"/>
              <a:t> for </a:t>
            </a:r>
            <a:r>
              <a:rPr lang="fr-CH" sz="1200" dirty="0" err="1"/>
              <a:t>low</a:t>
            </a:r>
            <a:r>
              <a:rPr lang="fr-CH" sz="1200" dirty="0"/>
              <a:t> </a:t>
            </a:r>
            <a:r>
              <a:rPr lang="fr-CH" sz="1200" dirty="0" err="1"/>
              <a:t>rpm</a:t>
            </a:r>
            <a:r>
              <a:rPr lang="fr-CH" sz="1200" dirty="0"/>
              <a:t> / </a:t>
            </a:r>
            <a:r>
              <a:rPr lang="fr-CH" sz="1200" dirty="0" err="1"/>
              <a:t>zero</a:t>
            </a:r>
            <a:r>
              <a:rPr lang="fr-CH" sz="1200" dirty="0"/>
              <a:t> speed</a:t>
            </a:r>
            <a:endParaRPr lang="en-US" sz="1200" dirty="0"/>
          </a:p>
          <a:p>
            <a:pPr marL="179387" lvl="1" indent="0">
              <a:lnSpc>
                <a:spcPct val="120000"/>
              </a:lnSpc>
              <a:buNone/>
            </a:pPr>
            <a:endParaRPr lang="en-US" sz="1200" dirty="0"/>
          </a:p>
        </p:txBody>
      </p:sp>
      <p:sp>
        <p:nvSpPr>
          <p:cNvPr id="14" name="Content Placeholder 2"/>
          <p:cNvSpPr txBox="1">
            <a:spLocks/>
          </p:cNvSpPr>
          <p:nvPr/>
        </p:nvSpPr>
        <p:spPr>
          <a:xfrm>
            <a:off x="8445667" y="3231206"/>
            <a:ext cx="3556733" cy="2595662"/>
          </a:xfrm>
          <a:prstGeom prst="rect">
            <a:avLst/>
          </a:prstGeom>
        </p:spPr>
        <p:txBody>
          <a:bodyPr vert="horz" lIns="0" tIns="0" rIns="0" bIns="0" rtlCol="0">
            <a:normAutofit/>
          </a:bodyPr>
          <a:lstStyle>
            <a:lvl1pPr marL="179388" indent="-179388" algn="l" defTabSz="914400" rtl="0" eaLnBrk="1" latinLnBrk="0" hangingPunct="1">
              <a:lnSpc>
                <a:spcPct val="90000"/>
              </a:lnSpc>
              <a:spcBef>
                <a:spcPts val="900"/>
              </a:spcBef>
              <a:buClr>
                <a:schemeClr val="accent1"/>
              </a:buClr>
              <a:buFont typeface="Wingdings 2" panose="05020102010507070707" pitchFamily="18" charset="2"/>
              <a:buChar char=""/>
              <a:defRPr lang="en-US" sz="1600" b="0" kern="1200" dirty="0">
                <a:solidFill>
                  <a:schemeClr val="tx1"/>
                </a:solidFill>
                <a:latin typeface="+mn-lt"/>
                <a:ea typeface="+mn-ea"/>
                <a:cs typeface="+mn-cs"/>
              </a:defRPr>
            </a:lvl1pPr>
            <a:lvl2pPr marL="358775" indent="-179388" algn="l" defTabSz="914400" rtl="0" eaLnBrk="1" latinLnBrk="0" hangingPunct="1">
              <a:lnSpc>
                <a:spcPct val="100000"/>
              </a:lnSpc>
              <a:spcBef>
                <a:spcPts val="900"/>
              </a:spcBef>
              <a:buClr>
                <a:schemeClr val="accent1"/>
              </a:buClr>
              <a:buFont typeface="Arial" panose="02000503000000020004" pitchFamily="50" charset="0"/>
              <a:buChar char="–"/>
              <a:defRPr sz="1400" b="0" kern="1200">
                <a:solidFill>
                  <a:schemeClr val="tx1"/>
                </a:solidFill>
                <a:latin typeface="+mn-lt"/>
                <a:ea typeface="+mn-ea"/>
                <a:cs typeface="+mn-cs"/>
              </a:defRPr>
            </a:lvl2pPr>
            <a:lvl3pPr marL="536575" indent="-177800" algn="l" defTabSz="914400" rtl="0" eaLnBrk="1" latinLnBrk="0" hangingPunct="1">
              <a:lnSpc>
                <a:spcPct val="90000"/>
              </a:lnSpc>
              <a:spcBef>
                <a:spcPts val="900"/>
              </a:spcBef>
              <a:buClr>
                <a:schemeClr val="accent1"/>
              </a:buClr>
              <a:buFont typeface="Wingdings 2" panose="05020102010507070707" pitchFamily="18" charset="2"/>
              <a:buChar char=""/>
              <a:tabLst/>
              <a:defRPr sz="1400" b="0" kern="1200">
                <a:solidFill>
                  <a:schemeClr val="tx1"/>
                </a:solidFill>
                <a:latin typeface="+mn-lt"/>
                <a:ea typeface="+mn-ea"/>
                <a:cs typeface="+mn-cs"/>
              </a:defRPr>
            </a:lvl3pPr>
            <a:lvl4pPr marL="715963"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4pPr>
            <a:lvl5pPr marL="895350" indent="-179388" algn="l" defTabSz="914400" rtl="0" eaLnBrk="1" latinLnBrk="0" hangingPunct="1">
              <a:lnSpc>
                <a:spcPct val="90000"/>
              </a:lnSpc>
              <a:spcBef>
                <a:spcPts val="900"/>
              </a:spcBef>
              <a:buClr>
                <a:schemeClr val="accent1"/>
              </a:buClr>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179387" lvl="1" indent="0">
              <a:lnSpc>
                <a:spcPct val="120000"/>
              </a:lnSpc>
              <a:buNone/>
            </a:pPr>
            <a:r>
              <a:rPr lang="fr-CH" sz="1200" dirty="0"/>
              <a:t>(2-wire)</a:t>
            </a:r>
          </a:p>
          <a:p>
            <a:pPr marL="179387" lvl="1" indent="0">
              <a:lnSpc>
                <a:spcPct val="120000"/>
              </a:lnSpc>
              <a:buNone/>
            </a:pPr>
            <a:endParaRPr lang="fr-CH" sz="1200" dirty="0"/>
          </a:p>
          <a:p>
            <a:pPr marL="179387" lvl="1" indent="0">
              <a:lnSpc>
                <a:spcPct val="120000"/>
              </a:lnSpc>
              <a:buNone/>
            </a:pPr>
            <a:endParaRPr lang="en-US" sz="1200" dirty="0"/>
          </a:p>
          <a:p>
            <a:pPr lvl="1">
              <a:lnSpc>
                <a:spcPct val="120000"/>
              </a:lnSpc>
              <a:buFont typeface="Wingdings" panose="05000000000000000000" pitchFamily="2" charset="2"/>
              <a:buChar char="Ø"/>
            </a:pPr>
            <a:r>
              <a:rPr lang="fr-CH" sz="1200" dirty="0" err="1"/>
              <a:t>Suitable</a:t>
            </a:r>
            <a:r>
              <a:rPr lang="fr-CH" sz="1200" dirty="0"/>
              <a:t> for high </a:t>
            </a:r>
            <a:r>
              <a:rPr lang="fr-CH" sz="1200" dirty="0" err="1"/>
              <a:t>temperature</a:t>
            </a:r>
            <a:r>
              <a:rPr lang="fr-CH" sz="1200" dirty="0"/>
              <a:t> applications (300°C)</a:t>
            </a:r>
          </a:p>
          <a:p>
            <a:pPr lvl="1">
              <a:lnSpc>
                <a:spcPct val="120000"/>
              </a:lnSpc>
              <a:buFont typeface="Wingdings" panose="05000000000000000000" pitchFamily="2" charset="2"/>
              <a:buChar char="Ø"/>
            </a:pPr>
            <a:r>
              <a:rPr lang="fr-CH" sz="1200" dirty="0"/>
              <a:t>Self-</a:t>
            </a:r>
            <a:r>
              <a:rPr lang="fr-CH" sz="1200" dirty="0" err="1"/>
              <a:t>powered</a:t>
            </a:r>
            <a:endParaRPr lang="fr-CH" sz="1200" dirty="0"/>
          </a:p>
          <a:p>
            <a:pPr lvl="1">
              <a:lnSpc>
                <a:spcPct val="120000"/>
              </a:lnSpc>
              <a:buFont typeface="Wingdings" panose="05000000000000000000" pitchFamily="2" charset="2"/>
              <a:buChar char="Ø"/>
            </a:pPr>
            <a:r>
              <a:rPr lang="fr-CH" sz="1200" dirty="0" err="1"/>
              <a:t>Preferred</a:t>
            </a:r>
            <a:r>
              <a:rPr lang="fr-CH" sz="1200" dirty="0"/>
              <a:t> for high </a:t>
            </a:r>
            <a:r>
              <a:rPr lang="fr-CH" sz="1200" dirty="0" err="1"/>
              <a:t>rpm</a:t>
            </a:r>
            <a:endParaRPr lang="fr-CH" sz="1200" dirty="0"/>
          </a:p>
          <a:p>
            <a:pPr marL="179387" lvl="1" indent="0">
              <a:lnSpc>
                <a:spcPct val="120000"/>
              </a:lnSpc>
              <a:buNone/>
            </a:pPr>
            <a:endParaRPr lang="fr-CH" sz="1200" dirty="0"/>
          </a:p>
        </p:txBody>
      </p:sp>
      <p:sp>
        <p:nvSpPr>
          <p:cNvPr id="15" name="Rectangle 14"/>
          <p:cNvSpPr/>
          <p:nvPr/>
        </p:nvSpPr>
        <p:spPr>
          <a:xfrm>
            <a:off x="539999" y="1471002"/>
            <a:ext cx="3495273" cy="350865"/>
          </a:xfrm>
          <a:prstGeom prst="rect">
            <a:avLst/>
          </a:prstGeom>
          <a:solidFill>
            <a:schemeClr val="tx2"/>
          </a:solidFill>
        </p:spPr>
        <p:txBody>
          <a:bodyPr wrap="square">
            <a:spAutoFit/>
          </a:bodyPr>
          <a:lstStyle/>
          <a:p>
            <a:pPr marL="179387" lvl="1" indent="0" algn="ctr">
              <a:lnSpc>
                <a:spcPct val="120000"/>
              </a:lnSpc>
              <a:buNone/>
            </a:pPr>
            <a:r>
              <a:rPr lang="fr-CH" sz="1400" b="1" dirty="0">
                <a:solidFill>
                  <a:schemeClr val="accent1"/>
                </a:solidFill>
              </a:rPr>
              <a:t>Eddy-</a:t>
            </a:r>
            <a:r>
              <a:rPr lang="fr-CH" sz="1400" b="1" dirty="0" err="1">
                <a:solidFill>
                  <a:schemeClr val="accent1"/>
                </a:solidFill>
              </a:rPr>
              <a:t>current</a:t>
            </a:r>
            <a:endParaRPr lang="fr-CH" sz="1400" b="1" dirty="0">
              <a:solidFill>
                <a:schemeClr val="accent1"/>
              </a:solidFill>
            </a:endParaRPr>
          </a:p>
        </p:txBody>
      </p:sp>
      <p:sp>
        <p:nvSpPr>
          <p:cNvPr id="16" name="Rectangle 15"/>
          <p:cNvSpPr/>
          <p:nvPr/>
        </p:nvSpPr>
        <p:spPr>
          <a:xfrm>
            <a:off x="4434774" y="1467502"/>
            <a:ext cx="3548972" cy="350865"/>
          </a:xfrm>
          <a:prstGeom prst="rect">
            <a:avLst/>
          </a:prstGeom>
          <a:solidFill>
            <a:schemeClr val="tx2"/>
          </a:solidFill>
        </p:spPr>
        <p:txBody>
          <a:bodyPr wrap="square">
            <a:spAutoFit/>
          </a:bodyPr>
          <a:lstStyle/>
          <a:p>
            <a:pPr marL="179387" lvl="1" algn="ctr">
              <a:lnSpc>
                <a:spcPct val="120000"/>
              </a:lnSpc>
            </a:pPr>
            <a:r>
              <a:rPr lang="en-US" sz="1400" b="1" dirty="0">
                <a:solidFill>
                  <a:schemeClr val="accent1"/>
                </a:solidFill>
              </a:rPr>
              <a:t>Electronic hall effect</a:t>
            </a:r>
          </a:p>
        </p:txBody>
      </p:sp>
      <p:sp>
        <p:nvSpPr>
          <p:cNvPr id="17" name="Rectangle 16"/>
          <p:cNvSpPr/>
          <p:nvPr/>
        </p:nvSpPr>
        <p:spPr>
          <a:xfrm>
            <a:off x="8383248" y="1467502"/>
            <a:ext cx="3451865" cy="350865"/>
          </a:xfrm>
          <a:prstGeom prst="rect">
            <a:avLst/>
          </a:prstGeom>
          <a:solidFill>
            <a:schemeClr val="tx2"/>
          </a:solidFill>
        </p:spPr>
        <p:txBody>
          <a:bodyPr wrap="square">
            <a:spAutoFit/>
          </a:bodyPr>
          <a:lstStyle/>
          <a:p>
            <a:pPr marL="179387" lvl="1" algn="ctr">
              <a:lnSpc>
                <a:spcPct val="120000"/>
              </a:lnSpc>
            </a:pPr>
            <a:r>
              <a:rPr lang="fr-CH" sz="1400" b="1" dirty="0" err="1">
                <a:solidFill>
                  <a:schemeClr val="accent1"/>
                </a:solidFill>
              </a:rPr>
              <a:t>Electromagnetic</a:t>
            </a:r>
            <a:endParaRPr lang="fr-CH" sz="1400" b="1" dirty="0">
              <a:solidFill>
                <a:schemeClr val="accent1"/>
              </a:solidFill>
            </a:endParaRPr>
          </a:p>
        </p:txBody>
      </p:sp>
      <p:sp>
        <p:nvSpPr>
          <p:cNvPr id="18" name="Text Placeholder 3"/>
          <p:cNvSpPr>
            <a:spLocks noGrp="1"/>
          </p:cNvSpPr>
          <p:nvPr>
            <p:ph type="body" sz="half" idx="2"/>
          </p:nvPr>
        </p:nvSpPr>
        <p:spPr>
          <a:xfrm>
            <a:off x="540001" y="845312"/>
            <a:ext cx="8368622" cy="288000"/>
          </a:xfrm>
        </p:spPr>
        <p:txBody>
          <a:bodyPr/>
          <a:lstStyle/>
          <a:p>
            <a:r>
              <a:rPr lang="fr-CH" dirty="0" err="1"/>
              <a:t>Sensor</a:t>
            </a:r>
            <a:r>
              <a:rPr lang="fr-CH" dirty="0"/>
              <a:t> input compatibility</a:t>
            </a:r>
          </a:p>
        </p:txBody>
      </p:sp>
      <p:sp>
        <p:nvSpPr>
          <p:cNvPr id="19" name="object 6">
            <a:extLst>
              <a:ext uri="{FF2B5EF4-FFF2-40B4-BE49-F238E27FC236}">
                <a16:creationId xmlns:a16="http://schemas.microsoft.com/office/drawing/2014/main" id="{D03C3C19-9420-4F38-BC29-E3CACC51F723}"/>
              </a:ext>
            </a:extLst>
          </p:cNvPr>
          <p:cNvSpPr/>
          <p:nvPr/>
        </p:nvSpPr>
        <p:spPr>
          <a:xfrm>
            <a:off x="1924717" y="2399717"/>
            <a:ext cx="251323" cy="108839"/>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
        <p:nvSpPr>
          <p:cNvPr id="20" name="object 6">
            <a:extLst>
              <a:ext uri="{FF2B5EF4-FFF2-40B4-BE49-F238E27FC236}">
                <a16:creationId xmlns:a16="http://schemas.microsoft.com/office/drawing/2014/main" id="{D03C3C19-9420-4F38-BC29-E3CACC51F723}"/>
              </a:ext>
            </a:extLst>
          </p:cNvPr>
          <p:cNvSpPr/>
          <p:nvPr/>
        </p:nvSpPr>
        <p:spPr>
          <a:xfrm>
            <a:off x="9961136" y="2393389"/>
            <a:ext cx="251323" cy="108839"/>
          </a:xfrm>
          <a:custGeom>
            <a:avLst/>
            <a:gdLst/>
            <a:ahLst/>
            <a:cxnLst/>
            <a:rect l="l" t="t" r="r" b="b"/>
            <a:pathLst>
              <a:path w="666114" h="283209">
                <a:moveTo>
                  <a:pt x="557763" y="252520"/>
                </a:moveTo>
                <a:lnTo>
                  <a:pt x="446763" y="252520"/>
                </a:lnTo>
                <a:lnTo>
                  <a:pt x="446763" y="278052"/>
                </a:lnTo>
                <a:lnTo>
                  <a:pt x="451764" y="283040"/>
                </a:lnTo>
                <a:lnTo>
                  <a:pt x="552774" y="283040"/>
                </a:lnTo>
                <a:lnTo>
                  <a:pt x="557763" y="278052"/>
                </a:lnTo>
                <a:lnTo>
                  <a:pt x="557763" y="252520"/>
                </a:lnTo>
                <a:close/>
              </a:path>
              <a:path w="666114" h="283209">
                <a:moveTo>
                  <a:pt x="660985" y="30533"/>
                </a:moveTo>
                <a:lnTo>
                  <a:pt x="183449" y="30533"/>
                </a:lnTo>
                <a:lnTo>
                  <a:pt x="155869" y="44404"/>
                </a:lnTo>
                <a:lnTo>
                  <a:pt x="5000" y="44404"/>
                </a:lnTo>
                <a:lnTo>
                  <a:pt x="0" y="49393"/>
                </a:lnTo>
                <a:lnTo>
                  <a:pt x="0" y="233647"/>
                </a:lnTo>
                <a:lnTo>
                  <a:pt x="5000" y="238648"/>
                </a:lnTo>
                <a:lnTo>
                  <a:pt x="155869" y="238648"/>
                </a:lnTo>
                <a:lnTo>
                  <a:pt x="183449" y="252520"/>
                </a:lnTo>
                <a:lnTo>
                  <a:pt x="660985" y="252520"/>
                </a:lnTo>
                <a:lnTo>
                  <a:pt x="665985" y="247531"/>
                </a:lnTo>
                <a:lnTo>
                  <a:pt x="665985" y="35521"/>
                </a:lnTo>
                <a:lnTo>
                  <a:pt x="660985" y="30533"/>
                </a:lnTo>
                <a:close/>
              </a:path>
              <a:path w="666114" h="283209">
                <a:moveTo>
                  <a:pt x="552774" y="0"/>
                </a:moveTo>
                <a:lnTo>
                  <a:pt x="451764" y="0"/>
                </a:lnTo>
                <a:lnTo>
                  <a:pt x="446763" y="5000"/>
                </a:lnTo>
                <a:lnTo>
                  <a:pt x="446763" y="30533"/>
                </a:lnTo>
                <a:lnTo>
                  <a:pt x="557763" y="30533"/>
                </a:lnTo>
                <a:lnTo>
                  <a:pt x="557763" y="5000"/>
                </a:lnTo>
                <a:lnTo>
                  <a:pt x="552774" y="0"/>
                </a:lnTo>
                <a:close/>
              </a:path>
            </a:pathLst>
          </a:custGeom>
          <a:solidFill>
            <a:srgbClr val="658D1B"/>
          </a:solidFill>
        </p:spPr>
        <p:txBody>
          <a:bodyPr wrap="square" lIns="0" tIns="0" rIns="0" bIns="0" rtlCol="0"/>
          <a:lstStyle/>
          <a:p>
            <a:endParaRPr/>
          </a:p>
        </p:txBody>
      </p:sp>
    </p:spTree>
    <p:extLst>
      <p:ext uri="{BB962C8B-B14F-4D97-AF65-F5344CB8AC3E}">
        <p14:creationId xmlns:p14="http://schemas.microsoft.com/office/powerpoint/2010/main" val="422456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1201" y="1455739"/>
            <a:ext cx="5968751" cy="2071430"/>
          </a:xfrm>
        </p:spPr>
        <p:txBody>
          <a:bodyPr>
            <a:normAutofit/>
          </a:bodyPr>
          <a:lstStyle/>
          <a:p>
            <a:pPr algn="ctr"/>
            <a:r>
              <a:rPr lang="en-US" sz="6000" dirty="0"/>
              <a:t>Thank you</a:t>
            </a:r>
          </a:p>
        </p:txBody>
      </p:sp>
      <p:sp>
        <p:nvSpPr>
          <p:cNvPr id="3" name="Date Placeholder 2"/>
          <p:cNvSpPr>
            <a:spLocks noGrp="1"/>
          </p:cNvSpPr>
          <p:nvPr>
            <p:ph type="dt" sz="half" idx="4294967295"/>
          </p:nvPr>
        </p:nvSpPr>
        <p:spPr>
          <a:xfrm>
            <a:off x="180181" y="6547876"/>
            <a:ext cx="1079500" cy="122237"/>
          </a:xfrm>
        </p:spPr>
        <p:txBody>
          <a:bodyPr/>
          <a:lstStyle/>
          <a:p>
            <a:fld id="{6737EBD5-A093-442C-BDA9-84FFD1E9DC6D}" type="datetime4">
              <a:rPr lang="en-GB" smtClean="0"/>
              <a:t>17 August 2021</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33</a:t>
            </a:fld>
            <a:endParaRPr lang="en-GB"/>
          </a:p>
        </p:txBody>
      </p:sp>
    </p:spTree>
    <p:extLst>
      <p:ext uri="{BB962C8B-B14F-4D97-AF65-F5344CB8AC3E}">
        <p14:creationId xmlns:p14="http://schemas.microsoft.com/office/powerpoint/2010/main" val="7048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0388A9-0661-4157-ADB6-05EF6652607D}" type="datetime4">
              <a:rPr lang="en-GB" smtClean="0"/>
              <a:t>17 August 2021</a:t>
            </a:fld>
            <a:endParaRPr lang="en-GB" dirty="0"/>
          </a:p>
        </p:txBody>
      </p:sp>
      <p:sp>
        <p:nvSpPr>
          <p:cNvPr id="7" name="Slide Number Placeholder 6"/>
          <p:cNvSpPr>
            <a:spLocks noGrp="1"/>
          </p:cNvSpPr>
          <p:nvPr>
            <p:ph type="sldNum" sz="quarter" idx="12"/>
          </p:nvPr>
        </p:nvSpPr>
        <p:spPr/>
        <p:txBody>
          <a:bodyPr/>
          <a:lstStyle/>
          <a:p>
            <a:fld id="{240553F3-40B0-4BFA-8684-D942AF6EAA45}" type="slidenum">
              <a:rPr lang="en-GB" smtClean="0"/>
              <a:t>4</a:t>
            </a:fld>
            <a:endParaRPr lang="en-GB"/>
          </a:p>
        </p:txBody>
      </p:sp>
      <p:pic>
        <p:nvPicPr>
          <p:cNvPr id="15" name="Content Placeholder 6"/>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341925" y="488026"/>
            <a:ext cx="1973263" cy="377825"/>
          </a:xfrm>
        </p:spPr>
      </p:pic>
      <p:sp>
        <p:nvSpPr>
          <p:cNvPr id="10" name="TextBox 9"/>
          <p:cNvSpPr txBox="1"/>
          <p:nvPr/>
        </p:nvSpPr>
        <p:spPr>
          <a:xfrm>
            <a:off x="341925" y="946150"/>
            <a:ext cx="3889445" cy="369332"/>
          </a:xfrm>
          <a:prstGeom prst="rect">
            <a:avLst/>
          </a:prstGeom>
          <a:noFill/>
        </p:spPr>
        <p:txBody>
          <a:bodyPr wrap="square" rtlCol="0">
            <a:spAutoFit/>
          </a:bodyPr>
          <a:lstStyle/>
          <a:p>
            <a:r>
              <a:rPr lang="en-US" b="1" dirty="0">
                <a:solidFill>
                  <a:schemeClr val="accent6"/>
                </a:solidFill>
              </a:rPr>
              <a:t>Portfolio overview </a:t>
            </a:r>
          </a:p>
        </p:txBody>
      </p:sp>
      <p:pic>
        <p:nvPicPr>
          <p:cNvPr id="11" name="Picture 10" descr="Graphical user interface, website&#10;&#10;Description automatically generated">
            <a:extLst>
              <a:ext uri="{FF2B5EF4-FFF2-40B4-BE49-F238E27FC236}">
                <a16:creationId xmlns:a16="http://schemas.microsoft.com/office/drawing/2014/main" id="{F644D31F-12A8-4C36-8C2B-FB50586C0675}"/>
              </a:ext>
            </a:extLst>
          </p:cNvPr>
          <p:cNvPicPr>
            <a:picLocks noChangeAspect="1"/>
          </p:cNvPicPr>
          <p:nvPr/>
        </p:nvPicPr>
        <p:blipFill>
          <a:blip r:embed="rId3"/>
          <a:stretch>
            <a:fillRect/>
          </a:stretch>
        </p:blipFill>
        <p:spPr>
          <a:xfrm>
            <a:off x="2315188" y="1345736"/>
            <a:ext cx="6839086" cy="4746840"/>
          </a:xfrm>
          <a:prstGeom prst="rect">
            <a:avLst/>
          </a:prstGeom>
        </p:spPr>
      </p:pic>
    </p:spTree>
    <p:extLst>
      <p:ext uri="{BB962C8B-B14F-4D97-AF65-F5344CB8AC3E}">
        <p14:creationId xmlns:p14="http://schemas.microsoft.com/office/powerpoint/2010/main" val="16643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stCxn id="15" idx="3"/>
          </p:cNvCxnSpPr>
          <p:nvPr/>
        </p:nvCxnSpPr>
        <p:spPr>
          <a:xfrm>
            <a:off x="3127898" y="3100189"/>
            <a:ext cx="3290323" cy="202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9"/>
          <p:cNvSpPr txBox="1">
            <a:spLocks/>
          </p:cNvSpPr>
          <p:nvPr/>
        </p:nvSpPr>
        <p:spPr>
          <a:xfrm>
            <a:off x="1079059" y="4807799"/>
            <a:ext cx="2048839" cy="523220"/>
          </a:xfrm>
          <a:prstGeom prst="rect">
            <a:avLst/>
          </a:prstGeom>
          <a:solidFill>
            <a:schemeClr val="accent6"/>
          </a:solidFill>
          <a:ln w="19050">
            <a:noFill/>
          </a:ln>
        </p:spPr>
        <p:txBody>
          <a:bodyPr wrap="square" rtlCol="0">
            <a:spAutoFit/>
          </a:bodyPr>
          <a:lstStyle>
            <a:defPPr>
              <a:defRPr lang="en-US"/>
            </a:defPPr>
            <a:lvl1pPr algn="ctr">
              <a:defRPr sz="1600" b="1">
                <a:solidFill>
                  <a:schemeClr val="bg1"/>
                </a:solidFill>
              </a:defRPr>
            </a:lvl1pPr>
          </a:lstStyle>
          <a:p>
            <a:r>
              <a:rPr lang="en-US" sz="1400" dirty="0" err="1">
                <a:solidFill>
                  <a:prstClr val="white"/>
                </a:solidFill>
              </a:rPr>
              <a:t>Overspeed</a:t>
            </a:r>
            <a:r>
              <a:rPr lang="en-US" sz="1400" dirty="0">
                <a:solidFill>
                  <a:prstClr val="white"/>
                </a:solidFill>
              </a:rPr>
              <a:t> </a:t>
            </a:r>
          </a:p>
          <a:p>
            <a:r>
              <a:rPr lang="en-US" sz="1400" dirty="0">
                <a:solidFill>
                  <a:prstClr val="white"/>
                </a:solidFill>
              </a:rPr>
              <a:t>protection system </a:t>
            </a:r>
          </a:p>
        </p:txBody>
      </p:sp>
      <p:sp>
        <p:nvSpPr>
          <p:cNvPr id="14" name="Rectangle 13"/>
          <p:cNvSpPr/>
          <p:nvPr/>
        </p:nvSpPr>
        <p:spPr>
          <a:xfrm>
            <a:off x="0" y="470208"/>
            <a:ext cx="12192000" cy="1077218"/>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200000"/>
              </a:lnSpc>
            </a:pPr>
            <a:r>
              <a:rPr lang="en-US" sz="1600" b="1" dirty="0">
                <a:solidFill>
                  <a:srgbClr val="333F48"/>
                </a:solidFill>
              </a:rPr>
              <a:t>HARDWARE PORTFOLIO OVERVIEW </a:t>
            </a:r>
            <a:br>
              <a:rPr lang="en-US" sz="1600" b="1" dirty="0">
                <a:solidFill>
                  <a:srgbClr val="333F48"/>
                </a:solidFill>
              </a:rPr>
            </a:br>
            <a:r>
              <a:rPr lang="en-US" sz="1600" b="1" dirty="0">
                <a:solidFill>
                  <a:srgbClr val="333F48"/>
                </a:solidFill>
              </a:rPr>
              <a:t>advanced machinery protection, condition and performance monitoring for high value critical machinery</a:t>
            </a:r>
          </a:p>
        </p:txBody>
      </p:sp>
      <p:sp>
        <p:nvSpPr>
          <p:cNvPr id="15" name="Title 19"/>
          <p:cNvSpPr txBox="1">
            <a:spLocks/>
          </p:cNvSpPr>
          <p:nvPr/>
        </p:nvSpPr>
        <p:spPr>
          <a:xfrm>
            <a:off x="1079059" y="2838579"/>
            <a:ext cx="2048839" cy="523220"/>
          </a:xfrm>
          <a:prstGeom prst="rect">
            <a:avLst/>
          </a:prstGeom>
          <a:solidFill>
            <a:schemeClr val="accent6"/>
          </a:solidFill>
          <a:ln w="19050">
            <a:noFill/>
          </a:ln>
        </p:spPr>
        <p:txBody>
          <a:bodyPr wrap="square" rtlCol="0">
            <a:spAutoFit/>
          </a:bodyPr>
          <a:lstStyle>
            <a:defPPr>
              <a:defRPr lang="en-US"/>
            </a:defPPr>
            <a:lvl1pPr algn="ctr">
              <a:defRPr sz="1400" b="1"/>
            </a:lvl1pPr>
          </a:lstStyle>
          <a:p>
            <a:r>
              <a:rPr lang="en-US" dirty="0">
                <a:solidFill>
                  <a:prstClr val="white"/>
                </a:solidFill>
              </a:rPr>
              <a:t>Protection &amp; condition monitoring </a:t>
            </a:r>
            <a:endParaRPr lang="en-US" sz="1100" baseline="30000" dirty="0">
              <a:solidFill>
                <a:prstClr val="white"/>
              </a:solidFill>
            </a:endParaRPr>
          </a:p>
        </p:txBody>
      </p:sp>
      <p:sp>
        <p:nvSpPr>
          <p:cNvPr id="20" name="Rectangle 19"/>
          <p:cNvSpPr/>
          <p:nvPr/>
        </p:nvSpPr>
        <p:spPr>
          <a:xfrm>
            <a:off x="7378861" y="1937149"/>
            <a:ext cx="4159605" cy="1154162"/>
          </a:xfrm>
          <a:prstGeom prst="rect">
            <a:avLst/>
          </a:prstGeom>
        </p:spPr>
        <p:txBody>
          <a:bodyPr wrap="square">
            <a:spAutoFit/>
          </a:bodyPr>
          <a:lstStyle/>
          <a:p>
            <a:pPr>
              <a:lnSpc>
                <a:spcPct val="150000"/>
              </a:lnSpc>
            </a:pPr>
            <a:r>
              <a:rPr lang="en-US" sz="1200" b="1" dirty="0">
                <a:solidFill>
                  <a:srgbClr val="333F48"/>
                </a:solidFill>
              </a:rPr>
              <a:t>VM600</a:t>
            </a:r>
            <a:r>
              <a:rPr lang="en-US" sz="1200" b="1" baseline="30000" dirty="0">
                <a:solidFill>
                  <a:srgbClr val="333F48"/>
                </a:solidFill>
              </a:rPr>
              <a:t>Mk2</a:t>
            </a:r>
            <a:r>
              <a:rPr lang="en-US" sz="1200" dirty="0">
                <a:solidFill>
                  <a:srgbClr val="333F48"/>
                </a:solidFill>
              </a:rPr>
              <a:t> </a:t>
            </a:r>
            <a:br>
              <a:rPr lang="en-US" sz="1200" dirty="0">
                <a:solidFill>
                  <a:srgbClr val="333F48"/>
                </a:solidFill>
              </a:rPr>
            </a:br>
            <a:r>
              <a:rPr lang="en-US" sz="1200" b="1" dirty="0">
                <a:solidFill>
                  <a:srgbClr val="333F48"/>
                </a:solidFill>
              </a:rPr>
              <a:t>rack-based </a:t>
            </a:r>
            <a:r>
              <a:rPr lang="en-US" sz="1200" dirty="0">
                <a:solidFill>
                  <a:srgbClr val="333F48"/>
                </a:solidFill>
              </a:rPr>
              <a:t>advanced machinery protection and condition monitoring system. </a:t>
            </a:r>
          </a:p>
          <a:p>
            <a:pPr>
              <a:lnSpc>
                <a:spcPct val="150000"/>
              </a:lnSpc>
            </a:pPr>
            <a:r>
              <a:rPr lang="en-US" sz="900" dirty="0">
                <a:solidFill>
                  <a:srgbClr val="333F48"/>
                </a:solidFill>
              </a:rPr>
              <a:t>* 1U and 6U format </a:t>
            </a:r>
          </a:p>
        </p:txBody>
      </p:sp>
      <p:sp>
        <p:nvSpPr>
          <p:cNvPr id="23" name="Rectangle 22"/>
          <p:cNvSpPr/>
          <p:nvPr/>
        </p:nvSpPr>
        <p:spPr>
          <a:xfrm>
            <a:off x="7378861" y="3262976"/>
            <a:ext cx="3847229" cy="923330"/>
          </a:xfrm>
          <a:prstGeom prst="rect">
            <a:avLst/>
          </a:prstGeom>
        </p:spPr>
        <p:txBody>
          <a:bodyPr wrap="square">
            <a:spAutoFit/>
          </a:bodyPr>
          <a:lstStyle/>
          <a:p>
            <a:pPr>
              <a:lnSpc>
                <a:spcPct val="150000"/>
              </a:lnSpc>
            </a:pPr>
            <a:r>
              <a:rPr lang="en-US" sz="1200" b="1" dirty="0" err="1">
                <a:solidFill>
                  <a:srgbClr val="333F48"/>
                </a:solidFill>
              </a:rPr>
              <a:t>VibroSmart</a:t>
            </a:r>
            <a:r>
              <a:rPr lang="en-US" sz="1200" dirty="0">
                <a:solidFill>
                  <a:srgbClr val="333F48"/>
                </a:solidFill>
              </a:rPr>
              <a:t> </a:t>
            </a:r>
            <a:br>
              <a:rPr lang="en-US" sz="1200" dirty="0">
                <a:solidFill>
                  <a:srgbClr val="333F48"/>
                </a:solidFill>
              </a:rPr>
            </a:br>
            <a:r>
              <a:rPr lang="en-US" sz="1200" b="1" dirty="0">
                <a:solidFill>
                  <a:srgbClr val="333F48"/>
                </a:solidFill>
              </a:rPr>
              <a:t>transmitter-based</a:t>
            </a:r>
            <a:r>
              <a:rPr lang="en-US" sz="1200" dirty="0">
                <a:solidFill>
                  <a:srgbClr val="333F48"/>
                </a:solidFill>
              </a:rPr>
              <a:t> scalable system suitable for both smaller and larger rotating machinery</a:t>
            </a:r>
          </a:p>
        </p:txBody>
      </p:sp>
      <p:cxnSp>
        <p:nvCxnSpPr>
          <p:cNvPr id="10" name="Straight Connector 9"/>
          <p:cNvCxnSpPr/>
          <p:nvPr/>
        </p:nvCxnSpPr>
        <p:spPr>
          <a:xfrm>
            <a:off x="6418221" y="2516179"/>
            <a:ext cx="0" cy="1208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18221" y="2516179"/>
            <a:ext cx="856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18221" y="3725629"/>
            <a:ext cx="8565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32" idx="1"/>
          </p:cNvCxnSpPr>
          <p:nvPr/>
        </p:nvCxnSpPr>
        <p:spPr>
          <a:xfrm>
            <a:off x="3127898" y="5069409"/>
            <a:ext cx="3290321" cy="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8878" y="4336625"/>
            <a:ext cx="948361" cy="1465568"/>
          </a:xfrm>
          <a:prstGeom prst="rect">
            <a:avLst/>
          </a:prstGeom>
        </p:spPr>
      </p:pic>
      <p:sp>
        <p:nvSpPr>
          <p:cNvPr id="32" name="Rectangle 31"/>
          <p:cNvSpPr/>
          <p:nvPr/>
        </p:nvSpPr>
        <p:spPr>
          <a:xfrm>
            <a:off x="6418219" y="4607744"/>
            <a:ext cx="4953906" cy="923330"/>
          </a:xfrm>
          <a:prstGeom prst="rect">
            <a:avLst/>
          </a:prstGeom>
        </p:spPr>
        <p:txBody>
          <a:bodyPr wrap="square">
            <a:spAutoFit/>
          </a:bodyPr>
          <a:lstStyle/>
          <a:p>
            <a:pPr>
              <a:lnSpc>
                <a:spcPct val="150000"/>
              </a:lnSpc>
            </a:pPr>
            <a:r>
              <a:rPr lang="en-US" sz="1200" b="1" dirty="0">
                <a:solidFill>
                  <a:srgbClr val="333F48"/>
                </a:solidFill>
              </a:rPr>
              <a:t>SpeedSys300</a:t>
            </a:r>
            <a:br>
              <a:rPr lang="en-US" sz="1200" dirty="0">
                <a:solidFill>
                  <a:srgbClr val="333F48"/>
                </a:solidFill>
              </a:rPr>
            </a:br>
            <a:r>
              <a:rPr lang="en-US" sz="1200" dirty="0">
                <a:solidFill>
                  <a:srgbClr val="333F48"/>
                </a:solidFill>
              </a:rPr>
              <a:t>Scalable, robust and independent layer of protection to deliver fast and reliable protection for speed and acceleration</a:t>
            </a:r>
            <a:r>
              <a:rPr lang="en-US" sz="1200" dirty="0">
                <a:solidFill>
                  <a:prstClr val="black"/>
                </a:solidFill>
              </a:rPr>
              <a:t>.</a:t>
            </a:r>
            <a:endParaRPr lang="en-US" sz="1200" dirty="0">
              <a:solidFill>
                <a:srgbClr val="333F48"/>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2277" y="2201855"/>
            <a:ext cx="1228888" cy="1720027"/>
          </a:xfrm>
          <a:prstGeom prst="rect">
            <a:avLst/>
          </a:prstGeom>
        </p:spPr>
      </p:pic>
      <p:sp>
        <p:nvSpPr>
          <p:cNvPr id="3" name="Date Placeholder 2"/>
          <p:cNvSpPr>
            <a:spLocks noGrp="1"/>
          </p:cNvSpPr>
          <p:nvPr>
            <p:ph type="dt" sz="half" idx="10"/>
          </p:nvPr>
        </p:nvSpPr>
        <p:spPr/>
        <p:txBody>
          <a:bodyPr/>
          <a:lstStyle/>
          <a:p>
            <a:fld id="{BF18038A-235B-4DFE-9806-35FA84B01D92}" type="datetime4">
              <a:rPr lang="en-GB" smtClean="0"/>
              <a:t>17 August 2021</a:t>
            </a:fld>
            <a:endParaRPr lang="en-GB"/>
          </a:p>
        </p:txBody>
      </p:sp>
      <p:sp>
        <p:nvSpPr>
          <p:cNvPr id="4" name="Slide Number Placeholder 3"/>
          <p:cNvSpPr>
            <a:spLocks noGrp="1"/>
          </p:cNvSpPr>
          <p:nvPr>
            <p:ph type="sldNum" sz="quarter" idx="12"/>
          </p:nvPr>
        </p:nvSpPr>
        <p:spPr/>
        <p:txBody>
          <a:bodyPr/>
          <a:lstStyle/>
          <a:p>
            <a:fld id="{240553F3-40B0-4BFA-8684-D942AF6EAA45}" type="slidenum">
              <a:rPr lang="en-GB" smtClean="0"/>
              <a:t>5</a:t>
            </a:fld>
            <a:endParaRPr lang="en-GB"/>
          </a:p>
        </p:txBody>
      </p:sp>
    </p:spTree>
    <p:extLst>
      <p:ext uri="{BB962C8B-B14F-4D97-AF65-F5344CB8AC3E}">
        <p14:creationId xmlns:p14="http://schemas.microsoft.com/office/powerpoint/2010/main" val="125223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999" y="1836739"/>
            <a:ext cx="11172575" cy="2071430"/>
          </a:xfrm>
        </p:spPr>
        <p:txBody>
          <a:bodyPr>
            <a:normAutofit fontScale="90000"/>
          </a:bodyPr>
          <a:lstStyle/>
          <a:p>
            <a:r>
              <a:rPr lang="en-US" sz="7200" dirty="0"/>
              <a:t>Protection &amp; </a:t>
            </a:r>
            <a:br>
              <a:rPr lang="en-US" sz="7200" dirty="0"/>
            </a:br>
            <a:r>
              <a:rPr lang="en-US" sz="7200" dirty="0"/>
              <a:t>condition monitoring</a:t>
            </a:r>
          </a:p>
        </p:txBody>
      </p:sp>
      <p:sp>
        <p:nvSpPr>
          <p:cNvPr id="3" name="Date Placeholder 2"/>
          <p:cNvSpPr>
            <a:spLocks noGrp="1"/>
          </p:cNvSpPr>
          <p:nvPr>
            <p:ph type="dt" sz="half" idx="4294967295"/>
          </p:nvPr>
        </p:nvSpPr>
        <p:spPr>
          <a:xfrm>
            <a:off x="180181" y="6547876"/>
            <a:ext cx="1079500" cy="122237"/>
          </a:xfrm>
        </p:spPr>
        <p:txBody>
          <a:bodyPr/>
          <a:lstStyle/>
          <a:p>
            <a:fld id="{0CA16BC7-C0F7-4A6B-8A70-0122448C19A2}" type="datetime4">
              <a:rPr lang="en-GB" smtClean="0"/>
              <a:t>17 August 2021</a:t>
            </a:fld>
            <a:endParaRPr lang="en-GB"/>
          </a:p>
        </p:txBody>
      </p:sp>
      <p:sp>
        <p:nvSpPr>
          <p:cNvPr id="5" name="Slide Number Placeholder 4"/>
          <p:cNvSpPr>
            <a:spLocks noGrp="1"/>
          </p:cNvSpPr>
          <p:nvPr>
            <p:ph type="sldNum" sz="quarter" idx="4294967295"/>
          </p:nvPr>
        </p:nvSpPr>
        <p:spPr>
          <a:xfrm>
            <a:off x="0" y="6362700"/>
            <a:ext cx="360363" cy="123825"/>
          </a:xfrm>
        </p:spPr>
        <p:txBody>
          <a:bodyPr/>
          <a:lstStyle/>
          <a:p>
            <a:fld id="{240553F3-40B0-4BFA-8684-D942AF6EAA45}" type="slidenum">
              <a:rPr lang="en-GB" smtClean="0"/>
              <a:t>6</a:t>
            </a:fld>
            <a:endParaRPr lang="en-GB"/>
          </a:p>
        </p:txBody>
      </p:sp>
      <p:sp>
        <p:nvSpPr>
          <p:cNvPr id="2" name="Rectangle 1"/>
          <p:cNvSpPr/>
          <p:nvPr/>
        </p:nvSpPr>
        <p:spPr>
          <a:xfrm>
            <a:off x="539999" y="4063204"/>
            <a:ext cx="3320140" cy="461665"/>
          </a:xfrm>
          <a:prstGeom prst="rect">
            <a:avLst/>
          </a:prstGeom>
        </p:spPr>
        <p:txBody>
          <a:bodyPr wrap="none">
            <a:spAutoFit/>
          </a:bodyPr>
          <a:lstStyle/>
          <a:p>
            <a:r>
              <a:rPr lang="en-US" sz="2400" dirty="0">
                <a:solidFill>
                  <a:schemeClr val="tx1">
                    <a:lumMod val="95000"/>
                  </a:schemeClr>
                </a:solidFill>
              </a:rPr>
              <a:t>Rack-based solutions</a:t>
            </a:r>
          </a:p>
        </p:txBody>
      </p:sp>
    </p:spTree>
    <p:extLst>
      <p:ext uri="{BB962C8B-B14F-4D97-AF65-F5344CB8AC3E}">
        <p14:creationId xmlns:p14="http://schemas.microsoft.com/office/powerpoint/2010/main" val="332603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mline"/>
          <p:cNvPicPr>
            <a:picLocks noChangeAspect="1" noChangeArrowheads="1"/>
          </p:cNvPicPr>
          <p:nvPr/>
        </p:nvPicPr>
        <p:blipFill>
          <a:blip r:embed="rId2" cstate="print"/>
          <a:srcRect/>
          <a:stretch>
            <a:fillRect/>
          </a:stretch>
        </p:blipFill>
        <p:spPr bwMode="auto">
          <a:xfrm>
            <a:off x="7037019" y="3483465"/>
            <a:ext cx="3014945" cy="997780"/>
          </a:xfrm>
          <a:prstGeom prst="rect">
            <a:avLst/>
          </a:prstGeom>
          <a:noFill/>
        </p:spPr>
      </p:pic>
      <p:sp>
        <p:nvSpPr>
          <p:cNvPr id="6" name="Title 3"/>
          <p:cNvSpPr txBox="1">
            <a:spLocks/>
          </p:cNvSpPr>
          <p:nvPr/>
        </p:nvSpPr>
        <p:spPr>
          <a:xfrm>
            <a:off x="3505099" y="4783018"/>
            <a:ext cx="511317" cy="669000"/>
          </a:xfrm>
          <a:prstGeom prst="rect">
            <a:avLst/>
          </a:prstGeom>
        </p:spPr>
        <p:txBody>
          <a:bodyPr vert="horz" lIns="0" tIns="0" rIns="0" bIns="0" rtlCol="0" anchor="b">
            <a:normAutofit/>
          </a:bodyPr>
          <a:lstStyle>
            <a:lvl1pPr algn="l" defTabSz="914400" rtl="0" eaLnBrk="1" latinLnBrk="0" hangingPunct="1">
              <a:lnSpc>
                <a:spcPct val="75000"/>
              </a:lnSpc>
              <a:spcBef>
                <a:spcPct val="0"/>
              </a:spcBef>
              <a:buNone/>
              <a:defRPr sz="6800" b="1" kern="1200" cap="all" baseline="0">
                <a:solidFill>
                  <a:schemeClr val="tx2"/>
                </a:solidFill>
                <a:latin typeface="+mj-lt"/>
                <a:ea typeface="+mj-ea"/>
                <a:cs typeface="+mj-cs"/>
              </a:defRPr>
            </a:lvl1pPr>
          </a:lstStyle>
          <a:p>
            <a:r>
              <a:rPr lang="en-US" sz="1800" b="0" dirty="0"/>
              <a:t>6U</a:t>
            </a:r>
            <a:r>
              <a:rPr lang="en-US" sz="1800" dirty="0"/>
              <a:t>	</a:t>
            </a:r>
          </a:p>
        </p:txBody>
      </p:sp>
      <p:sp>
        <p:nvSpPr>
          <p:cNvPr id="7" name="Title 3"/>
          <p:cNvSpPr>
            <a:spLocks noGrp="1"/>
          </p:cNvSpPr>
          <p:nvPr>
            <p:ph type="title"/>
          </p:nvPr>
        </p:nvSpPr>
        <p:spPr>
          <a:xfrm>
            <a:off x="420718" y="853108"/>
            <a:ext cx="8379431" cy="669000"/>
          </a:xfrm>
        </p:spPr>
        <p:txBody>
          <a:bodyPr>
            <a:normAutofit/>
          </a:bodyPr>
          <a:lstStyle/>
          <a:p>
            <a:r>
              <a:rPr lang="en-US" sz="4000" dirty="0"/>
              <a:t>VM600</a:t>
            </a:r>
            <a:r>
              <a:rPr lang="en-US" sz="4000" baseline="30000" dirty="0"/>
              <a:t>Mk2</a:t>
            </a:r>
            <a:r>
              <a:rPr lang="en-US" sz="4000" dirty="0"/>
              <a:t> </a:t>
            </a:r>
          </a:p>
        </p:txBody>
      </p:sp>
      <p:sp>
        <p:nvSpPr>
          <p:cNvPr id="9" name="Title 3"/>
          <p:cNvSpPr txBox="1">
            <a:spLocks/>
          </p:cNvSpPr>
          <p:nvPr/>
        </p:nvSpPr>
        <p:spPr>
          <a:xfrm>
            <a:off x="8288832" y="4814190"/>
            <a:ext cx="511317" cy="669000"/>
          </a:xfrm>
          <a:prstGeom prst="rect">
            <a:avLst/>
          </a:prstGeom>
        </p:spPr>
        <p:txBody>
          <a:bodyPr vert="horz" lIns="0" tIns="0" rIns="0" bIns="0" rtlCol="0" anchor="b">
            <a:normAutofit/>
          </a:bodyPr>
          <a:lstStyle>
            <a:lvl1pPr algn="l" defTabSz="914400" rtl="0" eaLnBrk="1" latinLnBrk="0" hangingPunct="1">
              <a:lnSpc>
                <a:spcPct val="75000"/>
              </a:lnSpc>
              <a:spcBef>
                <a:spcPct val="0"/>
              </a:spcBef>
              <a:buNone/>
              <a:defRPr sz="6800" b="1" kern="1200" cap="all" baseline="0">
                <a:solidFill>
                  <a:schemeClr val="tx2"/>
                </a:solidFill>
                <a:latin typeface="+mj-lt"/>
                <a:ea typeface="+mj-ea"/>
                <a:cs typeface="+mj-cs"/>
              </a:defRPr>
            </a:lvl1pPr>
          </a:lstStyle>
          <a:p>
            <a:r>
              <a:rPr lang="en-US" sz="1800" b="0" dirty="0"/>
              <a:t>1U</a:t>
            </a:r>
            <a:r>
              <a:rPr lang="en-US" sz="1800" dirty="0"/>
              <a:t>	</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8562" y="2142643"/>
            <a:ext cx="4064390" cy="2874982"/>
          </a:xfrm>
          <a:prstGeom prst="rect">
            <a:avLst/>
          </a:prstGeom>
        </p:spPr>
      </p:pic>
      <p:sp>
        <p:nvSpPr>
          <p:cNvPr id="11" name="Rectangle 10"/>
          <p:cNvSpPr/>
          <p:nvPr/>
        </p:nvSpPr>
        <p:spPr>
          <a:xfrm>
            <a:off x="632389" y="4964024"/>
            <a:ext cx="1119217" cy="369332"/>
          </a:xfrm>
          <a:prstGeom prst="rect">
            <a:avLst/>
          </a:prstGeom>
        </p:spPr>
        <p:txBody>
          <a:bodyPr wrap="none">
            <a:spAutoFit/>
          </a:bodyPr>
          <a:lstStyle/>
          <a:p>
            <a:r>
              <a:rPr lang="en-US" b="1" dirty="0">
                <a:solidFill>
                  <a:schemeClr val="tx2"/>
                </a:solidFill>
                <a:latin typeface="+mj-lt"/>
                <a:ea typeface="+mj-ea"/>
                <a:cs typeface="+mj-cs"/>
              </a:rPr>
              <a:t>Formats</a:t>
            </a:r>
            <a:r>
              <a:rPr lang="en-US" dirty="0"/>
              <a:t> </a:t>
            </a:r>
          </a:p>
        </p:txBody>
      </p:sp>
    </p:spTree>
    <p:extLst>
      <p:ext uri="{BB962C8B-B14F-4D97-AF65-F5344CB8AC3E}">
        <p14:creationId xmlns:p14="http://schemas.microsoft.com/office/powerpoint/2010/main" val="254926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DESIGN CONCEPT </a:t>
            </a:r>
            <a:endParaRPr lang="en-US" baseline="30000" dirty="0"/>
          </a:p>
        </p:txBody>
      </p:sp>
      <p:sp>
        <p:nvSpPr>
          <p:cNvPr id="9" name="Text Placeholder 8"/>
          <p:cNvSpPr>
            <a:spLocks noGrp="1"/>
          </p:cNvSpPr>
          <p:nvPr>
            <p:ph type="body" sz="half" idx="2"/>
          </p:nvPr>
        </p:nvSpPr>
        <p:spPr/>
        <p:txBody>
          <a:bodyPr/>
          <a:lstStyle/>
          <a:p>
            <a:r>
              <a:rPr lang="en-US" dirty="0"/>
              <a:t>VM600</a:t>
            </a:r>
            <a:r>
              <a:rPr lang="en-US" baseline="30000" dirty="0"/>
              <a:t>Mk2</a:t>
            </a:r>
            <a:endParaRPr lang="en-US" dirty="0"/>
          </a:p>
        </p:txBody>
      </p:sp>
      <p:sp>
        <p:nvSpPr>
          <p:cNvPr id="3" name="Date Placeholder 2"/>
          <p:cNvSpPr>
            <a:spLocks noGrp="1"/>
          </p:cNvSpPr>
          <p:nvPr>
            <p:ph type="dt" sz="half" idx="10"/>
          </p:nvPr>
        </p:nvSpPr>
        <p:spPr/>
        <p:txBody>
          <a:bodyPr/>
          <a:lstStyle/>
          <a:p>
            <a:fld id="{6AF1C38A-3928-4CE1-AFF7-ADF80FB1837C}" type="datetime4">
              <a:rPr lang="en-GB" smtClean="0"/>
              <a:t>17 August 2021</a:t>
            </a:fld>
            <a:endParaRPr lang="en-GB"/>
          </a:p>
        </p:txBody>
      </p:sp>
      <p:sp>
        <p:nvSpPr>
          <p:cNvPr id="5" name="Slide Number Placeholder 4"/>
          <p:cNvSpPr>
            <a:spLocks noGrp="1"/>
          </p:cNvSpPr>
          <p:nvPr>
            <p:ph type="sldNum" sz="quarter" idx="12"/>
          </p:nvPr>
        </p:nvSpPr>
        <p:spPr/>
        <p:txBody>
          <a:bodyPr/>
          <a:lstStyle/>
          <a:p>
            <a:fld id="{240553F3-40B0-4BFA-8684-D942AF6EAA45}" type="slidenum">
              <a:rPr lang="en-GB" smtClean="0"/>
              <a:t>8</a:t>
            </a:fld>
            <a:endParaRPr lang="en-GB"/>
          </a:p>
        </p:txBody>
      </p:sp>
      <p:sp>
        <p:nvSpPr>
          <p:cNvPr id="13" name="Text Placeholder 5"/>
          <p:cNvSpPr txBox="1">
            <a:spLocks/>
          </p:cNvSpPr>
          <p:nvPr/>
        </p:nvSpPr>
        <p:spPr>
          <a:xfrm>
            <a:off x="1010192" y="1635765"/>
            <a:ext cx="6318385" cy="70173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6"/>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200" kern="1200">
                <a:solidFill>
                  <a:schemeClr val="tx1"/>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1400" dirty="0"/>
              <a:t>Centralized system </a:t>
            </a:r>
            <a:br>
              <a:rPr lang="en-US" sz="1200" b="0" dirty="0">
                <a:solidFill>
                  <a:schemeClr val="tx2"/>
                </a:solidFill>
              </a:rPr>
            </a:br>
            <a:r>
              <a:rPr lang="en-US" sz="1200" b="0" dirty="0">
                <a:solidFill>
                  <a:schemeClr val="tx2"/>
                </a:solidFill>
              </a:rPr>
              <a:t>designed to centrally process a wide range of dynamic inputs coming from a large variety of critical assets. </a:t>
            </a:r>
          </a:p>
        </p:txBody>
      </p:sp>
      <p:sp>
        <p:nvSpPr>
          <p:cNvPr id="14" name="Text Placeholder 5"/>
          <p:cNvSpPr txBox="1">
            <a:spLocks/>
          </p:cNvSpPr>
          <p:nvPr/>
        </p:nvSpPr>
        <p:spPr>
          <a:xfrm>
            <a:off x="1010193" y="3841887"/>
            <a:ext cx="6137237" cy="76787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r>
              <a:rPr lang="en-US" sz="1400" dirty="0">
                <a:solidFill>
                  <a:schemeClr val="accent6"/>
                </a:solidFill>
              </a:rPr>
              <a:t>Flexible network architecture</a:t>
            </a:r>
            <a:br>
              <a:rPr lang="en-US" sz="1400" dirty="0">
                <a:solidFill>
                  <a:schemeClr val="accent6"/>
                </a:solidFill>
              </a:rPr>
            </a:br>
            <a:r>
              <a:rPr lang="en-US" sz="1200" b="0" dirty="0"/>
              <a:t>easy integration with </a:t>
            </a:r>
            <a:r>
              <a:rPr lang="en-US" sz="1200" dirty="0" err="1"/>
              <a:t>VibroSmart</a:t>
            </a:r>
            <a:r>
              <a:rPr lang="en-US" sz="1200" b="0" dirty="0"/>
              <a:t> distributed monitoring system for optimal and flexible network architecture in a condition monitoring system platform.</a:t>
            </a:r>
            <a:endParaRPr lang="en-US" sz="1200" dirty="0"/>
          </a:p>
        </p:txBody>
      </p:sp>
      <p:sp>
        <p:nvSpPr>
          <p:cNvPr id="15" name="Rectangle 14"/>
          <p:cNvSpPr/>
          <p:nvPr/>
        </p:nvSpPr>
        <p:spPr>
          <a:xfrm>
            <a:off x="1010192" y="2558065"/>
            <a:ext cx="6245513" cy="1092468"/>
          </a:xfrm>
          <a:prstGeom prst="rect">
            <a:avLst/>
          </a:prstGeom>
        </p:spPr>
        <p:txBody>
          <a:bodyPr vert="horz" lIns="0" tIns="0" rIns="0" bIns="0" rtlCol="0">
            <a:noAutofit/>
          </a:bodyPr>
          <a:lstStyle/>
          <a:p>
            <a:pPr>
              <a:lnSpc>
                <a:spcPct val="120000"/>
              </a:lnSpc>
              <a:spcBef>
                <a:spcPts val="1000"/>
              </a:spcBef>
              <a:buFont typeface="Arial" panose="020B0604020202020204" pitchFamily="34" charset="0"/>
              <a:buNone/>
            </a:pPr>
            <a:r>
              <a:rPr lang="en-US" sz="1400" b="1" dirty="0">
                <a:solidFill>
                  <a:schemeClr val="accent6"/>
                </a:solidFill>
              </a:rPr>
              <a:t>All measurements in one card</a:t>
            </a:r>
            <a:br>
              <a:rPr lang="en-US" sz="1400" b="1" dirty="0">
                <a:solidFill>
                  <a:schemeClr val="accent6"/>
                </a:solidFill>
              </a:rPr>
            </a:br>
            <a:r>
              <a:rPr lang="en-US" sz="1200" dirty="0">
                <a:solidFill>
                  <a:schemeClr val="tx2"/>
                </a:solidFill>
              </a:rPr>
              <a:t>enables complex systems to be built with a minimum number of cards through the well thought modular structure and smart function combination. </a:t>
            </a:r>
          </a:p>
          <a:p>
            <a:pPr>
              <a:lnSpc>
                <a:spcPct val="120000"/>
              </a:lnSpc>
              <a:spcBef>
                <a:spcPts val="1000"/>
              </a:spcBef>
              <a:buFont typeface="Arial" panose="020B0604020202020204" pitchFamily="34" charset="0"/>
              <a:buNone/>
            </a:pPr>
            <a:r>
              <a:rPr lang="en-US" sz="1200" b="1" dirty="0">
                <a:solidFill>
                  <a:schemeClr val="tx2"/>
                </a:solidFill>
              </a:rPr>
              <a:t>MPC</a:t>
            </a:r>
            <a:r>
              <a:rPr lang="en-US" sz="1200" b="1" baseline="30000" dirty="0">
                <a:solidFill>
                  <a:schemeClr val="tx2"/>
                </a:solidFill>
              </a:rPr>
              <a:t>Mk2</a:t>
            </a:r>
            <a:r>
              <a:rPr lang="en-US" sz="1200" b="1" dirty="0">
                <a:solidFill>
                  <a:schemeClr val="tx2"/>
                </a:solidFill>
              </a:rPr>
              <a:t> protection module with integrated condition monitoring capabilities </a:t>
            </a:r>
          </a:p>
        </p:txBody>
      </p:sp>
      <p:sp>
        <p:nvSpPr>
          <p:cNvPr id="19" name="Text Placeholder 5"/>
          <p:cNvSpPr txBox="1">
            <a:spLocks/>
          </p:cNvSpPr>
          <p:nvPr/>
        </p:nvSpPr>
        <p:spPr>
          <a:xfrm>
            <a:off x="1064329" y="4824704"/>
            <a:ext cx="6137237" cy="103529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1200"/>
              </a:spcBef>
              <a:buClr>
                <a:schemeClr val="accent1"/>
              </a:buClr>
              <a:buFont typeface="Wingdings 2" panose="05020102010507070707" pitchFamily="18" charset="2"/>
              <a:buNone/>
              <a:tabLst/>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dirty="0">
                <a:solidFill>
                  <a:schemeClr val="accent6"/>
                </a:solidFill>
              </a:rPr>
              <a:t>Industry standards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API 670 </a:t>
            </a:r>
            <a:r>
              <a:rPr lang="en-US" sz="1200" dirty="0">
                <a:solidFill>
                  <a:schemeClr val="tx2"/>
                </a:solidFill>
              </a:rPr>
              <a:t>fully compliant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Cybersecurity</a:t>
            </a:r>
            <a:r>
              <a:rPr lang="en-US" sz="1200" dirty="0">
                <a:solidFill>
                  <a:schemeClr val="tx2"/>
                </a:solidFill>
              </a:rPr>
              <a:t> </a:t>
            </a:r>
            <a:r>
              <a:rPr lang="en-US" sz="1200" b="1" dirty="0">
                <a:solidFill>
                  <a:schemeClr val="tx2"/>
                </a:solidFill>
              </a:rPr>
              <a:t>certification</a:t>
            </a:r>
            <a:r>
              <a:rPr lang="en-US" sz="1200" dirty="0">
                <a:solidFill>
                  <a:schemeClr val="tx2"/>
                </a:solidFill>
              </a:rPr>
              <a:t> per IEC62443 </a:t>
            </a:r>
          </a:p>
          <a:p>
            <a:pPr marL="350838" lvl="2" indent="-171450">
              <a:lnSpc>
                <a:spcPct val="100000"/>
              </a:lnSpc>
              <a:spcBef>
                <a:spcPts val="600"/>
              </a:spcBef>
              <a:buClr>
                <a:schemeClr val="accent6"/>
              </a:buClr>
              <a:buFont typeface="Wingdings" panose="05000000000000000000" pitchFamily="2" charset="2"/>
              <a:buChar char="ü"/>
            </a:pPr>
            <a:r>
              <a:rPr lang="en-US" sz="1200" b="1" dirty="0">
                <a:solidFill>
                  <a:schemeClr val="tx2"/>
                </a:solidFill>
              </a:rPr>
              <a:t>SIL 2</a:t>
            </a:r>
            <a:endParaRPr lang="en-US" sz="12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8577" y="1807221"/>
            <a:ext cx="4792209" cy="3389811"/>
          </a:xfrm>
          <a:prstGeom prst="rect">
            <a:avLst/>
          </a:prstGeom>
        </p:spPr>
      </p:pic>
    </p:spTree>
    <p:extLst>
      <p:ext uri="{BB962C8B-B14F-4D97-AF65-F5344CB8AC3E}">
        <p14:creationId xmlns:p14="http://schemas.microsoft.com/office/powerpoint/2010/main" val="60571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362700"/>
            <a:ext cx="360363" cy="123825"/>
          </a:xfrm>
        </p:spPr>
        <p:txBody>
          <a:bodyPr/>
          <a:lstStyle/>
          <a:p>
            <a:r>
              <a:rPr lang="en-US"/>
              <a:t>- </a:t>
            </a:r>
            <a:fld id="{9EAC7680-6049-4CE8-B09C-EBA42AD265D3}" type="slidenum">
              <a:rPr lang="en-US" smtClean="0"/>
              <a:pPr/>
              <a:t>9</a:t>
            </a:fld>
            <a:r>
              <a:rPr lang="en-US"/>
              <a:t> -</a:t>
            </a:r>
            <a:endParaRPr lang="en-US" dirty="0"/>
          </a:p>
        </p:txBody>
      </p:sp>
      <p:sp>
        <p:nvSpPr>
          <p:cNvPr id="19" name="Date Placeholder 18"/>
          <p:cNvSpPr>
            <a:spLocks noGrp="1"/>
          </p:cNvSpPr>
          <p:nvPr>
            <p:ph type="dt" sz="half" idx="4294967295"/>
          </p:nvPr>
        </p:nvSpPr>
        <p:spPr>
          <a:xfrm>
            <a:off x="148942" y="6547087"/>
            <a:ext cx="1079500" cy="122237"/>
          </a:xfrm>
        </p:spPr>
        <p:txBody>
          <a:bodyPr/>
          <a:lstStyle/>
          <a:p>
            <a:fld id="{935E8133-653D-4551-9D92-8165F6EF404D}" type="datetime4">
              <a:rPr lang="en-GB" smtClean="0"/>
              <a:t>17 August 2021</a:t>
            </a:fld>
            <a:endParaRPr lang="en-GB" dirty="0"/>
          </a:p>
        </p:txBody>
      </p:sp>
      <p:sp>
        <p:nvSpPr>
          <p:cNvPr id="52" name="Title 2"/>
          <p:cNvSpPr txBox="1">
            <a:spLocks/>
          </p:cNvSpPr>
          <p:nvPr/>
        </p:nvSpPr>
        <p:spPr>
          <a:xfrm>
            <a:off x="1756253" y="881017"/>
            <a:ext cx="8072437" cy="969711"/>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76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Century Gothic"/>
                <a:ea typeface="+mj-ea"/>
                <a:cs typeface="+mj-cs"/>
              </a:rPr>
              <a:t>VM600 success story</a:t>
            </a:r>
          </a:p>
        </p:txBody>
      </p:sp>
      <p:grpSp>
        <p:nvGrpSpPr>
          <p:cNvPr id="6" name="Group 5"/>
          <p:cNvGrpSpPr/>
          <p:nvPr/>
        </p:nvGrpSpPr>
        <p:grpSpPr>
          <a:xfrm>
            <a:off x="2377505" y="3087032"/>
            <a:ext cx="7991711" cy="547414"/>
            <a:chOff x="2606325" y="2827540"/>
            <a:chExt cx="7991711" cy="547414"/>
          </a:xfrm>
        </p:grpSpPr>
        <p:sp>
          <p:nvSpPr>
            <p:cNvPr id="55" name="Rectangle 54"/>
            <p:cNvSpPr/>
            <p:nvPr/>
          </p:nvSpPr>
          <p:spPr>
            <a:xfrm>
              <a:off x="3379593" y="2961875"/>
              <a:ext cx="7218443" cy="316123"/>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0" cap="none" spc="0" normalizeH="0" baseline="0" noProof="0" dirty="0">
                  <a:ln>
                    <a:noFill/>
                  </a:ln>
                  <a:solidFill>
                    <a:prstClr val="white"/>
                  </a:solidFill>
                  <a:effectLst/>
                  <a:uLnTx/>
                  <a:uFillTx/>
                </a:rPr>
                <a:t>Over </a:t>
              </a:r>
              <a:r>
                <a:rPr kumimoji="0" lang="en-US" sz="1600" b="1" i="0" u="none" strike="noStrike" kern="0" cap="none" spc="0" normalizeH="0" baseline="0" noProof="0" dirty="0">
                  <a:ln>
                    <a:noFill/>
                  </a:ln>
                  <a:solidFill>
                    <a:prstClr val="white"/>
                  </a:solidFill>
                  <a:effectLst/>
                  <a:uLnTx/>
                  <a:uFillTx/>
                </a:rPr>
                <a:t>8’000</a:t>
              </a:r>
              <a:r>
                <a:rPr kumimoji="0" lang="en-US" sz="1600" b="0" i="0" u="none" strike="noStrike" kern="0" cap="none" spc="0" normalizeH="0" baseline="0" noProof="0" dirty="0">
                  <a:ln>
                    <a:noFill/>
                  </a:ln>
                  <a:solidFill>
                    <a:prstClr val="white"/>
                  </a:solidFill>
                  <a:effectLst/>
                  <a:uLnTx/>
                  <a:uFillTx/>
                </a:rPr>
                <a:t> VM600 racks produced and installed worldwide  </a:t>
              </a:r>
            </a:p>
          </p:txBody>
        </p:sp>
        <p:grpSp>
          <p:nvGrpSpPr>
            <p:cNvPr id="62" name="Group 61"/>
            <p:cNvGrpSpPr/>
            <p:nvPr/>
          </p:nvGrpSpPr>
          <p:grpSpPr>
            <a:xfrm>
              <a:off x="2606325" y="2827540"/>
              <a:ext cx="547414" cy="547414"/>
              <a:chOff x="3224256" y="3043229"/>
              <a:chExt cx="547414" cy="547414"/>
            </a:xfrm>
          </p:grpSpPr>
          <p:grpSp>
            <p:nvGrpSpPr>
              <p:cNvPr id="63" name="Group 62"/>
              <p:cNvGrpSpPr/>
              <p:nvPr/>
            </p:nvGrpSpPr>
            <p:grpSpPr>
              <a:xfrm>
                <a:off x="3224256" y="3043229"/>
                <a:ext cx="547414" cy="547414"/>
                <a:chOff x="404998" y="1698564"/>
                <a:chExt cx="852109" cy="852109"/>
              </a:xfrm>
            </p:grpSpPr>
            <p:sp>
              <p:nvSpPr>
                <p:cNvPr id="65" name="Oval 64"/>
                <p:cNvSpPr/>
                <p:nvPr/>
              </p:nvSpPr>
              <p:spPr>
                <a:xfrm>
                  <a:off x="465666" y="1759232"/>
                  <a:ext cx="730772" cy="730772"/>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6" name="Oval 65"/>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pic>
            <p:nvPicPr>
              <p:cNvPr id="64" name="Picture 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8382" y="3133235"/>
                <a:ext cx="356707" cy="356707"/>
              </a:xfrm>
              <a:prstGeom prst="rect">
                <a:avLst/>
              </a:prstGeom>
            </p:spPr>
          </p:pic>
        </p:grpSp>
      </p:grpSp>
      <p:grpSp>
        <p:nvGrpSpPr>
          <p:cNvPr id="4" name="Group 3"/>
          <p:cNvGrpSpPr/>
          <p:nvPr/>
        </p:nvGrpSpPr>
        <p:grpSpPr>
          <a:xfrm>
            <a:off x="2377505" y="3944330"/>
            <a:ext cx="6900711" cy="707750"/>
            <a:chOff x="2611513" y="3674668"/>
            <a:chExt cx="6900711" cy="707750"/>
          </a:xfrm>
        </p:grpSpPr>
        <p:sp>
          <p:nvSpPr>
            <p:cNvPr id="54" name="Rectangle 53"/>
            <p:cNvSpPr/>
            <p:nvPr/>
          </p:nvSpPr>
          <p:spPr>
            <a:xfrm>
              <a:off x="3345810" y="4096186"/>
              <a:ext cx="6166414" cy="286232"/>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0" cap="none" spc="0" normalizeH="0" baseline="0" noProof="0" dirty="0">
                  <a:ln>
                    <a:noFill/>
                  </a:ln>
                  <a:solidFill>
                    <a:prstClr val="white"/>
                  </a:solidFill>
                  <a:effectLst/>
                  <a:uLnTx/>
                  <a:uFillTx/>
                </a:rPr>
                <a:t>5’500 CMC16/XMV16/XMC16 </a:t>
              </a:r>
              <a:r>
                <a:rPr kumimoji="0" lang="en-US" sz="1600" b="0" i="0" u="none" strike="noStrike" kern="0" cap="none" spc="0" normalizeH="0" baseline="0" noProof="0" dirty="0">
                  <a:ln>
                    <a:noFill/>
                  </a:ln>
                  <a:solidFill>
                    <a:prstClr val="white"/>
                  </a:solidFill>
                  <a:effectLst/>
                  <a:uLnTx/>
                  <a:uFillTx/>
                </a:rPr>
                <a:t>condition monitoring modules </a:t>
              </a:r>
            </a:p>
          </p:txBody>
        </p:sp>
        <p:sp>
          <p:nvSpPr>
            <p:cNvPr id="56" name="Rectangle 55"/>
            <p:cNvSpPr/>
            <p:nvPr/>
          </p:nvSpPr>
          <p:spPr>
            <a:xfrm>
              <a:off x="3345809" y="3674668"/>
              <a:ext cx="4956889" cy="286232"/>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0" cap="none" spc="0" normalizeH="0" baseline="0" noProof="0" dirty="0">
                  <a:ln>
                    <a:noFill/>
                  </a:ln>
                  <a:solidFill>
                    <a:prstClr val="white"/>
                  </a:solidFill>
                  <a:effectLst/>
                  <a:uLnTx/>
                  <a:uFillTx/>
                </a:rPr>
                <a:t>40’000 MPC4 </a:t>
              </a:r>
              <a:r>
                <a:rPr kumimoji="0" lang="en-US" sz="1600" b="0" i="0" u="none" strike="noStrike" kern="0" cap="none" spc="0" normalizeH="0" baseline="0" noProof="0" dirty="0">
                  <a:ln>
                    <a:noFill/>
                  </a:ln>
                  <a:solidFill>
                    <a:prstClr val="white"/>
                  </a:solidFill>
                  <a:effectLst/>
                  <a:uLnTx/>
                  <a:uFillTx/>
                </a:rPr>
                <a:t>machinery protection modules</a:t>
              </a:r>
            </a:p>
          </p:txBody>
        </p:sp>
        <p:grpSp>
          <p:nvGrpSpPr>
            <p:cNvPr id="67" name="Group 66"/>
            <p:cNvGrpSpPr/>
            <p:nvPr/>
          </p:nvGrpSpPr>
          <p:grpSpPr>
            <a:xfrm>
              <a:off x="2611513" y="3753091"/>
              <a:ext cx="547414" cy="547414"/>
              <a:chOff x="766993" y="4099029"/>
              <a:chExt cx="547414" cy="547414"/>
            </a:xfrm>
          </p:grpSpPr>
          <p:grpSp>
            <p:nvGrpSpPr>
              <p:cNvPr id="68" name="Group 67"/>
              <p:cNvGrpSpPr/>
              <p:nvPr/>
            </p:nvGrpSpPr>
            <p:grpSpPr>
              <a:xfrm>
                <a:off x="766993" y="4099029"/>
                <a:ext cx="547414" cy="547414"/>
                <a:chOff x="404998" y="1698564"/>
                <a:chExt cx="852109" cy="852109"/>
              </a:xfrm>
            </p:grpSpPr>
            <p:sp>
              <p:nvSpPr>
                <p:cNvPr id="70" name="Oval 69"/>
                <p:cNvSpPr/>
                <p:nvPr/>
              </p:nvSpPr>
              <p:spPr>
                <a:xfrm>
                  <a:off x="465666" y="1759232"/>
                  <a:ext cx="730772" cy="730772"/>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1" name="Oval 70"/>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pic>
            <p:nvPicPr>
              <p:cNvPr id="69" name="Picture 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711" y="4201326"/>
                <a:ext cx="338357" cy="338357"/>
              </a:xfrm>
              <a:prstGeom prst="rect">
                <a:avLst/>
              </a:prstGeom>
            </p:spPr>
          </p:pic>
        </p:grpSp>
      </p:grpSp>
      <p:grpSp>
        <p:nvGrpSpPr>
          <p:cNvPr id="7" name="Group 6"/>
          <p:cNvGrpSpPr/>
          <p:nvPr/>
        </p:nvGrpSpPr>
        <p:grpSpPr>
          <a:xfrm>
            <a:off x="2377505" y="2273000"/>
            <a:ext cx="7871877" cy="547414"/>
            <a:chOff x="2606325" y="2102288"/>
            <a:chExt cx="7871877" cy="547414"/>
          </a:xfrm>
        </p:grpSpPr>
        <p:sp>
          <p:nvSpPr>
            <p:cNvPr id="53" name="Content Placeholder 1"/>
            <p:cNvSpPr txBox="1">
              <a:spLocks/>
            </p:cNvSpPr>
            <p:nvPr/>
          </p:nvSpPr>
          <p:spPr>
            <a:xfrm>
              <a:off x="3379593" y="2239239"/>
              <a:ext cx="7098609" cy="28098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79388" indent="-179388" algn="l" defTabSz="914400" rtl="0" eaLnBrk="1" latinLnBrk="0" hangingPunct="1">
                <a:lnSpc>
                  <a:spcPct val="90000"/>
                </a:lnSpc>
                <a:spcBef>
                  <a:spcPts val="1200"/>
                </a:spcBef>
                <a:buClr>
                  <a:schemeClr val="accent1"/>
                </a:buClr>
                <a:buFont typeface="Wingdings 2" panose="05020102010507070707" pitchFamily="18" charset="2"/>
                <a:buChar char=""/>
                <a:tabLst/>
                <a:defRPr sz="1400" kern="1200">
                  <a:solidFill>
                    <a:schemeClr val="tx1"/>
                  </a:solidFill>
                  <a:latin typeface="+mn-lt"/>
                  <a:ea typeface="+mn-ea"/>
                  <a:cs typeface="+mn-cs"/>
                </a:defRPr>
              </a:lvl3pPr>
              <a:lvl4pPr marL="358775" indent="-169863" algn="l" defTabSz="914400" rtl="0" eaLnBrk="1" latinLnBrk="0" hangingPunct="1">
                <a:lnSpc>
                  <a:spcPct val="9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538163" indent="-177800" algn="l" defTabSz="914400" rtl="0" eaLnBrk="1" latinLnBrk="0" hangingPunct="1">
                <a:lnSpc>
                  <a:spcPct val="90000"/>
                </a:lnSpc>
                <a:spcBef>
                  <a:spcPts val="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 lastClr="FFFFFF"/>
                  </a:solidFill>
                  <a:effectLst/>
                  <a:uLnTx/>
                  <a:uFillTx/>
                  <a:latin typeface="Century Gothic"/>
                  <a:ea typeface="+mn-ea"/>
                  <a:cs typeface="+mn-cs"/>
                </a:rPr>
                <a:t>20 years of field experience</a:t>
              </a:r>
              <a:r>
                <a:rPr kumimoji="0" lang="en-US" sz="1600" b="0" i="0" u="none" strike="noStrike" kern="1200" cap="none" spc="0" normalizeH="0" baseline="0" noProof="0" dirty="0">
                  <a:ln>
                    <a:noFill/>
                  </a:ln>
                  <a:solidFill>
                    <a:sysClr val="window" lastClr="FFFFFF"/>
                  </a:solidFill>
                  <a:effectLst/>
                  <a:uLnTx/>
                  <a:uFillTx/>
                  <a:latin typeface="Century Gothic"/>
                  <a:ea typeface="+mn-ea"/>
                  <a:cs typeface="+mn-cs"/>
                </a:rPr>
                <a:t>: VM600 was introduced to market in </a:t>
              </a:r>
              <a:r>
                <a:rPr kumimoji="0" lang="en-US" sz="1600" b="1" i="0" u="none" strike="noStrike" kern="1200" cap="none" spc="0" normalizeH="0" baseline="0" noProof="0" dirty="0">
                  <a:ln>
                    <a:noFill/>
                  </a:ln>
                  <a:solidFill>
                    <a:sysClr val="window" lastClr="FFFFFF"/>
                  </a:solidFill>
                  <a:effectLst/>
                  <a:uLnTx/>
                  <a:uFillTx/>
                  <a:latin typeface="Century Gothic"/>
                  <a:ea typeface="+mn-ea"/>
                  <a:cs typeface="+mn-cs"/>
                </a:rPr>
                <a:t>2001</a:t>
              </a:r>
            </a:p>
          </p:txBody>
        </p:sp>
        <p:grpSp>
          <p:nvGrpSpPr>
            <p:cNvPr id="2" name="Group 1"/>
            <p:cNvGrpSpPr/>
            <p:nvPr/>
          </p:nvGrpSpPr>
          <p:grpSpPr>
            <a:xfrm>
              <a:off x="2606325" y="2102288"/>
              <a:ext cx="547414" cy="547414"/>
              <a:chOff x="2606325" y="2102288"/>
              <a:chExt cx="547414" cy="547414"/>
            </a:xfrm>
          </p:grpSpPr>
          <p:grpSp>
            <p:nvGrpSpPr>
              <p:cNvPr id="58" name="Group 57"/>
              <p:cNvGrpSpPr/>
              <p:nvPr/>
            </p:nvGrpSpPr>
            <p:grpSpPr>
              <a:xfrm>
                <a:off x="2606325" y="2102288"/>
                <a:ext cx="547414" cy="547414"/>
                <a:chOff x="404998" y="1698564"/>
                <a:chExt cx="852109" cy="852109"/>
              </a:xfrm>
            </p:grpSpPr>
            <p:sp>
              <p:nvSpPr>
                <p:cNvPr id="60" name="Oval 59"/>
                <p:cNvSpPr/>
                <p:nvPr/>
              </p:nvSpPr>
              <p:spPr>
                <a:xfrm>
                  <a:off x="465665" y="1759231"/>
                  <a:ext cx="730771" cy="730771"/>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1" name="Oval 60"/>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grpSp>
            <p:nvGrpSpPr>
              <p:cNvPr id="27" name="Group 26"/>
              <p:cNvGrpSpPr/>
              <p:nvPr/>
            </p:nvGrpSpPr>
            <p:grpSpPr>
              <a:xfrm>
                <a:off x="2759136" y="2258770"/>
                <a:ext cx="229395" cy="240421"/>
                <a:chOff x="4406451" y="2417599"/>
                <a:chExt cx="369268" cy="387018"/>
              </a:xfrm>
            </p:grpSpPr>
            <p:sp>
              <p:nvSpPr>
                <p:cNvPr id="28" name="object 15">
                  <a:extLst>
                    <a:ext uri="{FF2B5EF4-FFF2-40B4-BE49-F238E27FC236}">
                      <a16:creationId xmlns:a16="http://schemas.microsoft.com/office/drawing/2014/main" id="{4C47B933-92AD-49A3-A6F5-C377608CD338}"/>
                    </a:ext>
                  </a:extLst>
                </p:cNvPr>
                <p:cNvSpPr/>
                <p:nvPr/>
              </p:nvSpPr>
              <p:spPr>
                <a:xfrm>
                  <a:off x="4406451" y="2417599"/>
                  <a:ext cx="369268" cy="387018"/>
                </a:xfrm>
                <a:custGeom>
                  <a:avLst/>
                  <a:gdLst/>
                  <a:ahLst/>
                  <a:cxnLst/>
                  <a:rect l="l" t="t" r="r" b="b"/>
                  <a:pathLst>
                    <a:path w="1099185" h="1205864">
                      <a:moveTo>
                        <a:pt x="549330" y="1205560"/>
                      </a:moveTo>
                      <a:lnTo>
                        <a:pt x="490039" y="1181698"/>
                      </a:lnTo>
                      <a:lnTo>
                        <a:pt x="444742" y="1159887"/>
                      </a:lnTo>
                      <a:lnTo>
                        <a:pt x="401047" y="1135484"/>
                      </a:lnTo>
                      <a:lnTo>
                        <a:pt x="359042" y="1108558"/>
                      </a:lnTo>
                      <a:lnTo>
                        <a:pt x="318814" y="1079177"/>
                      </a:lnTo>
                      <a:lnTo>
                        <a:pt x="280451" y="1047408"/>
                      </a:lnTo>
                      <a:lnTo>
                        <a:pt x="244040" y="1013319"/>
                      </a:lnTo>
                      <a:lnTo>
                        <a:pt x="209669" y="976978"/>
                      </a:lnTo>
                      <a:lnTo>
                        <a:pt x="177426" y="938454"/>
                      </a:lnTo>
                      <a:lnTo>
                        <a:pt x="147398" y="897813"/>
                      </a:lnTo>
                      <a:lnTo>
                        <a:pt x="119812" y="855433"/>
                      </a:lnTo>
                      <a:lnTo>
                        <a:pt x="94998" y="811721"/>
                      </a:lnTo>
                      <a:lnTo>
                        <a:pt x="72986" y="766781"/>
                      </a:lnTo>
                      <a:lnTo>
                        <a:pt x="53809" y="720723"/>
                      </a:lnTo>
                      <a:lnTo>
                        <a:pt x="37497" y="673654"/>
                      </a:lnTo>
                      <a:lnTo>
                        <a:pt x="24081" y="625680"/>
                      </a:lnTo>
                      <a:lnTo>
                        <a:pt x="13592" y="576909"/>
                      </a:lnTo>
                      <a:lnTo>
                        <a:pt x="6061" y="527449"/>
                      </a:lnTo>
                      <a:lnTo>
                        <a:pt x="1520" y="477407"/>
                      </a:lnTo>
                      <a:lnTo>
                        <a:pt x="7" y="427126"/>
                      </a:lnTo>
                      <a:lnTo>
                        <a:pt x="0" y="191665"/>
                      </a:lnTo>
                      <a:lnTo>
                        <a:pt x="35319" y="191665"/>
                      </a:lnTo>
                      <a:lnTo>
                        <a:pt x="84671" y="183678"/>
                      </a:lnTo>
                      <a:lnTo>
                        <a:pt x="127582" y="161450"/>
                      </a:lnTo>
                      <a:lnTo>
                        <a:pt x="161450" y="127582"/>
                      </a:lnTo>
                      <a:lnTo>
                        <a:pt x="183678" y="84671"/>
                      </a:lnTo>
                      <a:lnTo>
                        <a:pt x="191627" y="35554"/>
                      </a:lnTo>
                      <a:lnTo>
                        <a:pt x="191665" y="0"/>
                      </a:lnTo>
                      <a:lnTo>
                        <a:pt x="906525" y="0"/>
                      </a:lnTo>
                      <a:lnTo>
                        <a:pt x="906525" y="35554"/>
                      </a:lnTo>
                      <a:lnTo>
                        <a:pt x="912202" y="70638"/>
                      </a:lnTo>
                      <a:lnTo>
                        <a:pt x="260184" y="70638"/>
                      </a:lnTo>
                      <a:lnTo>
                        <a:pt x="247601" y="117265"/>
                      </a:lnTo>
                      <a:lnTo>
                        <a:pt x="225920" y="159372"/>
                      </a:lnTo>
                      <a:lnTo>
                        <a:pt x="196286" y="195815"/>
                      </a:lnTo>
                      <a:lnTo>
                        <a:pt x="159843" y="225449"/>
                      </a:lnTo>
                      <a:lnTo>
                        <a:pt x="117736" y="247130"/>
                      </a:lnTo>
                      <a:lnTo>
                        <a:pt x="71109" y="259713"/>
                      </a:lnTo>
                      <a:lnTo>
                        <a:pt x="71109" y="427126"/>
                      </a:lnTo>
                      <a:lnTo>
                        <a:pt x="72835" y="478452"/>
                      </a:lnTo>
                      <a:lnTo>
                        <a:pt x="77980" y="529210"/>
                      </a:lnTo>
                      <a:lnTo>
                        <a:pt x="86495" y="579269"/>
                      </a:lnTo>
                      <a:lnTo>
                        <a:pt x="98336" y="628496"/>
                      </a:lnTo>
                      <a:lnTo>
                        <a:pt x="113456" y="676760"/>
                      </a:lnTo>
                      <a:lnTo>
                        <a:pt x="131809" y="723929"/>
                      </a:lnTo>
                      <a:lnTo>
                        <a:pt x="153348" y="769871"/>
                      </a:lnTo>
                      <a:lnTo>
                        <a:pt x="178025" y="814455"/>
                      </a:lnTo>
                      <a:lnTo>
                        <a:pt x="205793" y="857549"/>
                      </a:lnTo>
                      <a:lnTo>
                        <a:pt x="235496" y="897573"/>
                      </a:lnTo>
                      <a:lnTo>
                        <a:pt x="267556" y="935337"/>
                      </a:lnTo>
                      <a:lnTo>
                        <a:pt x="301869" y="970762"/>
                      </a:lnTo>
                      <a:lnTo>
                        <a:pt x="338334" y="1003769"/>
                      </a:lnTo>
                      <a:lnTo>
                        <a:pt x="376847" y="1034277"/>
                      </a:lnTo>
                      <a:lnTo>
                        <a:pt x="417306" y="1062208"/>
                      </a:lnTo>
                      <a:lnTo>
                        <a:pt x="459608" y="1087482"/>
                      </a:lnTo>
                      <a:lnTo>
                        <a:pt x="503650" y="1110020"/>
                      </a:lnTo>
                      <a:lnTo>
                        <a:pt x="549330" y="1129742"/>
                      </a:lnTo>
                      <a:lnTo>
                        <a:pt x="706571" y="1129742"/>
                      </a:lnTo>
                      <a:lnTo>
                        <a:pt x="697613" y="1135484"/>
                      </a:lnTo>
                      <a:lnTo>
                        <a:pt x="653918" y="1159887"/>
                      </a:lnTo>
                      <a:lnTo>
                        <a:pt x="608621" y="1181698"/>
                      </a:lnTo>
                      <a:lnTo>
                        <a:pt x="561810" y="1200851"/>
                      </a:lnTo>
                      <a:lnTo>
                        <a:pt x="549330" y="1205560"/>
                      </a:lnTo>
                      <a:close/>
                    </a:path>
                    <a:path w="1099185" h="1205864">
                      <a:moveTo>
                        <a:pt x="706571" y="1129742"/>
                      </a:moveTo>
                      <a:lnTo>
                        <a:pt x="549330" y="1129742"/>
                      </a:lnTo>
                      <a:lnTo>
                        <a:pt x="595010" y="1110020"/>
                      </a:lnTo>
                      <a:lnTo>
                        <a:pt x="639052" y="1087482"/>
                      </a:lnTo>
                      <a:lnTo>
                        <a:pt x="681354" y="1062208"/>
                      </a:lnTo>
                      <a:lnTo>
                        <a:pt x="721813" y="1034277"/>
                      </a:lnTo>
                      <a:lnTo>
                        <a:pt x="760326" y="1003769"/>
                      </a:lnTo>
                      <a:lnTo>
                        <a:pt x="796791" y="970762"/>
                      </a:lnTo>
                      <a:lnTo>
                        <a:pt x="831105" y="935337"/>
                      </a:lnTo>
                      <a:lnTo>
                        <a:pt x="863165" y="897573"/>
                      </a:lnTo>
                      <a:lnTo>
                        <a:pt x="892868" y="857549"/>
                      </a:lnTo>
                      <a:lnTo>
                        <a:pt x="920719" y="814385"/>
                      </a:lnTo>
                      <a:lnTo>
                        <a:pt x="945437" y="769749"/>
                      </a:lnTo>
                      <a:lnTo>
                        <a:pt x="966986" y="723772"/>
                      </a:lnTo>
                      <a:lnTo>
                        <a:pt x="985327" y="676586"/>
                      </a:lnTo>
                      <a:lnTo>
                        <a:pt x="1000421" y="628321"/>
                      </a:lnTo>
                      <a:lnTo>
                        <a:pt x="1012230" y="579112"/>
                      </a:lnTo>
                      <a:lnTo>
                        <a:pt x="1020714" y="529088"/>
                      </a:lnTo>
                      <a:lnTo>
                        <a:pt x="1025832" y="478452"/>
                      </a:lnTo>
                      <a:lnTo>
                        <a:pt x="1027552" y="426890"/>
                      </a:lnTo>
                      <a:lnTo>
                        <a:pt x="1027787" y="259713"/>
                      </a:lnTo>
                      <a:lnTo>
                        <a:pt x="981160" y="247130"/>
                      </a:lnTo>
                      <a:lnTo>
                        <a:pt x="939053" y="225449"/>
                      </a:lnTo>
                      <a:lnTo>
                        <a:pt x="902610" y="195815"/>
                      </a:lnTo>
                      <a:lnTo>
                        <a:pt x="872976" y="159372"/>
                      </a:lnTo>
                      <a:lnTo>
                        <a:pt x="851295" y="117265"/>
                      </a:lnTo>
                      <a:lnTo>
                        <a:pt x="838712" y="70638"/>
                      </a:lnTo>
                      <a:lnTo>
                        <a:pt x="912202" y="70638"/>
                      </a:lnTo>
                      <a:lnTo>
                        <a:pt x="914512" y="84907"/>
                      </a:lnTo>
                      <a:lnTo>
                        <a:pt x="936739" y="127817"/>
                      </a:lnTo>
                      <a:lnTo>
                        <a:pt x="970608" y="161686"/>
                      </a:lnTo>
                      <a:lnTo>
                        <a:pt x="1013518" y="183913"/>
                      </a:lnTo>
                      <a:lnTo>
                        <a:pt x="1062871" y="191900"/>
                      </a:lnTo>
                      <a:lnTo>
                        <a:pt x="1098661" y="191900"/>
                      </a:lnTo>
                      <a:lnTo>
                        <a:pt x="1098654" y="427126"/>
                      </a:lnTo>
                      <a:lnTo>
                        <a:pt x="1097134" y="477407"/>
                      </a:lnTo>
                      <a:lnTo>
                        <a:pt x="1092577" y="527449"/>
                      </a:lnTo>
                      <a:lnTo>
                        <a:pt x="1085024" y="576909"/>
                      </a:lnTo>
                      <a:lnTo>
                        <a:pt x="1074512" y="625680"/>
                      </a:lnTo>
                      <a:lnTo>
                        <a:pt x="1061076" y="673654"/>
                      </a:lnTo>
                      <a:lnTo>
                        <a:pt x="1044750" y="720723"/>
                      </a:lnTo>
                      <a:lnTo>
                        <a:pt x="1025570" y="766781"/>
                      </a:lnTo>
                      <a:lnTo>
                        <a:pt x="1003572" y="811721"/>
                      </a:lnTo>
                      <a:lnTo>
                        <a:pt x="978791" y="855433"/>
                      </a:lnTo>
                      <a:lnTo>
                        <a:pt x="951262" y="897813"/>
                      </a:lnTo>
                      <a:lnTo>
                        <a:pt x="921234" y="938454"/>
                      </a:lnTo>
                      <a:lnTo>
                        <a:pt x="888991" y="976978"/>
                      </a:lnTo>
                      <a:lnTo>
                        <a:pt x="854621" y="1013319"/>
                      </a:lnTo>
                      <a:lnTo>
                        <a:pt x="818210" y="1047408"/>
                      </a:lnTo>
                      <a:lnTo>
                        <a:pt x="779847" y="1079177"/>
                      </a:lnTo>
                      <a:lnTo>
                        <a:pt x="739619" y="1108558"/>
                      </a:lnTo>
                      <a:lnTo>
                        <a:pt x="706571" y="1129742"/>
                      </a:lnTo>
                      <a:close/>
                    </a:path>
                  </a:pathLst>
                </a:custGeom>
                <a:solidFill>
                  <a:srgbClr val="333F48"/>
                </a:solidFill>
                <a:ln>
                  <a:solidFill>
                    <a:srgbClr val="333F48"/>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object 16">
                  <a:extLst>
                    <a:ext uri="{FF2B5EF4-FFF2-40B4-BE49-F238E27FC236}">
                      <a16:creationId xmlns:a16="http://schemas.microsoft.com/office/drawing/2014/main" id="{E023AD0E-9DC9-48E3-A21E-B2F38BEEA470}"/>
                    </a:ext>
                  </a:extLst>
                </p:cNvPr>
                <p:cNvSpPr/>
                <p:nvPr/>
              </p:nvSpPr>
              <p:spPr>
                <a:xfrm>
                  <a:off x="4494754" y="2509153"/>
                  <a:ext cx="207141" cy="171601"/>
                </a:xfrm>
                <a:custGeom>
                  <a:avLst/>
                  <a:gdLst/>
                  <a:ahLst/>
                  <a:cxnLst/>
                  <a:rect l="l" t="t" r="r" b="b"/>
                  <a:pathLst>
                    <a:path w="616585" h="534670">
                      <a:moveTo>
                        <a:pt x="331764" y="234283"/>
                      </a:moveTo>
                      <a:lnTo>
                        <a:pt x="231929" y="234283"/>
                      </a:lnTo>
                      <a:lnTo>
                        <a:pt x="466212" y="0"/>
                      </a:lnTo>
                      <a:lnTo>
                        <a:pt x="565735" y="99835"/>
                      </a:lnTo>
                      <a:lnTo>
                        <a:pt x="466212" y="99835"/>
                      </a:lnTo>
                      <a:lnTo>
                        <a:pt x="331764" y="234283"/>
                      </a:lnTo>
                      <a:close/>
                    </a:path>
                    <a:path w="616585" h="534670">
                      <a:moveTo>
                        <a:pt x="331764" y="434425"/>
                      </a:moveTo>
                      <a:lnTo>
                        <a:pt x="231929" y="434425"/>
                      </a:lnTo>
                      <a:lnTo>
                        <a:pt x="516366" y="149988"/>
                      </a:lnTo>
                      <a:lnTo>
                        <a:pt x="466212" y="99835"/>
                      </a:lnTo>
                      <a:lnTo>
                        <a:pt x="565735" y="99835"/>
                      </a:lnTo>
                      <a:lnTo>
                        <a:pt x="615966" y="150224"/>
                      </a:lnTo>
                      <a:lnTo>
                        <a:pt x="331764" y="434425"/>
                      </a:lnTo>
                      <a:close/>
                    </a:path>
                    <a:path w="616585" h="534670">
                      <a:moveTo>
                        <a:pt x="231693" y="534496"/>
                      </a:moveTo>
                      <a:lnTo>
                        <a:pt x="0" y="302802"/>
                      </a:lnTo>
                      <a:lnTo>
                        <a:pt x="150224" y="152578"/>
                      </a:lnTo>
                      <a:lnTo>
                        <a:pt x="231929" y="234283"/>
                      </a:lnTo>
                      <a:lnTo>
                        <a:pt x="331764" y="234283"/>
                      </a:lnTo>
                      <a:lnTo>
                        <a:pt x="313398" y="252649"/>
                      </a:lnTo>
                      <a:lnTo>
                        <a:pt x="150459" y="252649"/>
                      </a:lnTo>
                      <a:lnTo>
                        <a:pt x="100306" y="302802"/>
                      </a:lnTo>
                      <a:lnTo>
                        <a:pt x="231929" y="434425"/>
                      </a:lnTo>
                      <a:lnTo>
                        <a:pt x="331764" y="434425"/>
                      </a:lnTo>
                      <a:lnTo>
                        <a:pt x="231693" y="534496"/>
                      </a:lnTo>
                      <a:close/>
                    </a:path>
                    <a:path w="616585" h="534670">
                      <a:moveTo>
                        <a:pt x="231929" y="334119"/>
                      </a:moveTo>
                      <a:lnTo>
                        <a:pt x="150459" y="252649"/>
                      </a:lnTo>
                      <a:lnTo>
                        <a:pt x="313398" y="252649"/>
                      </a:lnTo>
                      <a:lnTo>
                        <a:pt x="231929" y="334119"/>
                      </a:lnTo>
                      <a:close/>
                    </a:path>
                  </a:pathLst>
                </a:custGeom>
                <a:solidFill>
                  <a:srgbClr val="658D19"/>
                </a:solidFill>
                <a:ln>
                  <a:solidFill>
                    <a:srgbClr val="658D1B"/>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grpSp>
      <p:grpSp>
        <p:nvGrpSpPr>
          <p:cNvPr id="8" name="Group 7"/>
          <p:cNvGrpSpPr/>
          <p:nvPr/>
        </p:nvGrpSpPr>
        <p:grpSpPr>
          <a:xfrm>
            <a:off x="2377505" y="4979406"/>
            <a:ext cx="7628808" cy="630837"/>
            <a:chOff x="2611514" y="4758678"/>
            <a:chExt cx="7628808" cy="630837"/>
          </a:xfrm>
        </p:grpSpPr>
        <p:sp>
          <p:nvSpPr>
            <p:cNvPr id="26" name="Rectangle 25"/>
            <p:cNvSpPr/>
            <p:nvPr/>
          </p:nvSpPr>
          <p:spPr>
            <a:xfrm>
              <a:off x="3384782" y="4819659"/>
              <a:ext cx="6855540" cy="569856"/>
            </a:xfrm>
            <a:prstGeom prst="rect">
              <a:avLst/>
            </a:prstGeom>
          </p:spPr>
          <p:txBody>
            <a:bodyPr vert="horz" lIns="0" tIns="0" rIns="0" bIns="0" rtlCol="0">
              <a:noAutofit/>
            </a:bodyPr>
            <a:lstStyle/>
            <a:p>
              <a:pPr marL="0" marR="0" lvl="0" indent="0" defTabSz="91440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0" cap="none" spc="0" normalizeH="0" baseline="0" noProof="0" dirty="0">
                  <a:ln>
                    <a:noFill/>
                  </a:ln>
                  <a:solidFill>
                    <a:prstClr val="white"/>
                  </a:solidFill>
                  <a:effectLst/>
                  <a:uLnTx/>
                  <a:uFillTx/>
                </a:rPr>
                <a:t>Innovative drive: </a:t>
              </a:r>
              <a:r>
                <a:rPr kumimoji="0" lang="en-US" sz="1600" i="0" u="none" strike="noStrike" kern="0" cap="none" spc="0" normalizeH="0" baseline="0" noProof="0" dirty="0">
                  <a:ln>
                    <a:noFill/>
                  </a:ln>
                  <a:solidFill>
                    <a:prstClr val="white"/>
                  </a:solidFill>
                  <a:effectLst/>
                  <a:uLnTx/>
                  <a:uFillTx/>
                </a:rPr>
                <a:t>VM600</a:t>
              </a:r>
              <a:r>
                <a:rPr kumimoji="0" lang="en-US" sz="1600" i="0" u="none" strike="noStrike" kern="0" cap="none" spc="0" normalizeH="0" baseline="30000" noProof="0" dirty="0">
                  <a:ln>
                    <a:noFill/>
                  </a:ln>
                  <a:solidFill>
                    <a:prstClr val="white"/>
                  </a:solidFill>
                  <a:effectLst/>
                  <a:uLnTx/>
                  <a:uFillTx/>
                </a:rPr>
                <a:t>Mk2</a:t>
              </a:r>
              <a:r>
                <a:rPr kumimoji="0" lang="en-US" sz="1600" i="0" u="none" strike="noStrike" kern="0" cap="none" spc="0" normalizeH="0" noProof="0" dirty="0">
                  <a:ln>
                    <a:noFill/>
                  </a:ln>
                  <a:solidFill>
                    <a:prstClr val="white"/>
                  </a:solidFill>
                  <a:effectLst/>
                  <a:uLnTx/>
                  <a:uFillTx/>
                </a:rPr>
                <a:t> is </a:t>
              </a:r>
              <a:r>
                <a:rPr kumimoji="0" lang="en-US" sz="1600" i="0" u="none" strike="noStrike" kern="0" cap="none" spc="0" normalizeH="0" noProof="0" dirty="0" err="1">
                  <a:ln>
                    <a:noFill/>
                  </a:ln>
                  <a:solidFill>
                    <a:prstClr val="white"/>
                  </a:solidFill>
                  <a:effectLst/>
                  <a:uLnTx/>
                  <a:uFillTx/>
                </a:rPr>
                <a:t>vibro</a:t>
              </a:r>
              <a:r>
                <a:rPr kumimoji="0" lang="en-US" sz="1600" i="0" u="none" strike="noStrike" kern="0" cap="none" spc="0" normalizeH="0" noProof="0" dirty="0">
                  <a:ln>
                    <a:noFill/>
                  </a:ln>
                  <a:solidFill>
                    <a:prstClr val="white"/>
                  </a:solidFill>
                  <a:effectLst/>
                  <a:uLnTx/>
                  <a:uFillTx/>
                </a:rPr>
                <a:t>-meter latest rack-based system for protection and condition monitoring</a:t>
              </a:r>
              <a:endParaRPr kumimoji="0" lang="en-US" sz="1600" i="0" u="none" strike="noStrike" kern="0" cap="none" spc="0" normalizeH="0" baseline="0" noProof="0" dirty="0">
                <a:ln>
                  <a:noFill/>
                </a:ln>
                <a:solidFill>
                  <a:prstClr val="white"/>
                </a:solidFill>
                <a:effectLst/>
                <a:uLnTx/>
                <a:uFillTx/>
              </a:endParaRPr>
            </a:p>
          </p:txBody>
        </p:sp>
        <p:grpSp>
          <p:nvGrpSpPr>
            <p:cNvPr id="3" name="Group 2"/>
            <p:cNvGrpSpPr/>
            <p:nvPr/>
          </p:nvGrpSpPr>
          <p:grpSpPr>
            <a:xfrm>
              <a:off x="2611514" y="4758678"/>
              <a:ext cx="547414" cy="547414"/>
              <a:chOff x="2611514" y="4758678"/>
              <a:chExt cx="547414" cy="547414"/>
            </a:xfrm>
          </p:grpSpPr>
          <p:grpSp>
            <p:nvGrpSpPr>
              <p:cNvPr id="32" name="Group 31"/>
              <p:cNvGrpSpPr/>
              <p:nvPr/>
            </p:nvGrpSpPr>
            <p:grpSpPr>
              <a:xfrm>
                <a:off x="2611514" y="4758678"/>
                <a:ext cx="547414" cy="547414"/>
                <a:chOff x="404998" y="1698564"/>
                <a:chExt cx="852109" cy="852109"/>
              </a:xfrm>
            </p:grpSpPr>
            <p:sp>
              <p:nvSpPr>
                <p:cNvPr id="34" name="Oval 33"/>
                <p:cNvSpPr/>
                <p:nvPr/>
              </p:nvSpPr>
              <p:spPr>
                <a:xfrm>
                  <a:off x="465666" y="1759232"/>
                  <a:ext cx="730772" cy="730772"/>
                </a:xfrm>
                <a:prstGeom prst="ellipse">
                  <a:avLst/>
                </a:prstGeom>
                <a:solidFill>
                  <a:srgbClr val="C4D600"/>
                </a:solid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35" name="Oval 34"/>
                <p:cNvSpPr/>
                <p:nvPr/>
              </p:nvSpPr>
              <p:spPr>
                <a:xfrm>
                  <a:off x="404998" y="1698564"/>
                  <a:ext cx="852109" cy="852109"/>
                </a:xfrm>
                <a:prstGeom prst="ellipse">
                  <a:avLst/>
                </a:prstGeom>
                <a:noFill/>
                <a:ln w="12700" cap="flat" cmpd="sng" algn="ctr">
                  <a:solidFill>
                    <a:srgbClr val="C4D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grpSp>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3328" y="4881417"/>
                <a:ext cx="312210" cy="312210"/>
              </a:xfrm>
              <a:prstGeom prst="rect">
                <a:avLst/>
              </a:prstGeom>
            </p:spPr>
          </p:pic>
        </p:grpSp>
      </p:grpSp>
    </p:spTree>
    <p:extLst>
      <p:ext uri="{BB962C8B-B14F-4D97-AF65-F5344CB8AC3E}">
        <p14:creationId xmlns:p14="http://schemas.microsoft.com/office/powerpoint/2010/main" val="54177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ggitt presentation template v2">
  <a:themeElements>
    <a:clrScheme name="Custom 930">
      <a:dk1>
        <a:sysClr val="windowText" lastClr="000000"/>
      </a:dk1>
      <a:lt1>
        <a:sysClr val="window" lastClr="FFFFFF"/>
      </a:lt1>
      <a:dk2>
        <a:srgbClr val="333F48"/>
      </a:dk2>
      <a:lt2>
        <a:srgbClr val="DAD9D6"/>
      </a:lt2>
      <a:accent1>
        <a:srgbClr val="C4D600"/>
      </a:accent1>
      <a:accent2>
        <a:srgbClr val="333F48"/>
      </a:accent2>
      <a:accent3>
        <a:srgbClr val="7F7F7F"/>
      </a:accent3>
      <a:accent4>
        <a:srgbClr val="B2B2B2"/>
      </a:accent4>
      <a:accent5>
        <a:srgbClr val="DDDDDD"/>
      </a:accent5>
      <a:accent6>
        <a:srgbClr val="658D1B"/>
      </a:accent6>
      <a:hlink>
        <a:srgbClr val="0563C1"/>
      </a:hlink>
      <a:folHlink>
        <a:srgbClr val="954F72"/>
      </a:folHlink>
    </a:clrScheme>
    <a:fontScheme name="Custom 27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ggitt PPT template wide v4" id="{C2BB630D-F172-4F62-A7AD-0D0345D42456}" vid="{7B9BBE56-A96B-4FCC-9C5E-1517847D3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Ari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6C1660CD8C84A9800DB58D51F571A" ma:contentTypeVersion="12" ma:contentTypeDescription="Create a new document." ma:contentTypeScope="" ma:versionID="a2f44c1e4c5675c6c351b8a477a3bcc3">
  <xsd:schema xmlns:xsd="http://www.w3.org/2001/XMLSchema" xmlns:xs="http://www.w3.org/2001/XMLSchema" xmlns:p="http://schemas.microsoft.com/office/2006/metadata/properties" xmlns:ns2="49744797-43f9-41b7-9a76-01f0626552b4" xmlns:ns3="7c6b3982-07f9-4cd7-9eb6-775d566d6b36" targetNamespace="http://schemas.microsoft.com/office/2006/metadata/properties" ma:root="true" ma:fieldsID="113f435315006585ee88a2fa72f969c6" ns2:_="" ns3:_="">
    <xsd:import namespace="49744797-43f9-41b7-9a76-01f0626552b4"/>
    <xsd:import namespace="7c6b3982-07f9-4cd7-9eb6-775d566d6b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4797-43f9-41b7-9a76-01f0626552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6b3982-07f9-4cd7-9eb6-775d566d6b3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CC63-5E48-44ED-B7A5-B28CFE3D9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4797-43f9-41b7-9a76-01f0626552b4"/>
    <ds:schemaRef ds:uri="7c6b3982-07f9-4cd7-9eb6-775d566d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36120-62C1-4334-831C-1C81E31F8C9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E2139E-5CEE-4EAD-BEF7-C8EA61B22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Meggitt SA company profile</Template>
  <TotalTime>2452</TotalTime>
  <Words>2071</Words>
  <Application>Microsoft Office PowerPoint</Application>
  <PresentationFormat>Widescreen</PresentationFormat>
  <Paragraphs>413</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Century Gothic (Body)</vt:lpstr>
      <vt:lpstr>Wingdings</vt:lpstr>
      <vt:lpstr>Wingdings 2</vt:lpstr>
      <vt:lpstr>Meggitt presentation template v2</vt:lpstr>
      <vt:lpstr>Hardware Solutions </vt:lpstr>
      <vt:lpstr>PowerPoint Presentation</vt:lpstr>
      <vt:lpstr>Product lines overview</vt:lpstr>
      <vt:lpstr>PowerPoint Presentation</vt:lpstr>
      <vt:lpstr>PowerPoint Presentation</vt:lpstr>
      <vt:lpstr>Protection &amp;  condition monitoring</vt:lpstr>
      <vt:lpstr>VM600Mk2 </vt:lpstr>
      <vt:lpstr>DESIGN CONCEPT </vt:lpstr>
      <vt:lpstr>PowerPoint Presentation</vt:lpstr>
      <vt:lpstr>MPC4Mk2 + IOC4Mk2</vt:lpstr>
      <vt:lpstr>New approach with enhanced monitoring capabilities</vt:lpstr>
      <vt:lpstr>MPC4Mk2 comparison against Mk1</vt:lpstr>
      <vt:lpstr>Single channel procession functions </vt:lpstr>
      <vt:lpstr>RLC16Mk2 for additional relays</vt:lpstr>
      <vt:lpstr>CPUMk2 + IOCMk2 central processing unit </vt:lpstr>
      <vt:lpstr>VibroSight Protect Software </vt:lpstr>
      <vt:lpstr>Dual channel procession functions </vt:lpstr>
      <vt:lpstr>PowerPoint Presentation</vt:lpstr>
      <vt:lpstr>PowerPoint Presentation</vt:lpstr>
      <vt:lpstr>PowerPoint Presentation</vt:lpstr>
      <vt:lpstr>PowerPoint Presentation</vt:lpstr>
      <vt:lpstr>Distributed monitoring system</vt:lpstr>
      <vt:lpstr>DESIGN CONCEPT </vt:lpstr>
      <vt:lpstr>SYSTEM FEATURES </vt:lpstr>
      <vt:lpstr>Overspeed protection system </vt:lpstr>
      <vt:lpstr>PowerPoint Presentation</vt:lpstr>
      <vt:lpstr>Design concept </vt:lpstr>
      <vt:lpstr>SpeedSys300 ODS301</vt:lpstr>
      <vt:lpstr>Key features </vt:lpstr>
      <vt:lpstr>SIL 3 configurations </vt:lpstr>
      <vt:lpstr>SIL 2 and analog configurations </vt:lpstr>
      <vt:lpstr>SpeedSys300 ODS301</vt:lpstr>
      <vt:lpstr>Thank you</vt:lpstr>
    </vt:vector>
  </TitlesOfParts>
  <Company>MSS-CH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Pfeiffer</dc:creator>
  <cp:lastModifiedBy>Sindhu R</cp:lastModifiedBy>
  <cp:revision>180</cp:revision>
  <dcterms:created xsi:type="dcterms:W3CDTF">2020-08-20T15:09:07Z</dcterms:created>
  <dcterms:modified xsi:type="dcterms:W3CDTF">2021-08-17T06:28:03Z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0x010100ABE6C1660CD8C84A9800DB58D51F571A</vt:lpwstr>
  </property>
</Properties>
</file>