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sldIdLst>
    <p:sldId id="303" r:id="rId5"/>
    <p:sldId id="299" r:id="rId6"/>
    <p:sldId id="330" r:id="rId7"/>
    <p:sldId id="278" r:id="rId8"/>
    <p:sldId id="333" r:id="rId9"/>
    <p:sldId id="334" r:id="rId10"/>
    <p:sldId id="332" r:id="rId11"/>
    <p:sldId id="338" r:id="rId12"/>
    <p:sldId id="356" r:id="rId13"/>
    <p:sldId id="343" r:id="rId14"/>
    <p:sldId id="331" r:id="rId15"/>
    <p:sldId id="344" r:id="rId16"/>
    <p:sldId id="345" r:id="rId17"/>
    <p:sldId id="336" r:id="rId18"/>
    <p:sldId id="353" r:id="rId19"/>
    <p:sldId id="346" r:id="rId20"/>
    <p:sldId id="337" r:id="rId21"/>
    <p:sldId id="348" r:id="rId22"/>
    <p:sldId id="347" r:id="rId23"/>
    <p:sldId id="341" r:id="rId24"/>
    <p:sldId id="342" r:id="rId25"/>
    <p:sldId id="350" r:id="rId26"/>
    <p:sldId id="349" r:id="rId27"/>
    <p:sldId id="32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79" userDrawn="1">
          <p15:clr>
            <a:srgbClr val="A4A3A4"/>
          </p15:clr>
        </p15:guide>
        <p15:guide id="2" pos="2477" userDrawn="1">
          <p15:clr>
            <a:srgbClr val="A4A3A4"/>
          </p15:clr>
        </p15:guide>
        <p15:guide id="3" pos="4925" userDrawn="1">
          <p15:clr>
            <a:srgbClr val="A4A3A4"/>
          </p15:clr>
        </p15:guide>
        <p15:guide id="4" pos="5246" userDrawn="1">
          <p15:clr>
            <a:srgbClr val="A4A3A4"/>
          </p15:clr>
        </p15:guide>
        <p15:guide id="5" orient="horz" pos="25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333F48"/>
    <a:srgbClr val="009999"/>
    <a:srgbClr val="ED7D31"/>
    <a:srgbClr val="7F7F7F"/>
    <a:srgbClr val="D9D9D9"/>
    <a:srgbClr val="FFFFFF"/>
    <a:srgbClr val="658D1B"/>
    <a:srgbClr val="658D1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0" autoAdjust="0"/>
    <p:restoredTop sz="92115" autoAdjust="0"/>
  </p:normalViewPr>
  <p:slideViewPr>
    <p:cSldViewPr snapToGrid="0">
      <p:cViewPr varScale="1">
        <p:scale>
          <a:sx n="62" d="100"/>
          <a:sy n="62" d="100"/>
        </p:scale>
        <p:origin x="752" y="56"/>
      </p:cViewPr>
      <p:guideLst>
        <p:guide pos="2779"/>
        <p:guide pos="2477"/>
        <p:guide pos="4925"/>
        <p:guide pos="5246"/>
        <p:guide orient="horz" pos="25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847F738-42EF-4CA4-855D-2BDBBE15F4EF}" type="datetimeFigureOut">
              <a:rPr lang="en-GB" smtClean="0"/>
              <a:pPr/>
              <a:t>17/08/2021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5E52F80-AF8F-4790-9FE2-2713694115E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35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Product line logic </a:t>
            </a:r>
          </a:p>
          <a:p>
            <a:r>
              <a:rPr lang="en-US" dirty="0"/>
              <a:t>Add real examples of application (number of VM600 installed </a:t>
            </a:r>
            <a:r>
              <a:rPr lang="en-US" dirty="0" err="1"/>
              <a:t>etc</a:t>
            </a:r>
            <a:r>
              <a:rPr lang="en-US" dirty="0"/>
              <a:t>)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2F80-AF8F-4790-9FE2-2713694115E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9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52F80-AF8F-4790-9FE2-2713694115E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221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/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79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48705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11160000" cy="422592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1105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5C7B-5F97-497B-810A-E6D17FA0CDF2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ullet Poi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48705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11160000" cy="4225926"/>
          </a:xfrm>
        </p:spPr>
        <p:txBody>
          <a:bodyPr>
            <a:normAutofit/>
          </a:bodyPr>
          <a:lstStyle>
            <a:lvl1pPr marL="179388" indent="-179388">
              <a:spcBef>
                <a:spcPts val="9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defRPr lang="en-US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>
              <a:spcBef>
                <a:spcPts val="900"/>
              </a:spcBef>
              <a:buClr>
                <a:schemeClr val="accent1"/>
              </a:buClr>
              <a:buFont typeface="Arial" panose="02000503000000020004" pitchFamily="50" charset="0"/>
              <a:buChar char="–"/>
              <a:defRPr sz="1400" b="0"/>
            </a:lvl2pPr>
            <a:lvl3pPr marL="536575" indent="-177800">
              <a:spcBef>
                <a:spcPts val="900"/>
              </a:spcBef>
              <a:buClr>
                <a:schemeClr val="accent1"/>
              </a:buClr>
              <a:defRPr sz="1400" b="0"/>
            </a:lvl3pPr>
            <a:lvl4pPr marL="715963" indent="-179388">
              <a:spcBef>
                <a:spcPts val="900"/>
              </a:spcBef>
              <a:buClr>
                <a:schemeClr val="accent1"/>
              </a:buClr>
              <a:defRPr sz="1400" b="0"/>
            </a:lvl4pPr>
            <a:lvl5pPr marL="895350" indent="-179388">
              <a:spcBef>
                <a:spcPts val="900"/>
              </a:spcBef>
              <a:buClr>
                <a:schemeClr val="accent1"/>
              </a:buClr>
              <a:defRPr sz="14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1105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B18D-2394-436B-853D-506AE67A0E60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2" y="1671891"/>
            <a:ext cx="11160000" cy="316680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13000" cap="all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089679" y="4838700"/>
            <a:ext cx="2608484" cy="1493838"/>
          </a:xfrm>
        </p:spPr>
        <p:txBody>
          <a:bodyPr anchor="t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/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7B2703-1718-4F10-9BAC-46870CDC71AA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rgbClr val="333F48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FD7FDCA-BA76-42CC-B030-318131A0C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30B7EF6-C0E9-4A90-A024-3C3434E81A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4F9F82C-F759-4092-972B-5135B19A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33D9408-7841-4AD7-B819-3085B64AF2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46EEA43-5A01-415C-8509-DD387EAC7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67FDD490-FFC1-4918-8CC8-670A2E017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80579594-AEB4-4D87-B503-E529AFBA6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0363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1709739"/>
            <a:ext cx="11172575" cy="2071430"/>
          </a:xfrm>
        </p:spPr>
        <p:txBody>
          <a:bodyPr anchor="b">
            <a:normAutofit/>
          </a:bodyPr>
          <a:lstStyle>
            <a:lvl1pPr>
              <a:lnSpc>
                <a:spcPct val="75000"/>
              </a:lnSpc>
              <a:defRPr sz="88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2575" y="4102443"/>
            <a:ext cx="2160000" cy="18046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085D89-E127-4623-8CAE-66476DCEABDE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rgbClr val="333F48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C236BAD-1A31-4AD6-90ED-DB6B992191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80B0C5E-0C09-4186-8938-129F3D8A2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EE791348-9BC0-42B2-AD57-F49486EFF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71A0FB8-F6DC-4836-965F-EDAEA19DB6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0AF4268-B0A3-402B-A6EA-EDF0D83BF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969CC1BA-201D-4A26-AC89-332B228A4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9BF2FCD-6057-4D2B-9513-FCA81483F7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38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6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999" y="1709739"/>
            <a:ext cx="11172575" cy="2071430"/>
          </a:xfrm>
        </p:spPr>
        <p:txBody>
          <a:bodyPr anchor="b">
            <a:normAutofit/>
          </a:bodyPr>
          <a:lstStyle>
            <a:lvl1pPr>
              <a:lnSpc>
                <a:spcPct val="75000"/>
              </a:lnSpc>
              <a:defRPr sz="88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2575" y="4102443"/>
            <a:ext cx="2160000" cy="18046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8A4427-109A-420F-88F1-DC874ACE2D0F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chemeClr val="tx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0F063E9-B535-4551-BFAD-E0E3B4AF9A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A5259DD0-BB82-4ECF-BD86-191AE7FCAD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3224925-9F08-436B-990A-1BFDCDCF02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EB367349-E1F0-47C2-A12E-CE78B8F6F1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ECDFC54-3A0F-42F5-8DC7-90975C3126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AA494F29-16ED-4161-AB93-CAA803C0C5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0F90E14A-557E-4390-AD7C-98EE18338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36729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6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709739"/>
            <a:ext cx="11172575" cy="2071430"/>
          </a:xfrm>
        </p:spPr>
        <p:txBody>
          <a:bodyPr anchor="b">
            <a:normAutofit/>
          </a:bodyPr>
          <a:lstStyle>
            <a:lvl1pPr>
              <a:lnSpc>
                <a:spcPct val="75000"/>
              </a:lnSpc>
              <a:defRPr sz="88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4102443"/>
            <a:ext cx="2160000" cy="18046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7D09D-089E-40C9-AF5C-E79B73ED645A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rgbClr val="333F48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317CE0E-76BA-4BAB-B9C3-06FBB41842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DEF4932-037E-4093-8C69-5B262CC5A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600557CB-F2C4-43B3-992B-5F237D2565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8B3568F-1581-4E2A-AC8D-6E44A053A3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B255996-6EB2-433F-9498-8F38751E78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A8E5BE8-E072-42BC-8433-6AD40A397D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D7407DA-881D-4123-A1E0-9F8AD430A0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89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2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5292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6F58-0C03-496C-AD6C-900DB1D39DE6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404950" y="1692000"/>
            <a:ext cx="5292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5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6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3384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33DC-005C-4165-9BAB-1410A276EF27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3677" y="1692000"/>
            <a:ext cx="3384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329191" y="1692000"/>
            <a:ext cx="3384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buClr>
                <a:schemeClr val="accent1"/>
              </a:buClr>
              <a:defRPr sz="14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3191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8" y="842400"/>
            <a:ext cx="11173191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61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3384000" cy="42113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9C200-65A8-45A4-BC25-AD1A559DB0FA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553F3-40B0-4BFA-8684-D942AF6EAA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3677" y="1692000"/>
            <a:ext cx="3384000" cy="42113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8329191" y="1692000"/>
            <a:ext cx="3384000" cy="42113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9997" y="450000"/>
            <a:ext cx="11172577" cy="680400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41213" y="6203852"/>
            <a:ext cx="1115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224DD62-B641-40E6-B28C-E4F4A71ABA43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8F527E09-C92B-46E8-910C-6F8E5113AC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425C2F7-527A-4243-9188-0B53DFD31F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4AFA671E-6596-48E2-B00F-B7656EFEB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B77DF1EF-CBC4-48BF-85C4-C614BE7BBA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1999903C-8D8C-496A-9EB5-0ADA65BF21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5400F6C-25D2-47FD-81A9-1D75C6FBEF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5979B77-A7F7-4F7D-8AFA-B81FB05AA3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9B0A85D0-059A-4677-8936-FF7615BCD476}"/>
              </a:ext>
            </a:extLst>
          </p:cNvPr>
          <p:cNvSpPr txBox="1">
            <a:spLocks/>
          </p:cNvSpPr>
          <p:nvPr userDrawn="1"/>
        </p:nvSpPr>
        <p:spPr>
          <a:xfrm>
            <a:off x="1624300" y="6541154"/>
            <a:ext cx="495875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="0" dirty="0">
                <a:solidFill>
                  <a:schemeClr val="bg1"/>
                </a:solidFill>
              </a:rPr>
              <a:t>Meggitt proprietary and confidential.  No unauthorised copying or disclosure.</a:t>
            </a:r>
          </a:p>
        </p:txBody>
      </p:sp>
    </p:spTree>
    <p:extLst>
      <p:ext uri="{BB962C8B-B14F-4D97-AF65-F5344CB8AC3E}">
        <p14:creationId xmlns:p14="http://schemas.microsoft.com/office/powerpoint/2010/main" val="193647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3384000" cy="42221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spcBef>
                <a:spcPts val="1200"/>
              </a:spcBef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40B6-336F-4F1B-872F-45444428C928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33677" y="1692000"/>
            <a:ext cx="7278898" cy="42221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5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5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ark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6332AD-06B9-4099-89D5-9DE45FF58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99" y="249417"/>
            <a:ext cx="1633866" cy="30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bg1"/>
                </a:solidFill>
              </a:rPr>
              <a:t>To</a:t>
            </a:r>
            <a:r>
              <a:rPr lang="en-GB" sz="900" baseline="0" dirty="0">
                <a:solidFill>
                  <a:schemeClr val="bg1"/>
                </a:solidFill>
              </a:rPr>
              <a:t> Fly   To Power  To Live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000" y="1692000"/>
            <a:ext cx="3384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A60C-5CFE-4A54-9094-032B0715885F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38163" y="1692000"/>
            <a:ext cx="7278898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spcBef>
                <a:spcPts val="1200"/>
              </a:spcBef>
              <a:defRPr sz="1400"/>
            </a:lvl2pPr>
            <a:lvl3pPr>
              <a:spcBef>
                <a:spcPts val="1200"/>
              </a:spcBef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658D1B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7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88100" y="0"/>
            <a:ext cx="58039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5292000" cy="42113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7E30-7C3D-4A4A-93E3-B91922C1119F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40000" y="450000"/>
            <a:ext cx="5290163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5290163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213" y="6203852"/>
            <a:ext cx="1115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10ED258-00D1-4F81-8058-D5E88D1849B9}"/>
              </a:ext>
            </a:extLst>
          </p:cNvPr>
          <p:cNvSpPr txBox="1">
            <a:spLocks/>
          </p:cNvSpPr>
          <p:nvPr userDrawn="1"/>
        </p:nvSpPr>
        <p:spPr>
          <a:xfrm>
            <a:off x="1624300" y="6541154"/>
            <a:ext cx="495875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Meggitt proprietary and confidential.  No unauthorised copying or disclosure.</a:t>
            </a:r>
          </a:p>
        </p:txBody>
      </p:sp>
    </p:spTree>
    <p:extLst>
      <p:ext uri="{BB962C8B-B14F-4D97-AF65-F5344CB8AC3E}">
        <p14:creationId xmlns:p14="http://schemas.microsoft.com/office/powerpoint/2010/main" val="12577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685" userDrawn="1">
          <p15:clr>
            <a:srgbClr val="FBAE40"/>
          </p15:clr>
        </p15:guide>
        <p15:guide id="2" pos="402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sz="1600">
                <a:solidFill>
                  <a:schemeClr val="accent6"/>
                </a:solidFill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E04D-E1AC-4291-B0EB-27ECFD97FFCE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404950" y="1692000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53788" y="3651199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420575" y="3651199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7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/10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692000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sz="1600">
                <a:solidFill>
                  <a:schemeClr val="accent6"/>
                </a:solidFill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824B-8438-4955-8C1F-57C3D17FD640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404949" y="1692000"/>
            <a:ext cx="5307625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553788" y="3644420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6420575" y="3644420"/>
            <a:ext cx="5292000" cy="1707702"/>
          </a:xfrm>
        </p:spPr>
        <p:txBody>
          <a:bodyPr>
            <a:normAutofit/>
          </a:bodyPr>
          <a:lstStyle>
            <a:lvl1pPr marL="174625" indent="-174625">
              <a:buClr>
                <a:schemeClr val="accent1"/>
              </a:buClr>
              <a:buFont typeface="Wingdings 2" panose="05020102010507070707" pitchFamily="18" charset="2"/>
              <a:buChar char=""/>
              <a:defRPr lang="en-US" sz="1600" b="1" kern="1200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174625" indent="0">
              <a:spcBef>
                <a:spcPts val="0"/>
              </a:spcBef>
              <a:defRPr sz="1400" b="1"/>
            </a:lvl2pPr>
            <a:lvl3pPr marL="174625" indent="0">
              <a:buNone/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70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0" b="1726"/>
          <a:stretch/>
        </p:blipFill>
        <p:spPr>
          <a:xfrm>
            <a:off x="16886" y="-1"/>
            <a:ext cx="12175114" cy="630555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AA2D-5F8F-43FD-BC9B-653977953B9C}" type="datetime4">
              <a:rPr lang="en-GB" smtClean="0"/>
              <a:t>17 August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8163" y="2663190"/>
            <a:ext cx="6319837" cy="3095308"/>
          </a:xfrm>
        </p:spPr>
        <p:txBody>
          <a:bodyPr/>
          <a:lstStyle>
            <a:lvl1pPr>
              <a:defRPr sz="3200" b="0">
                <a:solidFill>
                  <a:schemeClr val="accent6"/>
                </a:solidFill>
              </a:defRPr>
            </a:lvl1pPr>
            <a:lvl2pPr marL="122238" indent="-122238">
              <a:spcBef>
                <a:spcPts val="1800"/>
              </a:spcBef>
              <a:buFont typeface="Arial" panose="020B0604020202020204" pitchFamily="34" charset="0"/>
              <a:buChar char="‒"/>
              <a:defRPr sz="1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38163" y="2205039"/>
            <a:ext cx="376237" cy="293560"/>
            <a:chOff x="538163" y="2205038"/>
            <a:chExt cx="498476" cy="388937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809626" y="2205038"/>
              <a:ext cx="227013" cy="388937"/>
            </a:xfrm>
            <a:custGeom>
              <a:avLst/>
              <a:gdLst>
                <a:gd name="T0" fmla="*/ 416 w 416"/>
                <a:gd name="T1" fmla="*/ 525 h 709"/>
                <a:gd name="T2" fmla="*/ 237 w 416"/>
                <a:gd name="T3" fmla="*/ 351 h 709"/>
                <a:gd name="T4" fmla="*/ 184 w 416"/>
                <a:gd name="T5" fmla="*/ 363 h 709"/>
                <a:gd name="T6" fmla="*/ 391 w 416"/>
                <a:gd name="T7" fmla="*/ 154 h 709"/>
                <a:gd name="T8" fmla="*/ 391 w 416"/>
                <a:gd name="T9" fmla="*/ 0 h 709"/>
                <a:gd name="T10" fmla="*/ 0 w 416"/>
                <a:gd name="T11" fmla="*/ 467 h 709"/>
                <a:gd name="T12" fmla="*/ 219 w 416"/>
                <a:gd name="T13" fmla="*/ 709 h 709"/>
                <a:gd name="T14" fmla="*/ 416 w 416"/>
                <a:gd name="T15" fmla="*/ 52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6" h="709">
                  <a:moveTo>
                    <a:pt x="416" y="525"/>
                  </a:moveTo>
                  <a:cubicBezTo>
                    <a:pt x="416" y="419"/>
                    <a:pt x="351" y="351"/>
                    <a:pt x="237" y="351"/>
                  </a:cubicBezTo>
                  <a:cubicBezTo>
                    <a:pt x="214" y="351"/>
                    <a:pt x="197" y="356"/>
                    <a:pt x="184" y="363"/>
                  </a:cubicBezTo>
                  <a:cubicBezTo>
                    <a:pt x="189" y="247"/>
                    <a:pt x="295" y="169"/>
                    <a:pt x="391" y="154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32" y="15"/>
                    <a:pt x="0" y="129"/>
                    <a:pt x="0" y="467"/>
                  </a:cubicBezTo>
                  <a:cubicBezTo>
                    <a:pt x="0" y="601"/>
                    <a:pt x="86" y="709"/>
                    <a:pt x="219" y="709"/>
                  </a:cubicBezTo>
                  <a:cubicBezTo>
                    <a:pt x="338" y="709"/>
                    <a:pt x="416" y="623"/>
                    <a:pt x="416" y="525"/>
                  </a:cubicBezTo>
                </a:path>
              </a:pathLst>
            </a:custGeom>
            <a:solidFill>
              <a:srgbClr val="25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538163" y="2205038"/>
              <a:ext cx="227013" cy="388937"/>
            </a:xfrm>
            <a:custGeom>
              <a:avLst/>
              <a:gdLst>
                <a:gd name="T0" fmla="*/ 416 w 416"/>
                <a:gd name="T1" fmla="*/ 525 h 709"/>
                <a:gd name="T2" fmla="*/ 237 w 416"/>
                <a:gd name="T3" fmla="*/ 351 h 709"/>
                <a:gd name="T4" fmla="*/ 184 w 416"/>
                <a:gd name="T5" fmla="*/ 363 h 709"/>
                <a:gd name="T6" fmla="*/ 391 w 416"/>
                <a:gd name="T7" fmla="*/ 154 h 709"/>
                <a:gd name="T8" fmla="*/ 391 w 416"/>
                <a:gd name="T9" fmla="*/ 0 h 709"/>
                <a:gd name="T10" fmla="*/ 0 w 416"/>
                <a:gd name="T11" fmla="*/ 467 h 709"/>
                <a:gd name="T12" fmla="*/ 219 w 416"/>
                <a:gd name="T13" fmla="*/ 709 h 709"/>
                <a:gd name="T14" fmla="*/ 416 w 416"/>
                <a:gd name="T15" fmla="*/ 525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6" h="709">
                  <a:moveTo>
                    <a:pt x="416" y="525"/>
                  </a:moveTo>
                  <a:cubicBezTo>
                    <a:pt x="416" y="419"/>
                    <a:pt x="351" y="351"/>
                    <a:pt x="237" y="351"/>
                  </a:cubicBezTo>
                  <a:cubicBezTo>
                    <a:pt x="214" y="351"/>
                    <a:pt x="197" y="356"/>
                    <a:pt x="184" y="363"/>
                  </a:cubicBezTo>
                  <a:cubicBezTo>
                    <a:pt x="189" y="247"/>
                    <a:pt x="295" y="169"/>
                    <a:pt x="391" y="154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32" y="15"/>
                    <a:pt x="0" y="129"/>
                    <a:pt x="0" y="467"/>
                  </a:cubicBezTo>
                  <a:cubicBezTo>
                    <a:pt x="0" y="601"/>
                    <a:pt x="86" y="709"/>
                    <a:pt x="219" y="709"/>
                  </a:cubicBezTo>
                  <a:cubicBezTo>
                    <a:pt x="338" y="709"/>
                    <a:pt x="416" y="623"/>
                    <a:pt x="416" y="525"/>
                  </a:cubicBezTo>
                </a:path>
              </a:pathLst>
            </a:custGeom>
            <a:solidFill>
              <a:srgbClr val="253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541213" y="6203852"/>
            <a:ext cx="1115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54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0E83-54B2-41DE-A15E-EB5B0DCB063A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C562B830-D2AA-4D51-AF7B-244BB895AB9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78717" y="1681163"/>
            <a:ext cx="5634567" cy="4225925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5" cy="6804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997" y="842400"/>
            <a:ext cx="11172577" cy="288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67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" y="0"/>
            <a:ext cx="121751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180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38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83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82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>
          <a:xfrm>
            <a:off x="1189904" y="0"/>
            <a:ext cx="110020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2" y="1671891"/>
            <a:ext cx="11160000" cy="31668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600" cap="all" baseline="0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38163" y="4838700"/>
            <a:ext cx="11160000" cy="1493838"/>
          </a:xfrm>
        </p:spPr>
        <p:txBody>
          <a:bodyPr anchor="b"/>
          <a:lstStyle>
            <a:lvl1pPr>
              <a:spcBef>
                <a:spcPts val="0"/>
              </a:spcBef>
              <a:defRPr sz="2000"/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499982-D242-42C8-999A-B95F2BE4F3CF}"/>
              </a:ext>
            </a:extLst>
          </p:cNvPr>
          <p:cNvSpPr txBox="1"/>
          <p:nvPr userDrawn="1"/>
        </p:nvSpPr>
        <p:spPr>
          <a:xfrm>
            <a:off x="9928433" y="172464"/>
            <a:ext cx="17841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tx2"/>
                </a:solidFill>
              </a:rPr>
              <a:t>Enabling the Extraordinary</a:t>
            </a:r>
          </a:p>
          <a:p>
            <a:pPr algn="ctr"/>
            <a:r>
              <a:rPr lang="en-GB" sz="900" dirty="0">
                <a:solidFill>
                  <a:schemeClr val="tx2"/>
                </a:solidFill>
              </a:rPr>
              <a:t>To</a:t>
            </a:r>
            <a:r>
              <a:rPr lang="en-GB" sz="900" baseline="0" dirty="0">
                <a:solidFill>
                  <a:schemeClr val="tx2"/>
                </a:solidFill>
              </a:rPr>
              <a:t> Fly   To Power  To Live</a:t>
            </a:r>
            <a:endParaRPr lang="en-GB" sz="9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539750" y="242888"/>
            <a:ext cx="1633538" cy="309562"/>
            <a:chOff x="539750" y="242888"/>
            <a:chExt cx="1633538" cy="309562"/>
          </a:xfrm>
          <a:solidFill>
            <a:schemeClr val="tx2"/>
          </a:solidFill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60425" y="250825"/>
              <a:ext cx="187325" cy="300037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625600" y="334963"/>
              <a:ext cx="44450" cy="215900"/>
            </a:xfrm>
            <a:custGeom>
              <a:avLst/>
              <a:gdLst>
                <a:gd name="T0" fmla="*/ 0 w 28"/>
                <a:gd name="T1" fmla="*/ 29 h 136"/>
                <a:gd name="T2" fmla="*/ 0 w 28"/>
                <a:gd name="T3" fmla="*/ 136 h 136"/>
                <a:gd name="T4" fmla="*/ 28 w 28"/>
                <a:gd name="T5" fmla="*/ 136 h 136"/>
                <a:gd name="T6" fmla="*/ 28 w 28"/>
                <a:gd name="T7" fmla="*/ 0 h 136"/>
                <a:gd name="T8" fmla="*/ 0 w 28"/>
                <a:gd name="T9" fmla="*/ 2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6">
                  <a:moveTo>
                    <a:pt x="0" y="29"/>
                  </a:moveTo>
                  <a:lnTo>
                    <a:pt x="0" y="136"/>
                  </a:lnTo>
                  <a:lnTo>
                    <a:pt x="28" y="136"/>
                  </a:lnTo>
                  <a:lnTo>
                    <a:pt x="28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1625600" y="250825"/>
              <a:ext cx="80963" cy="80962"/>
            </a:xfrm>
            <a:custGeom>
              <a:avLst/>
              <a:gdLst>
                <a:gd name="T0" fmla="*/ 0 w 51"/>
                <a:gd name="T1" fmla="*/ 0 h 51"/>
                <a:gd name="T2" fmla="*/ 0 w 51"/>
                <a:gd name="T3" fmla="*/ 51 h 51"/>
                <a:gd name="T4" fmla="*/ 51 w 51"/>
                <a:gd name="T5" fmla="*/ 0 h 51"/>
                <a:gd name="T6" fmla="*/ 0 w 51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0" y="51"/>
                  </a:lnTo>
                  <a:lnTo>
                    <a:pt x="5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998538" y="244476"/>
              <a:ext cx="295275" cy="307974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1284288" y="242888"/>
              <a:ext cx="295275" cy="309562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539750" y="250825"/>
              <a:ext cx="260350" cy="300037"/>
            </a:xfrm>
            <a:custGeom>
              <a:avLst/>
              <a:gdLst>
                <a:gd name="T0" fmla="*/ 141 w 164"/>
                <a:gd name="T1" fmla="*/ 0 h 189"/>
                <a:gd name="T2" fmla="*/ 82 w 164"/>
                <a:gd name="T3" fmla="*/ 76 h 189"/>
                <a:gd name="T4" fmla="*/ 23 w 164"/>
                <a:gd name="T5" fmla="*/ 0 h 189"/>
                <a:gd name="T6" fmla="*/ 0 w 164"/>
                <a:gd name="T7" fmla="*/ 0 h 189"/>
                <a:gd name="T8" fmla="*/ 0 w 164"/>
                <a:gd name="T9" fmla="*/ 189 h 189"/>
                <a:gd name="T10" fmla="*/ 26 w 164"/>
                <a:gd name="T11" fmla="*/ 189 h 189"/>
                <a:gd name="T12" fmla="*/ 26 w 164"/>
                <a:gd name="T13" fmla="*/ 41 h 189"/>
                <a:gd name="T14" fmla="*/ 82 w 164"/>
                <a:gd name="T15" fmla="*/ 117 h 189"/>
                <a:gd name="T16" fmla="*/ 139 w 164"/>
                <a:gd name="T17" fmla="*/ 41 h 189"/>
                <a:gd name="T18" fmla="*/ 139 w 164"/>
                <a:gd name="T19" fmla="*/ 189 h 189"/>
                <a:gd name="T20" fmla="*/ 164 w 164"/>
                <a:gd name="T21" fmla="*/ 189 h 189"/>
                <a:gd name="T22" fmla="*/ 164 w 164"/>
                <a:gd name="T23" fmla="*/ 0 h 189"/>
                <a:gd name="T24" fmla="*/ 141 w 164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189">
                  <a:moveTo>
                    <a:pt x="141" y="0"/>
                  </a:moveTo>
                  <a:lnTo>
                    <a:pt x="82" y="76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89"/>
                  </a:lnTo>
                  <a:lnTo>
                    <a:pt x="26" y="189"/>
                  </a:lnTo>
                  <a:lnTo>
                    <a:pt x="26" y="41"/>
                  </a:lnTo>
                  <a:lnTo>
                    <a:pt x="82" y="117"/>
                  </a:lnTo>
                  <a:lnTo>
                    <a:pt x="139" y="41"/>
                  </a:lnTo>
                  <a:lnTo>
                    <a:pt x="139" y="189"/>
                  </a:lnTo>
                  <a:lnTo>
                    <a:pt x="164" y="189"/>
                  </a:lnTo>
                  <a:lnTo>
                    <a:pt x="164" y="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709738" y="250825"/>
              <a:ext cx="463550" cy="300037"/>
            </a:xfrm>
            <a:custGeom>
              <a:avLst/>
              <a:gdLst>
                <a:gd name="T0" fmla="*/ 24 w 292"/>
                <a:gd name="T1" fmla="*/ 0 h 189"/>
                <a:gd name="T2" fmla="*/ 0 w 292"/>
                <a:gd name="T3" fmla="*/ 23 h 189"/>
                <a:gd name="T4" fmla="*/ 67 w 292"/>
                <a:gd name="T5" fmla="*/ 23 h 189"/>
                <a:gd name="T6" fmla="*/ 67 w 292"/>
                <a:gd name="T7" fmla="*/ 189 h 189"/>
                <a:gd name="T8" fmla="*/ 93 w 292"/>
                <a:gd name="T9" fmla="*/ 189 h 189"/>
                <a:gd name="T10" fmla="*/ 93 w 292"/>
                <a:gd name="T11" fmla="*/ 23 h 189"/>
                <a:gd name="T12" fmla="*/ 198 w 292"/>
                <a:gd name="T13" fmla="*/ 23 h 189"/>
                <a:gd name="T14" fmla="*/ 198 w 292"/>
                <a:gd name="T15" fmla="*/ 189 h 189"/>
                <a:gd name="T16" fmla="*/ 227 w 292"/>
                <a:gd name="T17" fmla="*/ 189 h 189"/>
                <a:gd name="T18" fmla="*/ 227 w 292"/>
                <a:gd name="T19" fmla="*/ 23 h 189"/>
                <a:gd name="T20" fmla="*/ 292 w 292"/>
                <a:gd name="T21" fmla="*/ 23 h 189"/>
                <a:gd name="T22" fmla="*/ 292 w 292"/>
                <a:gd name="T23" fmla="*/ 0 h 189"/>
                <a:gd name="T24" fmla="*/ 24 w 292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189">
                  <a:moveTo>
                    <a:pt x="24" y="0"/>
                  </a:moveTo>
                  <a:lnTo>
                    <a:pt x="0" y="23"/>
                  </a:lnTo>
                  <a:lnTo>
                    <a:pt x="67" y="23"/>
                  </a:lnTo>
                  <a:lnTo>
                    <a:pt x="67" y="189"/>
                  </a:lnTo>
                  <a:lnTo>
                    <a:pt x="93" y="189"/>
                  </a:lnTo>
                  <a:lnTo>
                    <a:pt x="93" y="23"/>
                  </a:lnTo>
                  <a:lnTo>
                    <a:pt x="198" y="23"/>
                  </a:lnTo>
                  <a:lnTo>
                    <a:pt x="198" y="189"/>
                  </a:lnTo>
                  <a:lnTo>
                    <a:pt x="227" y="189"/>
                  </a:lnTo>
                  <a:lnTo>
                    <a:pt x="227" y="23"/>
                  </a:lnTo>
                  <a:lnTo>
                    <a:pt x="292" y="23"/>
                  </a:lnTo>
                  <a:lnTo>
                    <a:pt x="292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553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069975"/>
            <a:ext cx="5328000" cy="4837113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57AB93-3EBD-4B6C-B1E6-6C9898C4D77D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553F3-40B0-4BFA-8684-D942AF6EAA4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384575" y="1069975"/>
            <a:ext cx="5328000" cy="48371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541213" y="6203852"/>
            <a:ext cx="1115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7D3C17-9EE5-42DD-B31C-9193BDDCEF8D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chemeClr val="bg1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174C02D-D81C-4928-8718-C910AE56FF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31AA1DF-8DD4-49AD-BFDC-5AA7DB1258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5502CD1-8D18-482C-9D32-08C13703ED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36FB06A2-95CD-411D-87BD-BA2E4F2664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03FCB5BD-6F59-4CF0-9183-B829ACC54F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2AD7D93-4794-42F8-8F07-F9A14CDAEC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88FF2D3B-9915-4E9F-B08E-E6B9F8097D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FA3C6FA1-09C0-4054-9D8E-1654C7BE5B35}"/>
              </a:ext>
            </a:extLst>
          </p:cNvPr>
          <p:cNvSpPr txBox="1">
            <a:spLocks/>
          </p:cNvSpPr>
          <p:nvPr userDrawn="1"/>
        </p:nvSpPr>
        <p:spPr>
          <a:xfrm>
            <a:off x="1624300" y="6541154"/>
            <a:ext cx="495875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="0" dirty="0">
                <a:solidFill>
                  <a:schemeClr val="bg1"/>
                </a:solidFill>
              </a:rPr>
              <a:t>Meggitt proprietary and confidential.  No unauthorised copying or disclosure.</a:t>
            </a:r>
          </a:p>
        </p:txBody>
      </p:sp>
    </p:spTree>
    <p:extLst>
      <p:ext uri="{BB962C8B-B14F-4D97-AF65-F5344CB8AC3E}">
        <p14:creationId xmlns:p14="http://schemas.microsoft.com/office/powerpoint/2010/main" val="11072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069975"/>
            <a:ext cx="5328000" cy="4837113"/>
          </a:xfrm>
        </p:spPr>
        <p:txBody>
          <a:bodyPr>
            <a:normAutofit/>
          </a:bodyPr>
          <a:lstStyle>
            <a:lvl1pPr>
              <a:spcBef>
                <a:spcPts val="500"/>
              </a:spcBef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35048D-C7E8-45DB-B78F-9497A7313DD3}" type="datetime4">
              <a:rPr lang="en-GB" smtClean="0"/>
              <a:t>17 August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384575" y="1069975"/>
            <a:ext cx="5328000" cy="483711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905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1" y="443982"/>
            <a:ext cx="11172574" cy="680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692000"/>
            <a:ext cx="11160000" cy="4213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541428"/>
            <a:ext cx="108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3D62A121-9E65-49C2-803B-C3051E24855A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63315"/>
            <a:ext cx="431140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25" y="6363316"/>
            <a:ext cx="36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="1">
                <a:solidFill>
                  <a:schemeClr val="tx2"/>
                </a:solidFill>
              </a:defRPr>
            </a:lvl1pPr>
          </a:lstStyle>
          <a:p>
            <a:fld id="{240553F3-40B0-4BFA-8684-D942AF6EAA4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41213" y="6203852"/>
            <a:ext cx="1115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D8E722-1F5F-4CB3-A1D4-FC7508A7F519}"/>
              </a:ext>
            </a:extLst>
          </p:cNvPr>
          <p:cNvGrpSpPr/>
          <p:nvPr userDrawn="1"/>
        </p:nvGrpSpPr>
        <p:grpSpPr>
          <a:xfrm>
            <a:off x="10540683" y="6379528"/>
            <a:ext cx="1168401" cy="220663"/>
            <a:chOff x="10552113" y="439738"/>
            <a:chExt cx="1168401" cy="220663"/>
          </a:xfrm>
          <a:solidFill>
            <a:srgbClr val="333F48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7AD0F29-36A1-43F4-9AC4-D0CD60541A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2301" y="446088"/>
              <a:ext cx="133350" cy="212725"/>
            </a:xfrm>
            <a:custGeom>
              <a:avLst/>
              <a:gdLst>
                <a:gd name="T0" fmla="*/ 209 w 248"/>
                <a:gd name="T1" fmla="*/ 339 h 394"/>
                <a:gd name="T2" fmla="*/ 51 w 248"/>
                <a:gd name="T3" fmla="*/ 339 h 394"/>
                <a:gd name="T4" fmla="*/ 51 w 248"/>
                <a:gd name="T5" fmla="*/ 218 h 394"/>
                <a:gd name="T6" fmla="*/ 175 w 248"/>
                <a:gd name="T7" fmla="*/ 218 h 394"/>
                <a:gd name="T8" fmla="*/ 172 w 248"/>
                <a:gd name="T9" fmla="*/ 194 h 394"/>
                <a:gd name="T10" fmla="*/ 175 w 248"/>
                <a:gd name="T11" fmla="*/ 170 h 394"/>
                <a:gd name="T12" fmla="*/ 51 w 248"/>
                <a:gd name="T13" fmla="*/ 170 h 394"/>
                <a:gd name="T14" fmla="*/ 51 w 248"/>
                <a:gd name="T15" fmla="*/ 49 h 394"/>
                <a:gd name="T16" fmla="*/ 209 w 248"/>
                <a:gd name="T17" fmla="*/ 49 h 394"/>
                <a:gd name="T18" fmla="*/ 248 w 248"/>
                <a:gd name="T19" fmla="*/ 0 h 394"/>
                <a:gd name="T20" fmla="*/ 0 w 248"/>
                <a:gd name="T21" fmla="*/ 0 h 394"/>
                <a:gd name="T22" fmla="*/ 0 w 248"/>
                <a:gd name="T23" fmla="*/ 394 h 394"/>
                <a:gd name="T24" fmla="*/ 248 w 248"/>
                <a:gd name="T25" fmla="*/ 394 h 394"/>
                <a:gd name="T26" fmla="*/ 214 w 248"/>
                <a:gd name="T27" fmla="*/ 339 h 394"/>
                <a:gd name="T28" fmla="*/ 209 w 248"/>
                <a:gd name="T29" fmla="*/ 33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8" h="394">
                  <a:moveTo>
                    <a:pt x="209" y="339"/>
                  </a:moveTo>
                  <a:cubicBezTo>
                    <a:pt x="51" y="339"/>
                    <a:pt x="51" y="339"/>
                    <a:pt x="51" y="339"/>
                  </a:cubicBezTo>
                  <a:cubicBezTo>
                    <a:pt x="51" y="218"/>
                    <a:pt x="51" y="218"/>
                    <a:pt x="51" y="218"/>
                  </a:cubicBezTo>
                  <a:cubicBezTo>
                    <a:pt x="175" y="218"/>
                    <a:pt x="175" y="218"/>
                    <a:pt x="175" y="218"/>
                  </a:cubicBezTo>
                  <a:cubicBezTo>
                    <a:pt x="175" y="218"/>
                    <a:pt x="172" y="204"/>
                    <a:pt x="172" y="194"/>
                  </a:cubicBezTo>
                  <a:cubicBezTo>
                    <a:pt x="172" y="185"/>
                    <a:pt x="175" y="170"/>
                    <a:pt x="175" y="170"/>
                  </a:cubicBezTo>
                  <a:cubicBezTo>
                    <a:pt x="51" y="170"/>
                    <a:pt x="51" y="170"/>
                    <a:pt x="51" y="170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248" y="394"/>
                    <a:pt x="248" y="394"/>
                    <a:pt x="248" y="394"/>
                  </a:cubicBezTo>
                  <a:cubicBezTo>
                    <a:pt x="214" y="339"/>
                    <a:pt x="214" y="339"/>
                    <a:pt x="214" y="339"/>
                  </a:cubicBezTo>
                  <a:lnTo>
                    <a:pt x="209" y="3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9198F9F-C09B-4683-80F0-897C375A5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504825"/>
              <a:ext cx="31750" cy="153988"/>
            </a:xfrm>
            <a:custGeom>
              <a:avLst/>
              <a:gdLst>
                <a:gd name="T0" fmla="*/ 0 w 20"/>
                <a:gd name="T1" fmla="*/ 21 h 97"/>
                <a:gd name="T2" fmla="*/ 0 w 20"/>
                <a:gd name="T3" fmla="*/ 97 h 97"/>
                <a:gd name="T4" fmla="*/ 20 w 20"/>
                <a:gd name="T5" fmla="*/ 97 h 97"/>
                <a:gd name="T6" fmla="*/ 20 w 20"/>
                <a:gd name="T7" fmla="*/ 0 h 97"/>
                <a:gd name="T8" fmla="*/ 0 w 20"/>
                <a:gd name="T9" fmla="*/ 2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7">
                  <a:moveTo>
                    <a:pt x="0" y="21"/>
                  </a:moveTo>
                  <a:lnTo>
                    <a:pt x="0" y="97"/>
                  </a:lnTo>
                  <a:lnTo>
                    <a:pt x="20" y="97"/>
                  </a:lnTo>
                  <a:lnTo>
                    <a:pt x="2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5D93B8CE-184D-482E-8E51-DC257E436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1" y="446088"/>
              <a:ext cx="58738" cy="57150"/>
            </a:xfrm>
            <a:custGeom>
              <a:avLst/>
              <a:gdLst>
                <a:gd name="T0" fmla="*/ 0 w 37"/>
                <a:gd name="T1" fmla="*/ 0 h 36"/>
                <a:gd name="T2" fmla="*/ 0 w 37"/>
                <a:gd name="T3" fmla="*/ 36 h 36"/>
                <a:gd name="T4" fmla="*/ 37 w 37"/>
                <a:gd name="T5" fmla="*/ 0 h 36"/>
                <a:gd name="T6" fmla="*/ 0 w 37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6">
                  <a:moveTo>
                    <a:pt x="0" y="0"/>
                  </a:moveTo>
                  <a:lnTo>
                    <a:pt x="0" y="36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3B1E87C-34BC-4328-8D07-663971D318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80726" y="441325"/>
              <a:ext cx="211138" cy="219075"/>
            </a:xfrm>
            <a:custGeom>
              <a:avLst/>
              <a:gdLst>
                <a:gd name="T0" fmla="*/ 239 w 391"/>
                <a:gd name="T1" fmla="*/ 227 h 407"/>
                <a:gd name="T2" fmla="*/ 335 w 391"/>
                <a:gd name="T3" fmla="*/ 227 h 407"/>
                <a:gd name="T4" fmla="*/ 335 w 391"/>
                <a:gd name="T5" fmla="*/ 336 h 407"/>
                <a:gd name="T6" fmla="*/ 135 w 391"/>
                <a:gd name="T7" fmla="*/ 291 h 407"/>
                <a:gd name="T8" fmla="*/ 194 w 391"/>
                <a:gd name="T9" fmla="*/ 70 h 407"/>
                <a:gd name="T10" fmla="*/ 340 w 391"/>
                <a:gd name="T11" fmla="*/ 58 h 407"/>
                <a:gd name="T12" fmla="*/ 391 w 391"/>
                <a:gd name="T13" fmla="*/ 9 h 407"/>
                <a:gd name="T14" fmla="*/ 171 w 391"/>
                <a:gd name="T15" fmla="*/ 21 h 407"/>
                <a:gd name="T16" fmla="*/ 198 w 391"/>
                <a:gd name="T17" fmla="*/ 399 h 407"/>
                <a:gd name="T18" fmla="*/ 250 w 391"/>
                <a:gd name="T19" fmla="*/ 405 h 407"/>
                <a:gd name="T20" fmla="*/ 391 w 391"/>
                <a:gd name="T21" fmla="*/ 373 h 407"/>
                <a:gd name="T22" fmla="*/ 391 w 391"/>
                <a:gd name="T23" fmla="*/ 179 h 407"/>
                <a:gd name="T24" fmla="*/ 239 w 391"/>
                <a:gd name="T25" fmla="*/ 17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1" h="407">
                  <a:moveTo>
                    <a:pt x="239" y="227"/>
                  </a:moveTo>
                  <a:cubicBezTo>
                    <a:pt x="335" y="227"/>
                    <a:pt x="335" y="227"/>
                    <a:pt x="335" y="227"/>
                  </a:cubicBezTo>
                  <a:cubicBezTo>
                    <a:pt x="335" y="336"/>
                    <a:pt x="335" y="336"/>
                    <a:pt x="335" y="336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2"/>
                    <a:pt x="105" y="102"/>
                    <a:pt x="194" y="70"/>
                  </a:cubicBezTo>
                  <a:cubicBezTo>
                    <a:pt x="238" y="54"/>
                    <a:pt x="294" y="57"/>
                    <a:pt x="340" y="58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12" y="9"/>
                    <a:pt x="229" y="0"/>
                    <a:pt x="171" y="21"/>
                  </a:cubicBezTo>
                  <a:cubicBezTo>
                    <a:pt x="0" y="85"/>
                    <a:pt x="13" y="344"/>
                    <a:pt x="198" y="399"/>
                  </a:cubicBezTo>
                  <a:cubicBezTo>
                    <a:pt x="207" y="402"/>
                    <a:pt x="229" y="405"/>
                    <a:pt x="250" y="405"/>
                  </a:cubicBezTo>
                  <a:cubicBezTo>
                    <a:pt x="306" y="407"/>
                    <a:pt x="350" y="389"/>
                    <a:pt x="391" y="373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239" y="179"/>
                    <a:pt x="239" y="179"/>
                    <a:pt x="239" y="1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186FB600-FF73-4845-86CC-040C755B39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83926" y="439738"/>
              <a:ext cx="211138" cy="220663"/>
            </a:xfrm>
            <a:custGeom>
              <a:avLst/>
              <a:gdLst>
                <a:gd name="T0" fmla="*/ 239 w 392"/>
                <a:gd name="T1" fmla="*/ 228 h 407"/>
                <a:gd name="T2" fmla="*/ 335 w 392"/>
                <a:gd name="T3" fmla="*/ 228 h 407"/>
                <a:gd name="T4" fmla="*/ 335 w 392"/>
                <a:gd name="T5" fmla="*/ 337 h 407"/>
                <a:gd name="T6" fmla="*/ 135 w 392"/>
                <a:gd name="T7" fmla="*/ 291 h 407"/>
                <a:gd name="T8" fmla="*/ 194 w 392"/>
                <a:gd name="T9" fmla="*/ 70 h 407"/>
                <a:gd name="T10" fmla="*/ 341 w 392"/>
                <a:gd name="T11" fmla="*/ 58 h 407"/>
                <a:gd name="T12" fmla="*/ 392 w 392"/>
                <a:gd name="T13" fmla="*/ 10 h 407"/>
                <a:gd name="T14" fmla="*/ 172 w 392"/>
                <a:gd name="T15" fmla="*/ 22 h 407"/>
                <a:gd name="T16" fmla="*/ 198 w 392"/>
                <a:gd name="T17" fmla="*/ 399 h 407"/>
                <a:gd name="T18" fmla="*/ 250 w 392"/>
                <a:gd name="T19" fmla="*/ 406 h 407"/>
                <a:gd name="T20" fmla="*/ 392 w 392"/>
                <a:gd name="T21" fmla="*/ 373 h 407"/>
                <a:gd name="T22" fmla="*/ 392 w 392"/>
                <a:gd name="T23" fmla="*/ 179 h 407"/>
                <a:gd name="T24" fmla="*/ 239 w 392"/>
                <a:gd name="T25" fmla="*/ 18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407">
                  <a:moveTo>
                    <a:pt x="239" y="228"/>
                  </a:moveTo>
                  <a:cubicBezTo>
                    <a:pt x="335" y="228"/>
                    <a:pt x="335" y="228"/>
                    <a:pt x="335" y="228"/>
                  </a:cubicBezTo>
                  <a:cubicBezTo>
                    <a:pt x="335" y="337"/>
                    <a:pt x="335" y="337"/>
                    <a:pt x="335" y="337"/>
                  </a:cubicBezTo>
                  <a:cubicBezTo>
                    <a:pt x="258" y="368"/>
                    <a:pt x="178" y="352"/>
                    <a:pt x="135" y="291"/>
                  </a:cubicBezTo>
                  <a:cubicBezTo>
                    <a:pt x="87" y="223"/>
                    <a:pt x="105" y="102"/>
                    <a:pt x="194" y="70"/>
                  </a:cubicBezTo>
                  <a:cubicBezTo>
                    <a:pt x="238" y="54"/>
                    <a:pt x="294" y="58"/>
                    <a:pt x="341" y="58"/>
                  </a:cubicBezTo>
                  <a:cubicBezTo>
                    <a:pt x="392" y="10"/>
                    <a:pt x="392" y="10"/>
                    <a:pt x="392" y="10"/>
                  </a:cubicBezTo>
                  <a:cubicBezTo>
                    <a:pt x="312" y="10"/>
                    <a:pt x="230" y="0"/>
                    <a:pt x="172" y="22"/>
                  </a:cubicBezTo>
                  <a:cubicBezTo>
                    <a:pt x="0" y="85"/>
                    <a:pt x="14" y="345"/>
                    <a:pt x="198" y="399"/>
                  </a:cubicBezTo>
                  <a:cubicBezTo>
                    <a:pt x="208" y="402"/>
                    <a:pt x="230" y="405"/>
                    <a:pt x="250" y="406"/>
                  </a:cubicBezTo>
                  <a:cubicBezTo>
                    <a:pt x="307" y="407"/>
                    <a:pt x="350" y="390"/>
                    <a:pt x="392" y="373"/>
                  </a:cubicBezTo>
                  <a:cubicBezTo>
                    <a:pt x="392" y="179"/>
                    <a:pt x="392" y="179"/>
                    <a:pt x="392" y="179"/>
                  </a:cubicBezTo>
                  <a:cubicBezTo>
                    <a:pt x="239" y="180"/>
                    <a:pt x="239" y="180"/>
                    <a:pt x="239" y="18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813BA303-7367-45DC-B45F-5352707B1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2113" y="446088"/>
              <a:ext cx="185738" cy="212725"/>
            </a:xfrm>
            <a:custGeom>
              <a:avLst/>
              <a:gdLst>
                <a:gd name="T0" fmla="*/ 101 w 117"/>
                <a:gd name="T1" fmla="*/ 0 h 134"/>
                <a:gd name="T2" fmla="*/ 59 w 117"/>
                <a:gd name="T3" fmla="*/ 54 h 134"/>
                <a:gd name="T4" fmla="*/ 17 w 117"/>
                <a:gd name="T5" fmla="*/ 0 h 134"/>
                <a:gd name="T6" fmla="*/ 0 w 117"/>
                <a:gd name="T7" fmla="*/ 0 h 134"/>
                <a:gd name="T8" fmla="*/ 0 w 117"/>
                <a:gd name="T9" fmla="*/ 134 h 134"/>
                <a:gd name="T10" fmla="*/ 19 w 117"/>
                <a:gd name="T11" fmla="*/ 134 h 134"/>
                <a:gd name="T12" fmla="*/ 19 w 117"/>
                <a:gd name="T13" fmla="*/ 29 h 134"/>
                <a:gd name="T14" fmla="*/ 59 w 117"/>
                <a:gd name="T15" fmla="*/ 83 h 134"/>
                <a:gd name="T16" fmla="*/ 99 w 117"/>
                <a:gd name="T17" fmla="*/ 29 h 134"/>
                <a:gd name="T18" fmla="*/ 99 w 117"/>
                <a:gd name="T19" fmla="*/ 134 h 134"/>
                <a:gd name="T20" fmla="*/ 117 w 117"/>
                <a:gd name="T21" fmla="*/ 134 h 134"/>
                <a:gd name="T22" fmla="*/ 117 w 117"/>
                <a:gd name="T23" fmla="*/ 0 h 134"/>
                <a:gd name="T24" fmla="*/ 101 w 117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4">
                  <a:moveTo>
                    <a:pt x="101" y="0"/>
                  </a:moveTo>
                  <a:lnTo>
                    <a:pt x="59" y="54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34"/>
                  </a:lnTo>
                  <a:lnTo>
                    <a:pt x="19" y="134"/>
                  </a:lnTo>
                  <a:lnTo>
                    <a:pt x="19" y="29"/>
                  </a:lnTo>
                  <a:lnTo>
                    <a:pt x="59" y="83"/>
                  </a:lnTo>
                  <a:lnTo>
                    <a:pt x="99" y="29"/>
                  </a:lnTo>
                  <a:lnTo>
                    <a:pt x="99" y="134"/>
                  </a:lnTo>
                  <a:lnTo>
                    <a:pt x="117" y="134"/>
                  </a:lnTo>
                  <a:lnTo>
                    <a:pt x="11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E8DB829-6ABB-4E0E-8BBC-D97729978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88726" y="446088"/>
              <a:ext cx="331788" cy="212725"/>
            </a:xfrm>
            <a:custGeom>
              <a:avLst/>
              <a:gdLst>
                <a:gd name="T0" fmla="*/ 18 w 209"/>
                <a:gd name="T1" fmla="*/ 0 h 134"/>
                <a:gd name="T2" fmla="*/ 0 w 209"/>
                <a:gd name="T3" fmla="*/ 16 h 134"/>
                <a:gd name="T4" fmla="*/ 48 w 209"/>
                <a:gd name="T5" fmla="*/ 16 h 134"/>
                <a:gd name="T6" fmla="*/ 48 w 209"/>
                <a:gd name="T7" fmla="*/ 134 h 134"/>
                <a:gd name="T8" fmla="*/ 67 w 209"/>
                <a:gd name="T9" fmla="*/ 134 h 134"/>
                <a:gd name="T10" fmla="*/ 67 w 209"/>
                <a:gd name="T11" fmla="*/ 16 h 134"/>
                <a:gd name="T12" fmla="*/ 142 w 209"/>
                <a:gd name="T13" fmla="*/ 16 h 134"/>
                <a:gd name="T14" fmla="*/ 142 w 209"/>
                <a:gd name="T15" fmla="*/ 134 h 134"/>
                <a:gd name="T16" fmla="*/ 163 w 209"/>
                <a:gd name="T17" fmla="*/ 134 h 134"/>
                <a:gd name="T18" fmla="*/ 163 w 209"/>
                <a:gd name="T19" fmla="*/ 16 h 134"/>
                <a:gd name="T20" fmla="*/ 209 w 209"/>
                <a:gd name="T21" fmla="*/ 16 h 134"/>
                <a:gd name="T22" fmla="*/ 209 w 209"/>
                <a:gd name="T23" fmla="*/ 0 h 134"/>
                <a:gd name="T24" fmla="*/ 18 w 209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134">
                  <a:moveTo>
                    <a:pt x="18" y="0"/>
                  </a:moveTo>
                  <a:lnTo>
                    <a:pt x="0" y="16"/>
                  </a:lnTo>
                  <a:lnTo>
                    <a:pt x="48" y="16"/>
                  </a:lnTo>
                  <a:lnTo>
                    <a:pt x="48" y="134"/>
                  </a:lnTo>
                  <a:lnTo>
                    <a:pt x="67" y="134"/>
                  </a:lnTo>
                  <a:lnTo>
                    <a:pt x="67" y="16"/>
                  </a:lnTo>
                  <a:lnTo>
                    <a:pt x="142" y="16"/>
                  </a:lnTo>
                  <a:lnTo>
                    <a:pt x="142" y="134"/>
                  </a:lnTo>
                  <a:lnTo>
                    <a:pt x="163" y="134"/>
                  </a:lnTo>
                  <a:lnTo>
                    <a:pt x="163" y="16"/>
                  </a:lnTo>
                  <a:lnTo>
                    <a:pt x="209" y="16"/>
                  </a:lnTo>
                  <a:lnTo>
                    <a:pt x="20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78961D90-1644-4464-917E-3EFA0D87A363}"/>
              </a:ext>
            </a:extLst>
          </p:cNvPr>
          <p:cNvSpPr txBox="1">
            <a:spLocks/>
          </p:cNvSpPr>
          <p:nvPr userDrawn="1"/>
        </p:nvSpPr>
        <p:spPr>
          <a:xfrm>
            <a:off x="1624300" y="6541154"/>
            <a:ext cx="4958758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Meggitt proprietary and confidential.  No unauthorised copying or disclosure.</a:t>
            </a:r>
          </a:p>
        </p:txBody>
      </p:sp>
    </p:spTree>
    <p:extLst>
      <p:ext uri="{BB962C8B-B14F-4D97-AF65-F5344CB8AC3E}">
        <p14:creationId xmlns:p14="http://schemas.microsoft.com/office/powerpoint/2010/main" val="365274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4" r:id="rId3"/>
    <p:sldLayoutId id="2147483666" r:id="rId4"/>
    <p:sldLayoutId id="2147483679" r:id="rId5"/>
    <p:sldLayoutId id="2147483680" r:id="rId6"/>
    <p:sldLayoutId id="2147483681" r:id="rId7"/>
    <p:sldLayoutId id="2147483674" r:id="rId8"/>
    <p:sldLayoutId id="2147483677" r:id="rId9"/>
    <p:sldLayoutId id="2147483656" r:id="rId10"/>
    <p:sldLayoutId id="2147483678" r:id="rId11"/>
    <p:sldLayoutId id="2147483665" r:id="rId12"/>
    <p:sldLayoutId id="2147483651" r:id="rId13"/>
    <p:sldLayoutId id="2147483667" r:id="rId14"/>
    <p:sldLayoutId id="2147483668" r:id="rId15"/>
    <p:sldLayoutId id="2147483659" r:id="rId16"/>
    <p:sldLayoutId id="2147483662" r:id="rId17"/>
    <p:sldLayoutId id="2147483663" r:id="rId18"/>
    <p:sldLayoutId id="2147483670" r:id="rId19"/>
    <p:sldLayoutId id="2147483671" r:id="rId20"/>
    <p:sldLayoutId id="2147483661" r:id="rId21"/>
    <p:sldLayoutId id="2147483660" r:id="rId22"/>
    <p:sldLayoutId id="2147483675" r:id="rId23"/>
    <p:sldLayoutId id="2147483672" r:id="rId24"/>
    <p:sldLayoutId id="2147483673" r:id="rId25"/>
    <p:sldLayoutId id="214748367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anose="05020102010507070707" pitchFamily="18" charset="2"/>
        <a:buChar char="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69863" algn="l" defTabSz="914400" rtl="0" eaLnBrk="1" latinLnBrk="0" hangingPunct="1">
        <a:lnSpc>
          <a:spcPct val="9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7800" algn="l" defTabSz="914400" rtl="0" eaLnBrk="1" latinLnBrk="0" hangingPunct="1">
        <a:lnSpc>
          <a:spcPct val="9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39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989" userDrawn="1">
          <p15:clr>
            <a:srgbClr val="F26B43"/>
          </p15:clr>
        </p15:guide>
        <p15:guide id="5" orient="horz" pos="278" userDrawn="1">
          <p15:clr>
            <a:srgbClr val="F26B43"/>
          </p15:clr>
        </p15:guide>
        <p15:guide id="6" orient="horz" pos="1059" userDrawn="1">
          <p15:clr>
            <a:srgbClr val="F26B43"/>
          </p15:clr>
        </p15:guide>
        <p15:guide id="7" orient="horz" pos="37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emf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587" y="2707825"/>
            <a:ext cx="11160000" cy="2309800"/>
          </a:xfrm>
        </p:spPr>
        <p:txBody>
          <a:bodyPr/>
          <a:lstStyle/>
          <a:p>
            <a:r>
              <a:rPr lang="en-US" sz="6600" dirty="0"/>
              <a:t>Sensors &amp; </a:t>
            </a:r>
            <a:br>
              <a:rPr lang="en-US" sz="6600" dirty="0"/>
            </a:br>
            <a:r>
              <a:rPr lang="en-US" sz="6600" dirty="0"/>
              <a:t>measurement chains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4979" y="5489654"/>
            <a:ext cx="8370000" cy="10683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Char char="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69863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1100" b="1" dirty="0">
                <a:solidFill>
                  <a:schemeClr val="bg1"/>
                </a:solidFill>
                <a:latin typeface="Century Gothic (Body)"/>
              </a:rPr>
              <a:t>Presenter</a:t>
            </a:r>
            <a:r>
              <a:rPr lang="en-GB" sz="1100" dirty="0">
                <a:solidFill>
                  <a:schemeClr val="bg1"/>
                </a:solidFill>
                <a:latin typeface="Century Gothic (Body)"/>
              </a:rPr>
              <a:t>:</a:t>
            </a:r>
            <a:endParaRPr lang="en-US" sz="1100" dirty="0">
              <a:solidFill>
                <a:schemeClr val="bg1"/>
              </a:solidFill>
              <a:latin typeface="Century Gothic (Body)"/>
            </a:endParaRPr>
          </a:p>
          <a:p>
            <a:r>
              <a:rPr lang="en-GB" sz="1100" b="1" dirty="0">
                <a:solidFill>
                  <a:schemeClr val="bg1"/>
                </a:solidFill>
                <a:latin typeface="Century Gothic (Body)"/>
              </a:rPr>
              <a:t>Title</a:t>
            </a:r>
            <a:r>
              <a:rPr lang="en-GB" sz="1100" dirty="0">
                <a:solidFill>
                  <a:schemeClr val="bg1"/>
                </a:solidFill>
                <a:latin typeface="Century Gothic (Body)"/>
              </a:rPr>
              <a:t>: </a:t>
            </a:r>
          </a:p>
          <a:p>
            <a:r>
              <a:rPr lang="en-GB" sz="1100" b="1" dirty="0">
                <a:solidFill>
                  <a:schemeClr val="bg1"/>
                </a:solidFill>
                <a:latin typeface="Century Gothic (Body)"/>
              </a:rPr>
              <a:t>Date:</a:t>
            </a:r>
            <a:endParaRPr lang="en-GB" sz="1100" dirty="0">
              <a:solidFill>
                <a:schemeClr val="bg1"/>
              </a:solidFill>
              <a:latin typeface="Century Gothic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1" b="40592"/>
          <a:stretch/>
        </p:blipFill>
        <p:spPr>
          <a:xfrm>
            <a:off x="-577071" y="1969616"/>
            <a:ext cx="4984371" cy="599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979" y="4653474"/>
            <a:ext cx="6519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for turbomachinery &amp; essential rotating equipment </a:t>
            </a:r>
          </a:p>
        </p:txBody>
      </p:sp>
    </p:spTree>
    <p:extLst>
      <p:ext uri="{BB962C8B-B14F-4D97-AF65-F5344CB8AC3E}">
        <p14:creationId xmlns:p14="http://schemas.microsoft.com/office/powerpoint/2010/main" val="38243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10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002429" y="998614"/>
            <a:ext cx="6529323" cy="4435701"/>
            <a:chOff x="2273970" y="1082280"/>
            <a:chExt cx="6968415" cy="47339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970" y="1082280"/>
              <a:ext cx="6968415" cy="47339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048983" y="2818435"/>
              <a:ext cx="9954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Signal conditioner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45684" y="2818435"/>
              <a:ext cx="9954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Galvanic separator 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985059" y="5692315"/>
            <a:ext cx="8640500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More than 10 000 CA measurement chains installed yearly by OEMs and end users worldwide.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40000" y="344646"/>
            <a:ext cx="11172576" cy="470188"/>
          </a:xfrm>
        </p:spPr>
        <p:txBody>
          <a:bodyPr/>
          <a:lstStyle/>
          <a:p>
            <a:r>
              <a:rPr lang="en-US" dirty="0"/>
              <a:t>CA series overview </a:t>
            </a:r>
          </a:p>
        </p:txBody>
      </p:sp>
    </p:spTree>
    <p:extLst>
      <p:ext uri="{BB962C8B-B14F-4D97-AF65-F5344CB8AC3E}">
        <p14:creationId xmlns:p14="http://schemas.microsoft.com/office/powerpoint/2010/main" val="20077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Accelerometers</a:t>
            </a:r>
            <a:r>
              <a:rPr lang="fr-CH" dirty="0"/>
              <a:t> and </a:t>
            </a:r>
            <a:r>
              <a:rPr lang="fr-CH" dirty="0" err="1"/>
              <a:t>Velocimeters</a:t>
            </a:r>
            <a:r>
              <a:rPr lang="fr-CH" dirty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With attached or integrated electronics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1516" y="2462737"/>
            <a:ext cx="3771400" cy="1876447"/>
            <a:chOff x="1430478" y="2105954"/>
            <a:chExt cx="3771400" cy="1876447"/>
          </a:xfrm>
        </p:grpSpPr>
        <p:sp>
          <p:nvSpPr>
            <p:cNvPr id="10" name="Rectangle 9"/>
            <p:cNvSpPr/>
            <p:nvPr/>
          </p:nvSpPr>
          <p:spPr>
            <a:xfrm>
              <a:off x="1430478" y="3099595"/>
              <a:ext cx="3771400" cy="88280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For applications that do not require the temperature capabilities of a CA sensor, this series provides a </a:t>
              </a:r>
              <a:r>
                <a:rPr lang="en-US" sz="1200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more cost-effective and easier to install solution</a:t>
              </a:r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8490" y="2105954"/>
              <a:ext cx="1095375" cy="838200"/>
            </a:xfrm>
            <a:prstGeom prst="rect">
              <a:avLst/>
            </a:prstGeom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30642"/>
              </p:ext>
            </p:extLst>
          </p:nvPr>
        </p:nvGraphicFramePr>
        <p:xfrm>
          <a:off x="5358074" y="1344074"/>
          <a:ext cx="6418161" cy="456673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3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8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0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Features &amp; Benefits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n-US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attached electronics </a:t>
                      </a:r>
                      <a:endParaRPr lang="en-US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With integrated electronics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79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Safety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standards 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API 760 compliant</a:t>
                      </a:r>
                      <a:endParaRPr lang="en-US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 certified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SIL 2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API 760 compliant</a:t>
                      </a:r>
                      <a:endParaRPr lang="en-US" sz="1100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 certified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SIL 2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0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Operating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temperatures </a:t>
                      </a:r>
                      <a:endParaRPr lang="en-US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Up to 350 °C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Up to 140 °C 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10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Sensitivities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From 5 to 50 </a:t>
                      </a:r>
                      <a:r>
                        <a:rPr lang="el-GR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 /g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From 50 to 500 mV/g (CE6xx), </a:t>
                      </a:r>
                      <a:b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mV/mm /s (PV660)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46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Measurement ranges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Dynamic - from 0.001 to 400 g</a:t>
                      </a:r>
                      <a:endParaRPr lang="en-US" sz="1100" baseline="0" dirty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Overload – up</a:t>
                      </a:r>
                      <a:r>
                        <a:rPr lang="en-US" sz="1100" baseline="0" dirty="0">
                          <a:solidFill>
                            <a:schemeClr val="tx2"/>
                          </a:solidFill>
                        </a:rPr>
                        <a:t> to 2000 g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Up to 80 g (CE6xx)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Up to 100 mm /s RMS (PV6xx)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Frequency responses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From 2 to</a:t>
                      </a:r>
                      <a:r>
                        <a:rPr lang="en-US" sz="1100" baseline="0" dirty="0">
                          <a:solidFill>
                            <a:schemeClr val="tx2"/>
                          </a:solidFill>
                        </a:rPr>
                        <a:t> 10’000 Hz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From 2 to</a:t>
                      </a:r>
                      <a:r>
                        <a:rPr lang="en-US" sz="1100" baseline="0" dirty="0">
                          <a:solidFill>
                            <a:schemeClr val="tx2"/>
                          </a:solidFill>
                        </a:rPr>
                        <a:t> 10’000 Hz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Signal conditioning: 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Attached or integrated.</a:t>
                      </a:r>
                      <a:br>
                        <a:rPr lang="en-US" sz="1100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050" b="1" i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Note</a:t>
                      </a:r>
                      <a:r>
                        <a:rPr lang="en-US" sz="1050" i="1" dirty="0">
                          <a:solidFill>
                            <a:schemeClr val="tx2"/>
                          </a:solidFill>
                          <a:latin typeface="Century Gothic" panose="020B0502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No external signal conditioner, so no connectors close to the machinery being monitored and easier to install.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4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12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1" b="6235"/>
          <a:stretch/>
        </p:blipFill>
        <p:spPr>
          <a:xfrm>
            <a:off x="3006788" y="1494289"/>
            <a:ext cx="6281896" cy="4625011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/>
          <a:lstStyle/>
          <a:p>
            <a:r>
              <a:rPr lang="fr-CH" dirty="0" err="1"/>
              <a:t>Accelerometers</a:t>
            </a:r>
            <a:r>
              <a:rPr lang="fr-CH" dirty="0"/>
              <a:t> and </a:t>
            </a:r>
            <a:r>
              <a:rPr lang="fr-CH" dirty="0" err="1"/>
              <a:t>Velocimeters</a:t>
            </a:r>
            <a:r>
              <a:rPr lang="fr-CH" dirty="0"/>
              <a:t> 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/>
          <a:lstStyle/>
          <a:p>
            <a:r>
              <a:rPr lang="en-US" dirty="0"/>
              <a:t>With attached or integrated electronics</a:t>
            </a:r>
          </a:p>
        </p:txBody>
      </p:sp>
    </p:spTree>
    <p:extLst>
      <p:ext uri="{BB962C8B-B14F-4D97-AF65-F5344CB8AC3E}">
        <p14:creationId xmlns:p14="http://schemas.microsoft.com/office/powerpoint/2010/main" val="38701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18" y="1566476"/>
            <a:ext cx="7275144" cy="4575351"/>
          </a:xfrm>
          <a:prstGeom prst="rect">
            <a:avLst/>
          </a:prstGeom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/>
          <a:lstStyle/>
          <a:p>
            <a:r>
              <a:rPr lang="en-US" dirty="0"/>
              <a:t>Low and medium temperature accelerometers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/>
          <a:lstStyle/>
          <a:p>
            <a:r>
              <a:rPr lang="en-US" dirty="0"/>
              <a:t>With attached or integrated electronics</a:t>
            </a:r>
          </a:p>
        </p:txBody>
      </p:sp>
    </p:spTree>
    <p:extLst>
      <p:ext uri="{BB962C8B-B14F-4D97-AF65-F5344CB8AC3E}">
        <p14:creationId xmlns:p14="http://schemas.microsoft.com/office/powerpoint/2010/main" val="36436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pressure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2006" y="6576812"/>
            <a:ext cx="1079500" cy="122237"/>
          </a:xfrm>
        </p:spPr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62987" y="6367402"/>
            <a:ext cx="4311650" cy="123825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360363" cy="123825"/>
          </a:xfrm>
        </p:spPr>
        <p:txBody>
          <a:bodyPr/>
          <a:lstStyle/>
          <a:p>
            <a:fld id="{240553F3-40B0-4BFA-8684-D942AF6EAA45}" type="slidenum">
              <a:rPr lang="en-GB" smtClean="0"/>
              <a:t>14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1" b="40592"/>
          <a:stretch/>
        </p:blipFill>
        <p:spPr>
          <a:xfrm>
            <a:off x="-577071" y="1969616"/>
            <a:ext cx="4984371" cy="599440"/>
          </a:xfrm>
          <a:prstGeom prst="rect">
            <a:avLst/>
          </a:prstGeom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539999" y="3905542"/>
            <a:ext cx="11249588" cy="4579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anose="05020102010507070707" pitchFamily="18" charset="2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/>
              <a:t>Solutions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15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 series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Dynamic pressure sensor measurement chains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80000" y="2274697"/>
            <a:ext cx="4227433" cy="1804436"/>
            <a:chOff x="1788288" y="2124592"/>
            <a:chExt cx="4227433" cy="1804436"/>
          </a:xfrm>
        </p:grpSpPr>
        <p:sp>
          <p:nvSpPr>
            <p:cNvPr id="7" name="Rectangle 6"/>
            <p:cNvSpPr/>
            <p:nvPr/>
          </p:nvSpPr>
          <p:spPr>
            <a:xfrm>
              <a:off x="1788288" y="3046222"/>
              <a:ext cx="4227433" cy="88280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Piezoelectric-based sensors </a:t>
              </a:r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designed for the long-term measurement and monitoring of combustion in gas turbines: combustor pulsations and combustion dynamics.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4779" y="2124592"/>
              <a:ext cx="1314450" cy="771525"/>
            </a:xfrm>
            <a:prstGeom prst="rect">
              <a:avLst/>
            </a:prstGeom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075863"/>
              </p:ext>
            </p:extLst>
          </p:nvPr>
        </p:nvGraphicFramePr>
        <p:xfrm>
          <a:off x="5895069" y="1715452"/>
          <a:ext cx="5621742" cy="32129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439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2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Features &amp; Benefits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0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Safety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standards 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API 760 compliant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 certified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SIL 1 and SIL 2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0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Operating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temperatures </a:t>
                      </a:r>
                      <a:endParaRPr lang="en-US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Up to 700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°C for sensors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to 85 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°C 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for signal conditioner 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Sensitivities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From 25 to 750 </a:t>
                      </a:r>
                      <a:r>
                        <a:rPr lang="en-US" sz="11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pC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/bar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5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Measurement ranges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Dynamic - from 0.00005 to 250 bar</a:t>
                      </a:r>
                      <a:endParaRPr lang="en-US" sz="1100" baseline="0" dirty="0">
                        <a:solidFill>
                          <a:schemeClr val="tx2"/>
                        </a:solidFill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Overload – up</a:t>
                      </a:r>
                      <a:r>
                        <a:rPr lang="en-US" sz="1100" baseline="0" dirty="0">
                          <a:solidFill>
                            <a:schemeClr val="tx2"/>
                          </a:solidFill>
                        </a:rPr>
                        <a:t> to 350 g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Frequency responses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From 2 to</a:t>
                      </a:r>
                      <a:r>
                        <a:rPr lang="en-US" sz="1100" baseline="0" dirty="0">
                          <a:solidFill>
                            <a:schemeClr val="tx2"/>
                          </a:solidFill>
                        </a:rPr>
                        <a:t> 15’000 Hz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Typical linearity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±1%, low acceleration sensitivities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16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7" r="41899"/>
          <a:stretch/>
        </p:blipFill>
        <p:spPr>
          <a:xfrm>
            <a:off x="1620000" y="1746066"/>
            <a:ext cx="9508604" cy="37221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000" y="5664010"/>
            <a:ext cx="11185154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Patented acceleration-compensated designs with the highest temperatures and pressure sensitivities in the industry.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539999" y="450000"/>
            <a:ext cx="11172576" cy="680400"/>
          </a:xfrm>
        </p:spPr>
        <p:txBody>
          <a:bodyPr/>
          <a:lstStyle/>
          <a:p>
            <a:r>
              <a:rPr lang="en-US" dirty="0"/>
              <a:t>CP series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half" idx="2"/>
          </p:nvPr>
        </p:nvSpPr>
        <p:spPr>
          <a:xfrm>
            <a:off x="539999" y="842400"/>
            <a:ext cx="11172576" cy="288000"/>
          </a:xfrm>
        </p:spPr>
        <p:txBody>
          <a:bodyPr/>
          <a:lstStyle/>
          <a:p>
            <a:r>
              <a:rPr lang="en-US" dirty="0"/>
              <a:t>Dynamic pressure sensor measurement chains </a:t>
            </a:r>
          </a:p>
        </p:txBody>
      </p:sp>
    </p:spTree>
    <p:extLst>
      <p:ext uri="{BB962C8B-B14F-4D97-AF65-F5344CB8AC3E}">
        <p14:creationId xmlns:p14="http://schemas.microsoft.com/office/powerpoint/2010/main" val="783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vibration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2006" y="6576812"/>
            <a:ext cx="1079500" cy="122237"/>
          </a:xfrm>
        </p:spPr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62987" y="6367402"/>
            <a:ext cx="4311650" cy="123825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360363" cy="123825"/>
          </a:xfrm>
        </p:spPr>
        <p:txBody>
          <a:bodyPr/>
          <a:lstStyle/>
          <a:p>
            <a:fld id="{240553F3-40B0-4BFA-8684-D942AF6EAA4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Proximity probes measurement chains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8492" y="2782255"/>
            <a:ext cx="3175185" cy="1454306"/>
            <a:chOff x="1656512" y="2828554"/>
            <a:chExt cx="3175185" cy="1454306"/>
          </a:xfrm>
        </p:grpSpPr>
        <p:sp>
          <p:nvSpPr>
            <p:cNvPr id="2" name="Rectangle 1"/>
            <p:cNvSpPr/>
            <p:nvPr/>
          </p:nvSpPr>
          <p:spPr>
            <a:xfrm>
              <a:off x="1656512" y="3400054"/>
              <a:ext cx="3175185" cy="88280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Eddy-current based </a:t>
              </a:r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sensors designed for the contactless measurement of the relative displacement of moving machine elements.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9044"/>
            <a:stretch/>
          </p:blipFill>
          <p:spPr>
            <a:xfrm>
              <a:off x="2646319" y="2828554"/>
              <a:ext cx="1195573" cy="571500"/>
            </a:xfrm>
            <a:prstGeom prst="rect">
              <a:avLst/>
            </a:prstGeom>
          </p:spPr>
        </p:pic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705786"/>
              </p:ext>
            </p:extLst>
          </p:nvPr>
        </p:nvGraphicFramePr>
        <p:xfrm>
          <a:off x="4472188" y="1451969"/>
          <a:ext cx="7345564" cy="42708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10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2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Features &amp; Benefits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0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Safety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standards 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API 760 compliant (TQ9xx, EA90x and IQS900 )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 certified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SIL 1 and SIL 2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0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Operating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temperatures </a:t>
                      </a:r>
                      <a:endParaRPr lang="en-US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-40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°C to 180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°C for sensors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-35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°C to 85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°C 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for signal conditioner 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7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Signal transmission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to 1000m 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95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Measurement ranges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 mm range with 8 mV/</a:t>
                      </a:r>
                      <a:r>
                        <a:rPr lang="en-US" sz="11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μm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or 2.5 </a:t>
                      </a:r>
                      <a:r>
                        <a:rPr lang="en-US" sz="11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μA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1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μm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sensitivity and Ø 5.1 mm tip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 mm range with 8 or 4 mV/</a:t>
                      </a:r>
                      <a:r>
                        <a:rPr lang="en-US" sz="11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μm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or 2.5 or 1.25 </a:t>
                      </a:r>
                      <a:r>
                        <a:rPr lang="en-US" sz="11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μA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1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μm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sensitivity and Ø 8.2 mm tip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 mm range with 1.33 mV/</a:t>
                      </a:r>
                      <a:r>
                        <a:rPr lang="en-US" sz="11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μm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or 0.417 </a:t>
                      </a:r>
                      <a:r>
                        <a:rPr lang="en-US" sz="11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μA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100" kern="120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μm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sensitivity and Ø 18 mm tip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Frequency responses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DC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to 20’000 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Mount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Standard,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reverse and right-angle (90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°)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39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en-US" sz="1100" b="1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contact measurement </a:t>
                      </a:r>
                      <a:endParaRPr lang="en-US" sz="11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Based on eddy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current principle 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94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997" y="675706"/>
            <a:ext cx="11172576" cy="470188"/>
          </a:xfrm>
        </p:spPr>
        <p:txBody>
          <a:bodyPr/>
          <a:lstStyle/>
          <a:p>
            <a:r>
              <a:rPr lang="en-US" dirty="0"/>
              <a:t>Proximity probes series overview 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823" y="5500615"/>
            <a:ext cx="10914927" cy="5232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Comprehensive radial vibration, axial position, rotational speed and phase reference </a:t>
            </a:r>
            <a:br>
              <a:rPr lang="en-US" sz="1400" dirty="0">
                <a:solidFill>
                  <a:schemeClr val="bg1"/>
                </a:solidFill>
                <a:latin typeface="+mj-lt"/>
              </a:rPr>
            </a:br>
            <a:r>
              <a:rPr lang="en-US" sz="1400" dirty="0">
                <a:solidFill>
                  <a:schemeClr val="bg1"/>
                </a:solidFill>
                <a:latin typeface="+mj-lt"/>
              </a:rPr>
              <a:t>(1/ REV pulse) measurement solutions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80" b="50148"/>
          <a:stretch/>
        </p:blipFill>
        <p:spPr>
          <a:xfrm>
            <a:off x="742999" y="1885630"/>
            <a:ext cx="10680207" cy="34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4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733383" y="2005300"/>
            <a:ext cx="69989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dirty="0"/>
              <a:t>Our comprehensive sensors portfolio include </a:t>
            </a:r>
            <a:r>
              <a:rPr lang="en-US" b="1" dirty="0">
                <a:solidFill>
                  <a:schemeClr val="accent1"/>
                </a:solidFill>
              </a:rPr>
              <a:t>complete measurement chains types for absolute and relative vibrations</a:t>
            </a:r>
            <a:r>
              <a:rPr lang="en-US" dirty="0"/>
              <a:t> such as acceleration, velocity, displacement or gaps. 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We provide more accurate, reliable and safer solutions for </a:t>
            </a:r>
            <a:r>
              <a:rPr lang="en-US" b="1" dirty="0">
                <a:solidFill>
                  <a:schemeClr val="accent1"/>
                </a:solidFill>
              </a:rPr>
              <a:t>extreme environments and critical applications </a:t>
            </a:r>
            <a:r>
              <a:rPr lang="en-US" dirty="0"/>
              <a:t>such as bearing and relative shaft vibration protection of rotating equipment, gas turbine online combustion tuning, generator air gap monitoring, ice detection etc. 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1904"/>
            <a:ext cx="4733383" cy="333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gap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4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gap measurement chains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t="44718"/>
          <a:stretch/>
        </p:blipFill>
        <p:spPr>
          <a:xfrm>
            <a:off x="6198244" y="2234598"/>
            <a:ext cx="5029200" cy="27457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999" y="3520646"/>
            <a:ext cx="4898020" cy="1688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output signals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Pole profile, rotor profile and min gap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Contactless measurement 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no wear-out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Three voltage 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one 4 to 20mA output signals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Enhanced filtering of noise and spikes </a:t>
            </a:r>
            <a:b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induced by high excitation currents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999" y="2578640"/>
            <a:ext cx="4898020" cy="66941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contactless measurements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generator air gaps between rotor and stator using an electric field (capacitance) technology. </a:t>
            </a:r>
          </a:p>
        </p:txBody>
      </p:sp>
    </p:spTree>
    <p:extLst>
      <p:ext uri="{BB962C8B-B14F-4D97-AF65-F5344CB8AC3E}">
        <p14:creationId xmlns:p14="http://schemas.microsoft.com/office/powerpoint/2010/main" val="18099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Housing expansion </a:t>
            </a:r>
            <a:br>
              <a:rPr lang="en-US" dirty="0"/>
            </a:br>
            <a:r>
              <a:rPr lang="en-US" dirty="0"/>
              <a:t>probes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23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expansion probes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-158" r="38372" b="62740"/>
          <a:stretch/>
        </p:blipFill>
        <p:spPr>
          <a:xfrm>
            <a:off x="6934585" y="2485567"/>
            <a:ext cx="4531489" cy="25225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585" y="3514754"/>
            <a:ext cx="6096000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features: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Integrated electronics 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delivering 4-20mA output signal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Splash proof:</a:t>
            </a:r>
            <a:r>
              <a:rPr lang="en-US" sz="1200" dirty="0">
                <a:solidFill>
                  <a:schemeClr val="tx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IP54 protection rating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585" y="2570705"/>
            <a:ext cx="4584154" cy="68518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1200" b="1" dirty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absolute housing expansion monitoring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medium to large thermal machines like gas and steam using eddy current technology.</a:t>
            </a:r>
          </a:p>
        </p:txBody>
      </p:sp>
    </p:spTree>
    <p:extLst>
      <p:ext uri="{BB962C8B-B14F-4D97-AF65-F5344CB8AC3E}">
        <p14:creationId xmlns:p14="http://schemas.microsoft.com/office/powerpoint/2010/main" val="244054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171201" y="1455739"/>
            <a:ext cx="5968751" cy="207143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180181" y="6547876"/>
            <a:ext cx="1079500" cy="122237"/>
          </a:xfrm>
        </p:spPr>
        <p:txBody>
          <a:bodyPr/>
          <a:lstStyle/>
          <a:p>
            <a:fld id="{CF35048D-C7E8-45DB-B78F-9497A7313DD3}" type="datetime4">
              <a:rPr lang="en-GB" smtClean="0"/>
              <a:t>17 August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9999" y="6367402"/>
            <a:ext cx="4311650" cy="123825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360363" cy="123825"/>
          </a:xfrm>
        </p:spPr>
        <p:txBody>
          <a:bodyPr/>
          <a:lstStyle/>
          <a:p>
            <a:fld id="{240553F3-40B0-4BFA-8684-D942AF6EAA4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80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16DCF-2DE5-4195-B008-4DF76EB1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054880"/>
            <a:ext cx="11172575" cy="404811"/>
          </a:xfrm>
        </p:spPr>
        <p:txBody>
          <a:bodyPr/>
          <a:lstStyle/>
          <a:p>
            <a:r>
              <a:rPr lang="en-GB" sz="2000" cap="none" dirty="0">
                <a:solidFill>
                  <a:schemeClr val="accent1"/>
                </a:solidFill>
              </a:rPr>
              <a:t>Product lines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39FD2-94BE-4D3D-AC82-AD553EE13C4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542088"/>
            <a:ext cx="1079500" cy="122237"/>
          </a:xfrm>
        </p:spPr>
        <p:txBody>
          <a:bodyPr/>
          <a:lstStyle/>
          <a:p>
            <a:fld id="{8633511A-5D39-4E66-AAB2-B659D7A6D6B8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5842-BB6F-48EC-A02E-045CAE22AB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360363" cy="123825"/>
          </a:xfrm>
        </p:spPr>
        <p:txBody>
          <a:bodyPr/>
          <a:lstStyle/>
          <a:p>
            <a:fld id="{240553F3-40B0-4BFA-8684-D942AF6EAA4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1" b="40592"/>
          <a:stretch/>
        </p:blipFill>
        <p:spPr>
          <a:xfrm>
            <a:off x="-658094" y="588313"/>
            <a:ext cx="4984371" cy="59944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914927" y="3368451"/>
            <a:ext cx="2927350" cy="1617992"/>
            <a:chOff x="8007525" y="4111546"/>
            <a:chExt cx="2927350" cy="1617992"/>
          </a:xfrm>
        </p:grpSpPr>
        <p:sp>
          <p:nvSpPr>
            <p:cNvPr id="10" name="Rectangle 9"/>
            <p:cNvSpPr/>
            <p:nvPr/>
          </p:nvSpPr>
          <p:spPr>
            <a:xfrm>
              <a:off x="8007525" y="4698487"/>
              <a:ext cx="2927350" cy="1031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600"/>
                </a:spcAft>
              </a:pPr>
              <a:r>
                <a:rPr lang="en-US" sz="1400" dirty="0">
                  <a:solidFill>
                    <a:schemeClr val="tx2"/>
                  </a:solidFill>
                </a:rPr>
                <a:t>Advanced machinery protection and condition monitoring software</a:t>
              </a:r>
            </a:p>
            <a:p>
              <a:pPr marL="0" lvl="1" algn="ctr">
                <a:spcAft>
                  <a:spcPts val="600"/>
                </a:spcAft>
              </a:pPr>
              <a:endParaRPr lang="en-US" sz="1400" dirty="0">
                <a:latin typeface="Century Gothic" panose="020B0502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073237" y="4111546"/>
              <a:ext cx="27959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Software 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285846" y="3955392"/>
            <a:ext cx="3050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</a:rPr>
              <a:t>Protection and Monitoring system for critical rotating machinery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6983" y="3368451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 </a:t>
            </a:r>
            <a:endParaRPr lang="en-US" b="1" dirty="0">
              <a:solidFill>
                <a:schemeClr val="accent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4290" y="3368451"/>
            <a:ext cx="2704587" cy="1264877"/>
            <a:chOff x="966888" y="4111546"/>
            <a:chExt cx="2704587" cy="1264877"/>
          </a:xfrm>
        </p:grpSpPr>
        <p:sp>
          <p:nvSpPr>
            <p:cNvPr id="8" name="Rectangle 7"/>
            <p:cNvSpPr/>
            <p:nvPr/>
          </p:nvSpPr>
          <p:spPr>
            <a:xfrm>
              <a:off x="1108404" y="4637759"/>
              <a:ext cx="256307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dirty="0">
                  <a:solidFill>
                    <a:schemeClr val="tx2"/>
                  </a:solidFill>
                </a:rPr>
                <a:t>Sensing solutions to monitor critical plant and equipment 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6888" y="4111546"/>
              <a:ext cx="27045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 &amp; Conditioners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58" y="2280840"/>
            <a:ext cx="876674" cy="876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107" y="2434524"/>
            <a:ext cx="722990" cy="7229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07657" y="2498251"/>
            <a:ext cx="598262" cy="5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E46E-80DA-4FC8-A9DB-42054B8CCDDA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Product Group 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4</a:t>
            </a:fld>
            <a:endParaRPr lang="en-GB"/>
          </a:p>
        </p:txBody>
      </p:sp>
      <p:pic>
        <p:nvPicPr>
          <p:cNvPr id="15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5" y="488026"/>
            <a:ext cx="1973263" cy="377825"/>
          </a:xfrm>
        </p:spPr>
      </p:pic>
      <p:sp>
        <p:nvSpPr>
          <p:cNvPr id="10" name="TextBox 9"/>
          <p:cNvSpPr txBox="1"/>
          <p:nvPr/>
        </p:nvSpPr>
        <p:spPr>
          <a:xfrm>
            <a:off x="341925" y="946150"/>
            <a:ext cx="3889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Portfolio overview </a:t>
            </a:r>
          </a:p>
        </p:txBody>
      </p:sp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B470BD1-E56E-4F54-8760-6157FED66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88" y="1315480"/>
            <a:ext cx="6982924" cy="47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17855"/>
            <a:ext cx="11172576" cy="680400"/>
          </a:xfr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75000"/>
              </a:lnSpc>
            </a:pPr>
            <a:r>
              <a:rPr lang="en-US" cap="all" dirty="0">
                <a:solidFill>
                  <a:prstClr val="black"/>
                </a:solidFill>
              </a:rPr>
              <a:t>Sensing solutions for harsh environments</a:t>
            </a:r>
            <a:endParaRPr lang="fr-CH" cap="all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1040716"/>
            <a:ext cx="11172576" cy="288000"/>
          </a:xfrm>
        </p:spPr>
        <p:txBody>
          <a:bodyPr/>
          <a:lstStyle/>
          <a:p>
            <a:r>
              <a:rPr lang="fr-CH" dirty="0" err="1"/>
              <a:t>Industrial</a:t>
            </a:r>
            <a:r>
              <a:rPr lang="fr-CH" dirty="0"/>
              <a:t> </a:t>
            </a:r>
            <a:r>
              <a:rPr lang="fr-CH" dirty="0" err="1"/>
              <a:t>gas</a:t>
            </a:r>
            <a:r>
              <a:rPr lang="fr-CH" dirty="0"/>
              <a:t> turbine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671EC-CF98-4FB6-9168-588494874F17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Product Group 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5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"/>
          <a:stretch/>
        </p:blipFill>
        <p:spPr>
          <a:xfrm>
            <a:off x="2810071" y="2003591"/>
            <a:ext cx="5806988" cy="34069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61795" y="4618641"/>
            <a:ext cx="2714598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GB" sz="1400" dirty="0">
                <a:solidFill>
                  <a:schemeClr val="tx1"/>
                </a:solidFill>
              </a:rPr>
              <a:t>Combustion monitoring</a:t>
            </a:r>
          </a:p>
          <a:p>
            <a:r>
              <a:rPr lang="en-GB" sz="1100" b="0" dirty="0">
                <a:solidFill>
                  <a:schemeClr val="tx1"/>
                </a:solidFill>
              </a:rPr>
              <a:t>(dynamic pressure)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8713" t="32547" r="42636" b="6131"/>
          <a:stretch/>
        </p:blipFill>
        <p:spPr>
          <a:xfrm>
            <a:off x="9261423" y="5046910"/>
            <a:ext cx="859315" cy="60681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9020" y="2487589"/>
            <a:ext cx="3021099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Displacement – Position - Speed</a:t>
            </a:r>
          </a:p>
          <a:p>
            <a:pPr algn="ctr"/>
            <a:r>
              <a:rPr lang="en-GB" sz="1100" dirty="0"/>
              <a:t>(proximity probes)</a:t>
            </a:r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cxnSp>
        <p:nvCxnSpPr>
          <p:cNvPr id="29" name="Straight Connector 28"/>
          <p:cNvCxnSpPr>
            <a:stCxn id="28" idx="2"/>
          </p:cNvCxnSpPr>
          <p:nvPr/>
        </p:nvCxnSpPr>
        <p:spPr>
          <a:xfrm>
            <a:off x="1699570" y="3610973"/>
            <a:ext cx="2542916" cy="470085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8" idx="2"/>
          </p:cNvCxnSpPr>
          <p:nvPr/>
        </p:nvCxnSpPr>
        <p:spPr>
          <a:xfrm>
            <a:off x="1699570" y="3610973"/>
            <a:ext cx="1647656" cy="668493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05575" y="1529290"/>
            <a:ext cx="2230326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Absolute vibration</a:t>
            </a:r>
          </a:p>
          <a:p>
            <a:pPr algn="ctr"/>
            <a:r>
              <a:rPr lang="en-GB" sz="1100" dirty="0"/>
              <a:t>(accelerometers)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/>
          <a:srcRect l="22426" t="14510" r="41764" b="19023"/>
          <a:stretch/>
        </p:blipFill>
        <p:spPr>
          <a:xfrm>
            <a:off x="9739723" y="2002061"/>
            <a:ext cx="853608" cy="6382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5" y="2990307"/>
            <a:ext cx="1303750" cy="902060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5" idx="1"/>
          </p:cNvCxnSpPr>
          <p:nvPr/>
        </p:nvCxnSpPr>
        <p:spPr>
          <a:xfrm flipH="1" flipV="1">
            <a:off x="6549081" y="4530339"/>
            <a:ext cx="2712342" cy="819978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7" idx="1"/>
          </p:cNvCxnSpPr>
          <p:nvPr/>
        </p:nvCxnSpPr>
        <p:spPr>
          <a:xfrm flipH="1">
            <a:off x="7940689" y="2321167"/>
            <a:ext cx="1799034" cy="804278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7" idx="1"/>
          </p:cNvCxnSpPr>
          <p:nvPr/>
        </p:nvCxnSpPr>
        <p:spPr>
          <a:xfrm flipH="1">
            <a:off x="5708822" y="2321167"/>
            <a:ext cx="4030901" cy="407407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40" y="184797"/>
            <a:ext cx="11172576" cy="680400"/>
          </a:xfrm>
        </p:spPr>
        <p:txBody>
          <a:bodyPr vert="horz" lIns="0" tIns="0" rIns="0" bIns="0" rtlCol="0" anchor="b">
            <a:noAutofit/>
          </a:bodyPr>
          <a:lstStyle/>
          <a:p>
            <a:pPr>
              <a:lnSpc>
                <a:spcPct val="75000"/>
              </a:lnSpc>
            </a:pPr>
            <a:r>
              <a:rPr lang="en-US" cap="all" dirty="0">
                <a:solidFill>
                  <a:prstClr val="black"/>
                </a:solidFill>
              </a:rPr>
              <a:t>Sensing solutions</a:t>
            </a:r>
            <a:endParaRPr lang="fr-CH" cap="all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040" y="906781"/>
            <a:ext cx="11172576" cy="288000"/>
          </a:xfrm>
        </p:spPr>
        <p:txBody>
          <a:bodyPr/>
          <a:lstStyle/>
          <a:p>
            <a:r>
              <a:rPr lang="fr-CH" dirty="0"/>
              <a:t>Hydro turbines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000" y="6541428"/>
            <a:ext cx="1080000" cy="123111"/>
          </a:xfrm>
        </p:spPr>
        <p:txBody>
          <a:bodyPr/>
          <a:lstStyle/>
          <a:p>
            <a:fld id="{F595560A-43AE-4CBC-922E-88C9B9FCC5FA}" type="datetime4">
              <a:rPr lang="en-GB" smtClean="0"/>
              <a:t>17 August 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Product Group introduction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59" y="2200470"/>
            <a:ext cx="3973716" cy="33883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91456" y="1281590"/>
            <a:ext cx="2230326" cy="103105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Absolute vibration</a:t>
            </a:r>
          </a:p>
          <a:p>
            <a:pPr algn="ctr"/>
            <a:r>
              <a:rPr lang="en-GB" sz="1100" dirty="0"/>
              <a:t>(accelerometers sensors)</a:t>
            </a:r>
          </a:p>
          <a:p>
            <a:pPr algn="ctr"/>
            <a:endParaRPr lang="en-GB" sz="1100" dirty="0"/>
          </a:p>
          <a:p>
            <a:pPr algn="ctr"/>
            <a:endParaRPr lang="en-GB" sz="1100" dirty="0"/>
          </a:p>
          <a:p>
            <a:pPr algn="ctr"/>
            <a:endParaRPr lang="en-GB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473" y="4421308"/>
            <a:ext cx="3014399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Displacement – Position - Speed</a:t>
            </a:r>
          </a:p>
          <a:p>
            <a:pPr algn="ctr"/>
            <a:r>
              <a:rPr lang="en-GB" sz="1100" dirty="0"/>
              <a:t>(proximity probes)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cxnSp>
        <p:nvCxnSpPr>
          <p:cNvPr id="13" name="Straight Connector 12"/>
          <p:cNvCxnSpPr>
            <a:stCxn id="40" idx="3"/>
          </p:cNvCxnSpPr>
          <p:nvPr/>
        </p:nvCxnSpPr>
        <p:spPr>
          <a:xfrm flipV="1">
            <a:off x="2158374" y="4465287"/>
            <a:ext cx="3171507" cy="738781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0" idx="3"/>
          </p:cNvCxnSpPr>
          <p:nvPr/>
        </p:nvCxnSpPr>
        <p:spPr>
          <a:xfrm flipV="1">
            <a:off x="2158374" y="5058033"/>
            <a:ext cx="3171507" cy="146035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03944" y="2671629"/>
            <a:ext cx="2217528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Vibration in velocity</a:t>
            </a:r>
          </a:p>
          <a:p>
            <a:pPr algn="ctr"/>
            <a:r>
              <a:rPr lang="en-GB" sz="1100" dirty="0"/>
              <a:t>(velocity sensors)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636104" y="4853468"/>
            <a:ext cx="2239682" cy="112338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Winding current </a:t>
            </a:r>
          </a:p>
          <a:p>
            <a:pPr algn="ctr"/>
            <a:r>
              <a:rPr lang="en-GB" sz="1100" dirty="0"/>
              <a:t>(Partial Discharge)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1838" y="2066028"/>
            <a:ext cx="2204847" cy="112338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Rotor-stator gap</a:t>
            </a:r>
          </a:p>
          <a:p>
            <a:pPr algn="ctr"/>
            <a:r>
              <a:rPr lang="en-GB" sz="1100" dirty="0"/>
              <a:t>(airgap sensors)</a:t>
            </a:r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  <a:p>
            <a:pPr algn="ctr"/>
            <a:endParaRPr lang="en-GB" sz="1400" b="1" dirty="0"/>
          </a:p>
        </p:txBody>
      </p:sp>
      <p:cxnSp>
        <p:nvCxnSpPr>
          <p:cNvPr id="24" name="Straight Connector 23"/>
          <p:cNvCxnSpPr>
            <a:stCxn id="37" idx="3"/>
          </p:cNvCxnSpPr>
          <p:nvPr/>
        </p:nvCxnSpPr>
        <p:spPr>
          <a:xfrm>
            <a:off x="2305628" y="3020742"/>
            <a:ext cx="2462406" cy="583981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44" idx="1"/>
          </p:cNvCxnSpPr>
          <p:nvPr/>
        </p:nvCxnSpPr>
        <p:spPr>
          <a:xfrm flipH="1">
            <a:off x="5445707" y="2105318"/>
            <a:ext cx="3017419" cy="509164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126287" y="2789387"/>
            <a:ext cx="3876380" cy="887867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9" idx="1"/>
          </p:cNvCxnSpPr>
          <p:nvPr/>
        </p:nvCxnSpPr>
        <p:spPr>
          <a:xfrm flipH="1" flipV="1">
            <a:off x="7281334" y="3604724"/>
            <a:ext cx="2161079" cy="2050374"/>
          </a:xfrm>
          <a:prstGeom prst="line">
            <a:avLst/>
          </a:prstGeom>
          <a:ln w="19050">
            <a:solidFill>
              <a:srgbClr val="C4D6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895" y="2559375"/>
            <a:ext cx="922733" cy="9227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/>
          <a:srcRect t="7735" b="7735"/>
          <a:stretch/>
        </p:blipFill>
        <p:spPr>
          <a:xfrm>
            <a:off x="9442413" y="5390075"/>
            <a:ext cx="627063" cy="53004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4" y="4753038"/>
            <a:ext cx="1303750" cy="90206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/>
          <a:srcRect l="22426" t="14510" r="41764" b="19023"/>
          <a:stretch/>
        </p:blipFill>
        <p:spPr>
          <a:xfrm>
            <a:off x="8463126" y="1786212"/>
            <a:ext cx="853608" cy="6382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/>
          <a:srcRect t="8729" r="50231" b="12340"/>
          <a:stretch/>
        </p:blipFill>
        <p:spPr>
          <a:xfrm>
            <a:off x="9876828" y="3189412"/>
            <a:ext cx="677052" cy="8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6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987" y="2716023"/>
            <a:ext cx="11172575" cy="1166570"/>
          </a:xfrm>
        </p:spPr>
        <p:txBody>
          <a:bodyPr>
            <a:normAutofit/>
          </a:bodyPr>
          <a:lstStyle/>
          <a:p>
            <a:r>
              <a:rPr lang="en-US" sz="7200" dirty="0"/>
              <a:t>Absolute vibration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72006" y="6576812"/>
            <a:ext cx="1079500" cy="122237"/>
          </a:xfrm>
        </p:spPr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62987" y="6367402"/>
            <a:ext cx="4311650" cy="123825"/>
          </a:xfrm>
        </p:spPr>
        <p:txBody>
          <a:bodyPr/>
          <a:lstStyle/>
          <a:p>
            <a:r>
              <a:rPr lang="en-GB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360363" cy="123825"/>
          </a:xfrm>
        </p:spPr>
        <p:txBody>
          <a:bodyPr/>
          <a:lstStyle/>
          <a:p>
            <a:fld id="{240553F3-40B0-4BFA-8684-D942AF6EAA45}" type="slidenum">
              <a:rPr lang="en-GB" smtClean="0"/>
              <a:t>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1" b="40592"/>
          <a:stretch/>
        </p:blipFill>
        <p:spPr>
          <a:xfrm>
            <a:off x="-577071" y="1969616"/>
            <a:ext cx="4984371" cy="5994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2987" y="4102444"/>
            <a:ext cx="11249588" cy="457982"/>
          </a:xfrm>
        </p:spPr>
        <p:txBody>
          <a:bodyPr/>
          <a:lstStyle/>
          <a:p>
            <a:r>
              <a:rPr lang="fr-CH" dirty="0"/>
              <a:t>Systems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92" y="3481499"/>
            <a:ext cx="2431648" cy="24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998" y="588897"/>
            <a:ext cx="11172576" cy="452825"/>
          </a:xfrm>
        </p:spPr>
        <p:txBody>
          <a:bodyPr>
            <a:normAutofit/>
          </a:bodyPr>
          <a:lstStyle/>
          <a:p>
            <a:r>
              <a:rPr lang="en-US" dirty="0"/>
              <a:t>High-temperature piezoelectric sensors with external electronics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5739" y="2535947"/>
            <a:ext cx="3569015" cy="1607975"/>
            <a:chOff x="1620000" y="1722292"/>
            <a:chExt cx="3569015" cy="1607975"/>
          </a:xfrm>
        </p:grpSpPr>
        <p:sp>
          <p:nvSpPr>
            <p:cNvPr id="8" name="Rectangle 7"/>
            <p:cNvSpPr/>
            <p:nvPr/>
          </p:nvSpPr>
          <p:spPr>
            <a:xfrm>
              <a:off x="1620000" y="2447461"/>
              <a:ext cx="3569015" cy="88280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Piezoelectric-based sensors </a:t>
              </a:r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designed for the long-term measurement and monitoring of absolute vibration in the </a:t>
              </a:r>
              <a:r>
                <a:rPr lang="en-US" sz="1200" b="1" dirty="0">
                  <a:solidFill>
                    <a:schemeClr val="accent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most severe of environments</a:t>
              </a:r>
              <a:r>
                <a:rPr lang="en-US" sz="12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0805" y="1722292"/>
              <a:ext cx="927403" cy="67016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539998" y="1041722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 series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73585"/>
              </p:ext>
            </p:extLst>
          </p:nvPr>
        </p:nvGraphicFramePr>
        <p:xfrm>
          <a:off x="5098421" y="1592984"/>
          <a:ext cx="6302416" cy="405095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698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57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</a:rPr>
                        <a:t>Features &amp; Benefits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91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Safety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standards 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API 760 compliant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 certified</a:t>
                      </a:r>
                      <a:b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SIL 2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40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Operating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temperatures </a:t>
                      </a:r>
                      <a:r>
                        <a:rPr lang="en-US" sz="1100" b="0" baseline="0" dirty="0">
                          <a:solidFill>
                            <a:schemeClr val="tx2"/>
                          </a:solidFill>
                        </a:rPr>
                        <a:t>(up to) </a:t>
                      </a:r>
                      <a:endParaRPr lang="en-US" sz="11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700 °C for sensors 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  <a:t> &amp; </a:t>
                      </a:r>
                      <a:b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85 °C for signal conditioner 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Sensitivities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From 10</a:t>
                      </a:r>
                      <a:r>
                        <a:rPr lang="en-US" sz="1100" baseline="0" dirty="0">
                          <a:solidFill>
                            <a:schemeClr val="tx2"/>
                          </a:solidFill>
                        </a:rPr>
                        <a:t> to 100 </a:t>
                      </a:r>
                      <a:r>
                        <a:rPr lang="en-US" sz="1100" baseline="0" dirty="0" err="1">
                          <a:solidFill>
                            <a:schemeClr val="tx2"/>
                          </a:solidFill>
                        </a:rPr>
                        <a:t>pC</a:t>
                      </a:r>
                      <a:r>
                        <a:rPr lang="en-US" sz="1100" baseline="0" dirty="0">
                          <a:solidFill>
                            <a:schemeClr val="tx2"/>
                          </a:solidFill>
                        </a:rPr>
                        <a:t>/g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40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Measurement ranges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Dynamic - from 0.001 to 500 g</a:t>
                      </a:r>
                      <a:br>
                        <a:rPr lang="en-US" sz="11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Overload – up</a:t>
                      </a:r>
                      <a:r>
                        <a:rPr lang="en-US" sz="1100" baseline="0" dirty="0">
                          <a:solidFill>
                            <a:schemeClr val="tx2"/>
                          </a:solidFill>
                        </a:rPr>
                        <a:t> to 1000 g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6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Frequency responses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From 0.5 to</a:t>
                      </a:r>
                      <a:r>
                        <a:rPr lang="en-US" sz="1100" baseline="0" dirty="0">
                          <a:solidFill>
                            <a:schemeClr val="tx2"/>
                          </a:solidFill>
                        </a:rPr>
                        <a:t> 10’000 Hz</a:t>
                      </a:r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4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Signal conditioner IPC707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aseline="0" dirty="0">
                          <a:solidFill>
                            <a:schemeClr val="tx2"/>
                          </a:solidFill>
                        </a:rPr>
                        <a:t>With diagnostics &amp; </a:t>
                      </a:r>
                      <a:r>
                        <a:rPr lang="en-US" sz="110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built-in test equipment (BITE)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3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Typical linearity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Transverse sensitivity </a:t>
                      </a:r>
                      <a:b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Sensitivity</a:t>
                      </a:r>
                      <a:r>
                        <a:rPr lang="en-US" sz="1100" b="1" baseline="0" dirty="0">
                          <a:solidFill>
                            <a:schemeClr val="tx2"/>
                          </a:solidFill>
                        </a:rPr>
                        <a:t> tolerance 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± 1%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</a:b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&lt; 5%</a:t>
                      </a:r>
                      <a:r>
                        <a:rPr lang="en-US" sz="1100" kern="1200" baseline="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2"/>
                          </a:solidFill>
                        </a:rPr>
                        <a:t>± 5%</a:t>
                      </a:r>
                      <a:endParaRPr lang="en-US" sz="11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3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D2BB-37EA-45C5-B6BF-E8CA614530E7}" type="datetime4">
              <a:rPr lang="en-GB" smtClean="0"/>
              <a:t>17 August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553F3-40B0-4BFA-8684-D942AF6EAA45}" type="slidenum">
              <a:rPr lang="en-GB" smtClean="0"/>
              <a:t>9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985059" y="5692315"/>
            <a:ext cx="8640500" cy="30777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+mj-lt"/>
              </a:rPr>
              <a:t>More than 10 000 CA measurement chains installed yearly by OEMs and end users worldwide.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40000" y="344646"/>
            <a:ext cx="11172576" cy="470188"/>
          </a:xfrm>
        </p:spPr>
        <p:txBody>
          <a:bodyPr/>
          <a:lstStyle/>
          <a:p>
            <a:r>
              <a:rPr lang="en-US" dirty="0"/>
              <a:t>CA series overview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7"/>
          <a:stretch/>
        </p:blipFill>
        <p:spPr>
          <a:xfrm>
            <a:off x="2280213" y="1094246"/>
            <a:ext cx="8154365" cy="412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ggitt presentation template v2">
  <a:themeElements>
    <a:clrScheme name="Custom 930">
      <a:dk1>
        <a:sysClr val="windowText" lastClr="000000"/>
      </a:dk1>
      <a:lt1>
        <a:sysClr val="window" lastClr="FFFFFF"/>
      </a:lt1>
      <a:dk2>
        <a:srgbClr val="333F48"/>
      </a:dk2>
      <a:lt2>
        <a:srgbClr val="DAD9D6"/>
      </a:lt2>
      <a:accent1>
        <a:srgbClr val="C4D600"/>
      </a:accent1>
      <a:accent2>
        <a:srgbClr val="333F48"/>
      </a:accent2>
      <a:accent3>
        <a:srgbClr val="7F7F7F"/>
      </a:accent3>
      <a:accent4>
        <a:srgbClr val="B2B2B2"/>
      </a:accent4>
      <a:accent5>
        <a:srgbClr val="DDDDDD"/>
      </a:accent5>
      <a:accent6>
        <a:srgbClr val="658D1B"/>
      </a:accent6>
      <a:hlink>
        <a:srgbClr val="0563C1"/>
      </a:hlink>
      <a:folHlink>
        <a:srgbClr val="954F72"/>
      </a:folHlink>
    </a:clrScheme>
    <a:fontScheme name="Custom 27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ggitt PPT template wide v4" id="{C2BB630D-F172-4F62-A7AD-0D0345D42456}" vid="{7B9BBE56-A96B-4FCC-9C5E-1517847D30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Ari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Ari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6C1660CD8C84A9800DB58D51F571A" ma:contentTypeVersion="12" ma:contentTypeDescription="Create a new document." ma:contentTypeScope="" ma:versionID="a2f44c1e4c5675c6c351b8a477a3bcc3">
  <xsd:schema xmlns:xsd="http://www.w3.org/2001/XMLSchema" xmlns:xs="http://www.w3.org/2001/XMLSchema" xmlns:p="http://schemas.microsoft.com/office/2006/metadata/properties" xmlns:ns2="49744797-43f9-41b7-9a76-01f0626552b4" xmlns:ns3="7c6b3982-07f9-4cd7-9eb6-775d566d6b36" targetNamespace="http://schemas.microsoft.com/office/2006/metadata/properties" ma:root="true" ma:fieldsID="113f435315006585ee88a2fa72f969c6" ns2:_="" ns3:_="">
    <xsd:import namespace="49744797-43f9-41b7-9a76-01f0626552b4"/>
    <xsd:import namespace="7c6b3982-07f9-4cd7-9eb6-775d566d6b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44797-43f9-41b7-9a76-01f062655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b3982-07f9-4cd7-9eb6-775d566d6b3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DBC42D-C1EE-485B-94B3-E3BF16CE70B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BC526F-6BAA-4905-8231-275DF5CEDA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09354-BCF7-4C88-A43C-9900F5F59D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744797-43f9-41b7-9a76-01f0626552b4"/>
    <ds:schemaRef ds:uri="7c6b3982-07f9-4cd7-9eb6-775d566d6b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Meggitt SA company profile</Template>
  <TotalTime>3470</TotalTime>
  <Words>1041</Words>
  <Application>Microsoft Office PowerPoint</Application>
  <PresentationFormat>Widescreen</PresentationFormat>
  <Paragraphs>224</Paragraphs>
  <Slides>24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Century Gothic (Body)</vt:lpstr>
      <vt:lpstr>Wingdings 2</vt:lpstr>
      <vt:lpstr>Meggitt presentation template v2</vt:lpstr>
      <vt:lpstr>Sensors &amp;  measurement chains </vt:lpstr>
      <vt:lpstr>PowerPoint Presentation</vt:lpstr>
      <vt:lpstr>Product lines overview</vt:lpstr>
      <vt:lpstr>PowerPoint Presentation</vt:lpstr>
      <vt:lpstr>Sensing solutions for harsh environments</vt:lpstr>
      <vt:lpstr>Sensing solutions</vt:lpstr>
      <vt:lpstr>Absolute vibration</vt:lpstr>
      <vt:lpstr>High-temperature piezoelectric sensors with external electronics </vt:lpstr>
      <vt:lpstr>CA series overview </vt:lpstr>
      <vt:lpstr>CA series overview </vt:lpstr>
      <vt:lpstr>Accelerometers and Velocimeters </vt:lpstr>
      <vt:lpstr>Accelerometers and Velocimeters </vt:lpstr>
      <vt:lpstr>Low and medium temperature accelerometers </vt:lpstr>
      <vt:lpstr>Dynamic pressure</vt:lpstr>
      <vt:lpstr>CP series</vt:lpstr>
      <vt:lpstr>CP series</vt:lpstr>
      <vt:lpstr>Relative vibration</vt:lpstr>
      <vt:lpstr>Proximity probes measurement chains </vt:lpstr>
      <vt:lpstr>Proximity probes series overview </vt:lpstr>
      <vt:lpstr>Air gap </vt:lpstr>
      <vt:lpstr>Air gap measurement chains </vt:lpstr>
      <vt:lpstr>Housing expansion  probes </vt:lpstr>
      <vt:lpstr>Housing expansion probes </vt:lpstr>
      <vt:lpstr>Thank you</vt:lpstr>
    </vt:vector>
  </TitlesOfParts>
  <Company>MSS-CH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Pfeiffer</dc:creator>
  <cp:lastModifiedBy>Sindhu R</cp:lastModifiedBy>
  <cp:revision>191</cp:revision>
  <dcterms:created xsi:type="dcterms:W3CDTF">2020-08-20T15:09:07Z</dcterms:created>
  <dcterms:modified xsi:type="dcterms:W3CDTF">2021-08-17T06:30:46Z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0x010100ABE6C1660CD8C84A9800DB58D51F571A</vt:lpwstr>
  </property>
</Properties>
</file>